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0655300" cy="7523163"/>
  <p:notesSz cx="7523163" cy="10655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3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8513" y="2336800"/>
            <a:ext cx="9058275" cy="16129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98613" y="4262438"/>
            <a:ext cx="7458075" cy="1924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A1C52-0EC9-4466-B55B-F3753E9E1ED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7FF2A-4650-453B-A0EA-A33F9536C661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9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93013" y="668338"/>
            <a:ext cx="2263775" cy="60182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98513" y="668338"/>
            <a:ext cx="6642100" cy="60182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44F0F-DCF2-45D6-A536-3395F6EEED4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3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EF7E8-CC73-4CD2-8920-E86F5D78F1E6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8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375" y="4833938"/>
            <a:ext cx="9056688" cy="14938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1375" y="3189288"/>
            <a:ext cx="9056688" cy="16446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41A0F-5F9C-42D9-B7DD-D0032FA1A39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98513" y="2173288"/>
            <a:ext cx="4452937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03850" y="2173288"/>
            <a:ext cx="4452938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07413-7736-4C3E-8CF0-AEB630C18A5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8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301625"/>
            <a:ext cx="9588500" cy="125412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3400" y="1684338"/>
            <a:ext cx="4706938" cy="701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3400" y="2386013"/>
            <a:ext cx="4706938" cy="433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3375" y="1684338"/>
            <a:ext cx="4708525" cy="701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3375" y="2386013"/>
            <a:ext cx="4708525" cy="433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5C009-C296-415E-861D-725DEB55952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29D33-4F40-402B-8739-853CCEED692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76A46-AB98-4E56-ADE2-9A7FF151B67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8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300038"/>
            <a:ext cx="3505200" cy="12747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65600" y="300038"/>
            <a:ext cx="5956300" cy="6419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3400" y="1574800"/>
            <a:ext cx="3505200" cy="5145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2C82E-6E24-4B2D-85F5-C5DCE8D6ADC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6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150" y="5265738"/>
            <a:ext cx="6392863" cy="6223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89150" y="671513"/>
            <a:ext cx="6392863" cy="4514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89150" y="5888038"/>
            <a:ext cx="6392863" cy="882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84D9B-EB1A-46E4-8859-1C32D6B9CEE5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3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8513" y="668338"/>
            <a:ext cx="9058275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8513" y="2173288"/>
            <a:ext cx="9058275" cy="451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98513" y="6854825"/>
            <a:ext cx="22193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0138" y="6854825"/>
            <a:ext cx="33750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35875" y="6854825"/>
            <a:ext cx="2220913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51205F27-9144-4E24-A618-FD5998DCDCB9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79388" y="0"/>
            <a:ext cx="1660525" cy="1828800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79388" y="1754188"/>
            <a:ext cx="1660525" cy="2070100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9388" y="3768725"/>
            <a:ext cx="1660525" cy="2068513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79388" y="5703888"/>
            <a:ext cx="1660525" cy="1819275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6283325"/>
            <a:ext cx="9009063" cy="44450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89200" y="1488827"/>
            <a:ext cx="6484938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5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Les </a:t>
            </a:r>
            <a:r>
              <a:rPr lang="en-US" sz="5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entretiens</a:t>
            </a:r>
            <a:r>
              <a:rPr lang="en-US" sz="5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5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d'appréciation</a:t>
            </a:r>
            <a:endParaRPr lang="en-US" sz="5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516188" y="3851979"/>
            <a:ext cx="6400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9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Un </a:t>
            </a:r>
            <a:r>
              <a:rPr lang="en-US" sz="3900" b="1" dirty="0" err="1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outil</a:t>
            </a:r>
            <a:r>
              <a:rPr lang="en-US" sz="39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 </a:t>
            </a:r>
            <a:r>
              <a:rPr lang="en-US" sz="3900" b="1" dirty="0" err="1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gestion</a:t>
            </a:r>
            <a:r>
              <a:rPr lang="en-US" sz="39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 </a:t>
            </a:r>
            <a:r>
              <a:rPr lang="en-US" sz="3900" b="1" dirty="0" err="1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l'emploi</a:t>
            </a:r>
            <a:r>
              <a:rPr lang="en-US" sz="39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par les </a:t>
            </a:r>
            <a:r>
              <a:rPr lang="en-US" sz="3900" b="1" dirty="0" err="1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compétences</a:t>
            </a:r>
            <a:endParaRPr lang="en-US" sz="3900" b="1" dirty="0">
              <a:solidFill>
                <a:srgbClr val="9696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4779963"/>
            <a:ext cx="2249488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Distinguer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les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compétences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602038" y="2517775"/>
            <a:ext cx="5221287" cy="11033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DCD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3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Référentiel des compétences</a:t>
            </a:r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>
            <a:off x="3314700" y="3203575"/>
            <a:ext cx="814388" cy="1084263"/>
          </a:xfrm>
          <a:custGeom>
            <a:avLst/>
            <a:gdLst>
              <a:gd name="T0" fmla="*/ 513 w 513"/>
              <a:gd name="T1" fmla="*/ 0 h 683"/>
              <a:gd name="T2" fmla="*/ 0 w 513"/>
              <a:gd name="T3" fmla="*/ 0 h 683"/>
              <a:gd name="T4" fmla="*/ 0 w 513"/>
              <a:gd name="T5" fmla="*/ 683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3" h="683">
                <a:moveTo>
                  <a:pt x="513" y="0"/>
                </a:moveTo>
                <a:lnTo>
                  <a:pt x="0" y="0"/>
                </a:lnTo>
                <a:lnTo>
                  <a:pt x="0" y="683"/>
                </a:lnTo>
              </a:path>
            </a:pathLst>
          </a:custGeom>
          <a:noFill/>
          <a:ln w="25400">
            <a:solidFill>
              <a:srgbClr val="B2B2B2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225800" y="4440042"/>
            <a:ext cx="1761636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savoir-faire</a:t>
            </a:r>
          </a:p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procédures</a:t>
            </a:r>
          </a:p>
        </p:txBody>
      </p:sp>
      <p:sp>
        <p:nvSpPr>
          <p:cNvPr id="11276" name="Freeform 12"/>
          <p:cNvSpPr>
            <a:spLocks/>
          </p:cNvSpPr>
          <p:nvPr/>
        </p:nvSpPr>
        <p:spPr bwMode="auto">
          <a:xfrm>
            <a:off x="8267700" y="3201988"/>
            <a:ext cx="814388" cy="1084262"/>
          </a:xfrm>
          <a:custGeom>
            <a:avLst/>
            <a:gdLst>
              <a:gd name="T0" fmla="*/ 0 w 513"/>
              <a:gd name="T1" fmla="*/ 0 h 683"/>
              <a:gd name="T2" fmla="*/ 513 w 513"/>
              <a:gd name="T3" fmla="*/ 0 h 683"/>
              <a:gd name="T4" fmla="*/ 513 w 513"/>
              <a:gd name="T5" fmla="*/ 683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3" h="683">
                <a:moveTo>
                  <a:pt x="0" y="0"/>
                </a:moveTo>
                <a:lnTo>
                  <a:pt x="513" y="0"/>
                </a:lnTo>
                <a:lnTo>
                  <a:pt x="513" y="683"/>
                </a:lnTo>
              </a:path>
            </a:pathLst>
          </a:custGeom>
          <a:noFill/>
          <a:ln w="25400">
            <a:solidFill>
              <a:srgbClr val="B2B2B2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670675" y="4455917"/>
            <a:ext cx="2537811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qualités</a:t>
            </a:r>
          </a:p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professionnelles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824071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Gestion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après le court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terme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698750" y="2686050"/>
            <a:ext cx="642302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Viser une anticipation sur l'horizon des 5 à 10 années à venir.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665413" y="4140673"/>
            <a:ext cx="5326907" cy="95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è"/>
            </a:pP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repérage des métiers actuels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è"/>
            </a:pP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repérage des métiers "sensibles"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038475" y="5180013"/>
            <a:ext cx="646112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(transformation des activités, compétences critiques)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834231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Étudier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les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évolutions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des métiers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473325" y="2547938"/>
            <a:ext cx="2446338" cy="1077912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42875"/>
            <a:r>
              <a:rPr lang="en-US" sz="23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Facteurs</a:t>
            </a:r>
          </a:p>
          <a:p>
            <a:pPr marL="142875"/>
            <a:r>
              <a:rPr lang="en-US" sz="23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d'évolution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910138" y="2547938"/>
            <a:ext cx="2447925" cy="1077912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42875"/>
            <a:r>
              <a:rPr lang="en-US" sz="23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Conséquences sur les établissements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348538" y="2547938"/>
            <a:ext cx="2446337" cy="1077912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42875"/>
            <a:r>
              <a:rPr lang="en-US" sz="23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Conséquences sur les emplois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2473325" y="3616325"/>
            <a:ext cx="2446338" cy="10937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42875"/>
            <a:r>
              <a:rPr lang="en-US" sz="23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Budgétaires</a:t>
            </a:r>
            <a:endParaRPr lang="en-US" sz="23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42875"/>
            <a:r>
              <a:rPr lang="en-US" sz="23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pPr marL="142875"/>
            <a:r>
              <a:rPr lang="en-US" sz="23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techniques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4910138" y="3616325"/>
            <a:ext cx="2447925" cy="10937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71438" algn="ctr"/>
            <a:r>
              <a:rPr lang="en-US" sz="71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?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348538" y="3616325"/>
            <a:ext cx="2446337" cy="10937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71438" algn="ctr"/>
            <a:r>
              <a:rPr lang="en-US" sz="71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?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2473325" y="4700588"/>
            <a:ext cx="2446338" cy="1428750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42875"/>
            <a:r>
              <a:rPr lang="en-US" sz="23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Marché</a:t>
            </a:r>
          </a:p>
          <a:p>
            <a:pPr marL="142875"/>
            <a:r>
              <a:rPr lang="en-US" sz="23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Population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4910138" y="4700588"/>
            <a:ext cx="2447925" cy="1428750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71438" algn="ctr"/>
            <a:r>
              <a:rPr lang="en-US" sz="71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?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7348538" y="4700588"/>
            <a:ext cx="2446337" cy="1428750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71438" algn="ctr"/>
            <a:r>
              <a:rPr lang="en-US" sz="71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017713" y="499170"/>
            <a:ext cx="75517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Dresser la nomenclature </a:t>
            </a:r>
          </a:p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des emplois actuels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140075" y="2670324"/>
            <a:ext cx="48636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Classement par arborescence :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090863" y="3618062"/>
            <a:ext cx="14981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Famille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803650" y="4143524"/>
            <a:ext cx="45442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Métier : </a:t>
            </a:r>
            <a:r>
              <a:rPr lang="en-US" sz="3000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point de référence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516438" y="4651524"/>
            <a:ext cx="2274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Emploi-type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160963" y="5211118"/>
            <a:ext cx="18794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Spécialité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754688" y="5735787"/>
            <a:ext cx="2767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5.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Poste de travail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2925763" y="3965575"/>
            <a:ext cx="2478087" cy="2100263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017713" y="499170"/>
            <a:ext cx="75517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Savoir-faire :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degrés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de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complexité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d'apprentissage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751138" y="2774963"/>
            <a:ext cx="6698629" cy="31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découvrir, s'approprier, utiliser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reproduire, imiter avec autonomie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adapter, maintenir, modifier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analyser, paramétrer, calculer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5.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modéliser, théoriser, prévoir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6.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remettre en cause les concepts, inventer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Qualités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professionnelles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411538" y="2892583"/>
            <a:ext cx="5188408" cy="23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Prévoir / Anticiper.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Faire / Réaliser.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Mobiliser / Contrôler.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Échanger / Communiquer.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Niveaux de responsabilités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22488" y="2071462"/>
            <a:ext cx="7747249" cy="501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N1.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Instructions à exécuter, autonomie et contacts limités.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N2.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Animation ou travail en petite équipe, légère autonomie,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adaptabilité.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N3.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Animation d'équipe, mise en œuvre, objectifs à atteindre ou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à faire atteindre.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N4.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Encadrement de projet, mise au point de procédures,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coordination, ordonnancement.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N5.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Encadrement d'équipes et de projets, large autonomie et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anticipation, synergie d'actions.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N6.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Négociation, prise de décision, conseil, responsabilité d'affaires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ou de projets importants.</a:t>
            </a:r>
          </a:p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N7.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Responsabilité de plusieurs secteurs, de l'engagement, de</a:t>
            </a:r>
          </a:p>
          <a:p>
            <a:pPr>
              <a:spcAft>
                <a:spcPct val="15000"/>
              </a:spcAft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la mobilisation et de la coordination de tous moyens.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83264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Moyens pour expertiser la compétence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224088" y="2324943"/>
            <a:ext cx="7535333" cy="3620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Identifier les personnes capables d'évoluer.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Identifier les emplois accessibles à ces personnes.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Mesurer l'adéquation d'une personne sur un emploi.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Identifier les besoins utiles de formation.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Établir un parcours de carrière personnalisé.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6.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Élaborer un mode d'</a:t>
            </a:r>
            <a:r>
              <a:rPr lang="en-US" sz="2600" i="1" u="sng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appréciation du personnel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Constituer des portefeuilles de compétences.</a:t>
            </a:r>
          </a:p>
          <a:p>
            <a:pPr>
              <a:spcAft>
                <a:spcPct val="15000"/>
              </a:spcAft>
            </a:pPr>
            <a:r>
              <a:rPr lang="en-US" sz="26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8.</a:t>
            </a:r>
            <a:r>
              <a:rPr lang="en-US" sz="26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Etc.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1914525" y="2462213"/>
            <a:ext cx="3378200" cy="1803423"/>
          </a:xfrm>
          <a:prstGeom prst="triangle">
            <a:avLst>
              <a:gd name="adj" fmla="val 50000"/>
            </a:avLst>
          </a:prstGeom>
          <a:solidFill>
            <a:srgbClr val="DCDCD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Besoin</a:t>
            </a:r>
            <a:endParaRPr lang="en-US" sz="29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ct val="15000"/>
              </a:spcAft>
            </a:pPr>
            <a:r>
              <a:rPr lang="en-US" sz="2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identifié</a:t>
            </a:r>
            <a:endParaRPr lang="en-US" sz="29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7004050" y="2706688"/>
            <a:ext cx="2689225" cy="2314575"/>
          </a:xfrm>
          <a:prstGeom prst="ellipse">
            <a:avLst/>
          </a:prstGeom>
          <a:solidFill>
            <a:srgbClr val="CBCBCB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9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Ressource</a:t>
            </a:r>
          </a:p>
          <a:p>
            <a:pPr algn="ctr">
              <a:spcAft>
                <a:spcPct val="15000"/>
              </a:spcAft>
            </a:pPr>
            <a:r>
              <a:rPr lang="en-US" sz="29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disponible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5292725" y="3401541"/>
            <a:ext cx="1103312" cy="0"/>
          </a:xfrm>
          <a:prstGeom prst="line">
            <a:avLst/>
          </a:prstGeom>
          <a:noFill/>
          <a:ln w="101600">
            <a:solidFill>
              <a:srgbClr val="C0C0C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017713" y="653827"/>
            <a:ext cx="824071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Référentiel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: le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profil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954337" y="4458896"/>
            <a:ext cx="1284006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poste</a:t>
            </a: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emploi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métier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7524749" y="5039772"/>
            <a:ext cx="1648593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individu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capacités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potentiel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4895602" y="2703662"/>
            <a:ext cx="17439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savoir-faire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5327649" y="3605361"/>
            <a:ext cx="12302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qualités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017713" y="899280"/>
            <a:ext cx="755173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4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Quatre</a:t>
            </a:r>
            <a:r>
              <a:rPr 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outils-clés</a:t>
            </a:r>
            <a:endParaRPr 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765425" y="2888614"/>
            <a:ext cx="6777176" cy="23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Gestion prévisionnelle des emplois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Bilan de compétence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Plan de formation</a:t>
            </a:r>
          </a:p>
          <a:p>
            <a:pPr>
              <a:spcAft>
                <a:spcPct val="15000"/>
              </a:spcAft>
            </a:pPr>
            <a:r>
              <a:rPr lang="en-US" sz="35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35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i="1" u="sng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Entretiens d'appréciation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79388" y="0"/>
            <a:ext cx="1660525" cy="1828800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79388" y="1754188"/>
            <a:ext cx="1660525" cy="2070100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79388" y="3768725"/>
            <a:ext cx="1660525" cy="2068513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79388" y="5703888"/>
            <a:ext cx="1660525" cy="1819275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22475" y="282575"/>
            <a:ext cx="7551738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 pitchFamily="34" charset="0"/>
              </a:rPr>
              <a:t>Organisation du travail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424113" y="3148013"/>
            <a:ext cx="7583487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4000" b="1">
                <a:solidFill>
                  <a:srgbClr val="969696"/>
                </a:solidFill>
                <a:latin typeface="Gill Sans" pitchFamily="34" charset="0"/>
              </a:rPr>
              <a:t>Changer de cadre de référence,</a:t>
            </a:r>
          </a:p>
          <a:p>
            <a:pPr>
              <a:spcAft>
                <a:spcPct val="15000"/>
              </a:spcAft>
            </a:pPr>
            <a:r>
              <a:rPr lang="en-US" sz="4000" b="1">
                <a:solidFill>
                  <a:srgbClr val="969696"/>
                </a:solidFill>
                <a:latin typeface="Gill Sans" pitchFamily="34" charset="0"/>
              </a:rPr>
              <a:t>c'est changer de réalité.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66950" y="5448300"/>
            <a:ext cx="5291138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000" b="1" u="sng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1° âge :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ENTRETIEN DE SUPERVISION </a:t>
            </a:r>
            <a:endParaRPr lang="en-US" sz="2000" b="1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Management directif / persuasif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Organisation scientifique du travail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Orientation Production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721100" y="3765550"/>
            <a:ext cx="5230813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000" b="1" u="sng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2° âge :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ENTRETIEN D'OBJECTIFS </a:t>
            </a:r>
            <a:endParaRPr lang="en-US" sz="2000" b="1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Management participatif / D.P.O.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Cercles de qualité / Projet d'entreprise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Orientation Productivité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118100" y="2111375"/>
            <a:ext cx="5141913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000" b="1" u="sng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3° âge :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ENTRETIEN D'APPRÉCIATION</a:t>
            </a:r>
            <a:endParaRPr lang="en-US" sz="2000" b="1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Management délégatif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Organisation flexible du travail</a:t>
            </a:r>
          </a:p>
          <a:p>
            <a:pPr>
              <a:spcAft>
                <a:spcPct val="1500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Orientation Service Client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Les types d'entretiens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Trois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conditions à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l'entretien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224088" y="2300288"/>
            <a:ext cx="68103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600" u="sng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Un système d'appréciation des cadres recherche :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987675" y="3718972"/>
            <a:ext cx="5295937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L'objectivation des différences.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détection des compétences.</a:t>
            </a:r>
          </a:p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L'organisation de la mobilité.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Deux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distinctions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fondamentales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2533650" y="3654425"/>
            <a:ext cx="2232025" cy="1660525"/>
          </a:xfrm>
          <a:prstGeom prst="cube">
            <a:avLst>
              <a:gd name="adj" fmla="val 25000"/>
            </a:avLst>
          </a:prstGeom>
          <a:solidFill>
            <a:srgbClr val="CBCBC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L'évaluation</a:t>
            </a:r>
          </a:p>
          <a:p>
            <a:pPr algn="ctr">
              <a:spcAft>
                <a:spcPct val="15000"/>
              </a:spcAft>
            </a:pPr>
            <a:r>
              <a:rPr lang="en-US" sz="2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</a:t>
            </a:r>
          </a:p>
          <a:p>
            <a:pPr algn="ctr">
              <a:spcAft>
                <a:spcPct val="15000"/>
              </a:spcAft>
            </a:pPr>
            <a:r>
              <a:rPr lang="en-US" sz="2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fonctions</a:t>
            </a: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6589713" y="2974975"/>
            <a:ext cx="2449512" cy="2112963"/>
          </a:xfrm>
          <a:prstGeom prst="ellipse">
            <a:avLst/>
          </a:prstGeom>
          <a:solidFill>
            <a:srgbClr val="E2E2E2"/>
          </a:solidFill>
          <a:ln w="25400">
            <a:solidFill>
              <a:srgbClr val="90909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2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L'appréciation des</a:t>
            </a:r>
          </a:p>
          <a:p>
            <a:pPr algn="ctr">
              <a:spcAft>
                <a:spcPct val="15000"/>
              </a:spcAft>
            </a:pPr>
            <a:r>
              <a:rPr lang="en-US" sz="2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personnes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900238" y="671289"/>
            <a:ext cx="845978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Avantages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du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système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d'appréciation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173288" y="3327984"/>
            <a:ext cx="7910563" cy="249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L'opacité des critères d'évaluation.</a:t>
            </a:r>
          </a:p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subjectivité et l'unilatéralité des évaluations.</a:t>
            </a:r>
          </a:p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Le décalage entre : </a:t>
            </a:r>
          </a:p>
          <a:p>
            <a:pPr>
              <a:spcAft>
                <a:spcPct val="15000"/>
              </a:spcAft>
            </a:pP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- l'évaluation globale (dimension professionnelle),</a:t>
            </a:r>
          </a:p>
          <a:p>
            <a:pPr>
              <a:spcAft>
                <a:spcPct val="15000"/>
              </a:spcAft>
            </a:pP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- le résultat ponctuel (actions sur le court terme).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224088" y="2300288"/>
            <a:ext cx="41481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600" u="sng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Réduire, au mieux supprimer :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83264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Avantages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du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système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d'appréciation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613025" y="3548874"/>
            <a:ext cx="6979026" cy="19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négociation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objectifs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professionnels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définition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concertée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procédures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révision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procédures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>
              <a:spcAft>
                <a:spcPct val="15000"/>
              </a:spcAft>
            </a:pPr>
            <a:r>
              <a:rPr lang="en-US" sz="2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L'implication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la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hiérarchie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682875" y="2447925"/>
            <a:ext cx="2525713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600" u="sng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Mettre en œuvre :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189163" y="3566564"/>
            <a:ext cx="8093178" cy="147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stratégie sociale de l'établissement.</a:t>
            </a:r>
          </a:p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stratégie économique de l'établissement.</a:t>
            </a:r>
          </a:p>
          <a:p>
            <a:pPr>
              <a:spcAft>
                <a:spcPct val="15000"/>
              </a:spcAft>
            </a:pPr>
            <a:r>
              <a:rPr lang="en-US" sz="29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29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La stratégie de communication de l'établissement.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017713" y="384522"/>
            <a:ext cx="82915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Système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d'appréciation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: </a:t>
            </a:r>
          </a:p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une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donnée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sensible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224088" y="2517745"/>
            <a:ext cx="6700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600" u="sng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Dans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Types d'entretien d'appréciation</a:t>
            </a: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V="1">
            <a:off x="2601913" y="2695575"/>
            <a:ext cx="0" cy="174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2586038" y="2678113"/>
            <a:ext cx="7248525" cy="0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2603500" y="3729038"/>
            <a:ext cx="7248525" cy="0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2601913" y="4797425"/>
            <a:ext cx="7248525" cy="0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2619375" y="6372225"/>
            <a:ext cx="7248525" cy="0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2935288" y="2010718"/>
            <a:ext cx="19508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ENTRETIENS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2630488" y="2925912"/>
            <a:ext cx="30163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58750" indent="-158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directif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/ à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pression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2614613" y="4026843"/>
            <a:ext cx="29772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58750" indent="-158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directif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/ en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écoute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2613025" y="5054405"/>
            <a:ext cx="3541547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58750" indent="-158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exploitation</a:t>
            </a:r>
          </a:p>
          <a:p>
            <a:pPr>
              <a:spcAft>
                <a:spcPct val="15000"/>
              </a:spcAft>
            </a:pPr>
            <a:r>
              <a:rPr lang="en-US" sz="3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recherche</a:t>
            </a:r>
            <a:r>
              <a:rPr lang="en-U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solutions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6977063" y="2009924"/>
            <a:ext cx="17405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ATTITUDES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6943725" y="3010843"/>
            <a:ext cx="29388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parler / convaincre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6942138" y="4027637"/>
            <a:ext cx="24613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parler / écouter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6942138" y="5054405"/>
            <a:ext cx="1878912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résoudre</a:t>
            </a:r>
          </a:p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le problème</a:t>
            </a:r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6692900" y="1982788"/>
            <a:ext cx="0" cy="4930775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Bibliographie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975350" y="2546502"/>
            <a:ext cx="3893245" cy="91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98425" indent="-98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80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Comment mener un entretien individuel</a:t>
            </a:r>
            <a:endParaRPr lang="en-US" sz="180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Huguette Dorra - Gilbert Millet</a:t>
            </a: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Dunod 1984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189163" y="3736975"/>
            <a:ext cx="3217862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98425" indent="-98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80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L'entretien</a:t>
            </a:r>
            <a:endParaRPr lang="en-US" sz="180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André Guittet</a:t>
            </a: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Armand Colin - collection U 1983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190750" y="4840439"/>
            <a:ext cx="4584973" cy="91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98425" indent="-98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80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L'entretien de face à face dans la relation d'aide</a:t>
            </a:r>
            <a:endParaRPr lang="en-US" sz="180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Roger Mucchielli</a:t>
            </a: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Entreprise Moderne d'Édition 1970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173288" y="2530475"/>
            <a:ext cx="3568700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98425" indent="-98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800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L'appréciation</a:t>
            </a:r>
            <a:r>
              <a:rPr lang="en-US" sz="1800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du personnel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Jean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Diverrez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Entreprise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moderne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d'édition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1978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5957888" y="3737127"/>
            <a:ext cx="3817327" cy="91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98425" indent="-98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80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L'entretien d'appréciation du personnel</a:t>
            </a:r>
            <a:endParaRPr lang="en-US" sz="180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Jacques Piveteau</a:t>
            </a:r>
          </a:p>
          <a:p>
            <a:pPr>
              <a:spcAft>
                <a:spcPct val="1500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Insep 1981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022475" y="657795"/>
            <a:ext cx="755173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Cadre de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référence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inversé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47888" y="2471738"/>
            <a:ext cx="3694112" cy="408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52413" indent="-2524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>
              <a:spcAft>
                <a:spcPct val="15000"/>
              </a:spcAft>
              <a:buClr>
                <a:srgbClr val="000000"/>
              </a:buClr>
              <a:buSzPct val="90000"/>
              <a:buFont typeface="Arial" pitchFamily="34" charset="0"/>
              <a:buChar char="•"/>
            </a:pPr>
            <a:r>
              <a:rPr lang="en-US" sz="32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HIER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Ressources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humaines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fixes et stables,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définies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par des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procédures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orientées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vers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la production. 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319838" y="2455863"/>
            <a:ext cx="3694112" cy="408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52413" indent="-2524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>
              <a:spcAft>
                <a:spcPct val="15000"/>
              </a:spcAft>
              <a:buClr>
                <a:srgbClr val="000000"/>
              </a:buClr>
              <a:buSzPct val="90000"/>
              <a:buFont typeface="Arial" pitchFamily="34" charset="0"/>
              <a:buChar char="•"/>
            </a:pPr>
            <a:r>
              <a:rPr lang="en-US" sz="3200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AUJOURD'HUI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Ressources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humaines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adaptables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réactives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et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autonomes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orientées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vers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le client.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017713" y="384522"/>
            <a:ext cx="756126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HIER : </a:t>
            </a:r>
            <a:endParaRPr 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une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organisation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fixe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089150" y="2128838"/>
            <a:ext cx="8050213" cy="205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Un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positionnement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dans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l'organisation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: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non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prise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en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compte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la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diversité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tâches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relations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figées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manque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perspectives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097088" y="4535488"/>
            <a:ext cx="7602537" cy="205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Un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rôle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dans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une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relation </a:t>
            </a:r>
            <a:r>
              <a:rPr lang="en-US" sz="3000" b="1" u="sng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contractuelle</a:t>
            </a:r>
            <a:r>
              <a:rPr lang="en-US" sz="3000" b="1" u="sng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: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évolution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potentielle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bloquée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fondé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sur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structure de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rémunération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rapidement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obsolète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17713" y="384522"/>
            <a:ext cx="756126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AUJOURD'HUI : </a:t>
            </a:r>
          </a:p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une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organisation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mobile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092325" y="2111375"/>
            <a:ext cx="7029450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Abandon de la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logique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de poste :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un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homme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/ un poste /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procédure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081213" y="3346450"/>
            <a:ext cx="8278812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Instauration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d'une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logique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situationnelle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: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évolution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savoir-faire </a:t>
            </a: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dans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un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environnment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changeant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et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incertain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090738" y="5132388"/>
            <a:ext cx="8269287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Approche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systémique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du travail :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gestion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flux de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données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dans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organisation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en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réseau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22475" y="657795"/>
            <a:ext cx="808355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gestion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des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217738" y="2880932"/>
            <a:ext cx="7888287" cy="248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49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Une</a:t>
            </a:r>
            <a:r>
              <a:rPr lang="en-US" sz="4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9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démarche</a:t>
            </a:r>
            <a:endParaRPr lang="en-US" sz="4900" b="1" dirty="0">
              <a:solidFill>
                <a:srgbClr val="969696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ct val="15000"/>
              </a:spcAft>
            </a:pPr>
            <a:r>
              <a:rPr lang="en-US" sz="4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en </a:t>
            </a:r>
          </a:p>
          <a:p>
            <a:pPr algn="ctr">
              <a:spcAft>
                <a:spcPct val="15000"/>
              </a:spcAft>
            </a:pPr>
            <a:r>
              <a:rPr lang="en-US" sz="4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7 </a:t>
            </a:r>
            <a:r>
              <a:rPr lang="en-US" sz="49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réponses</a:t>
            </a:r>
            <a:r>
              <a:rPr lang="en-US" sz="49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9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opérationnelles</a:t>
            </a:r>
            <a:endParaRPr lang="en-US" sz="4900" b="1" dirty="0">
              <a:solidFill>
                <a:srgbClr val="969696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022475" y="657795"/>
            <a:ext cx="816768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gestion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des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compétences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071688" y="1919437"/>
            <a:ext cx="18536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 err="1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permet</a:t>
            </a:r>
            <a:r>
              <a:rPr lang="en-US" sz="3000" b="1" dirty="0">
                <a:solidFill>
                  <a:srgbClr val="C0C0C0"/>
                </a:solidFill>
                <a:latin typeface="Calibri" pitchFamily="34" charset="0"/>
                <a:cs typeface="Calibri" pitchFamily="34" charset="0"/>
              </a:rPr>
              <a:t> de :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665413" y="2788593"/>
            <a:ext cx="61580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1.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Structurer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les descriptions de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postes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700338" y="3314849"/>
            <a:ext cx="38728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2.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Construire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filières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663825" y="3855393"/>
            <a:ext cx="34734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3.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Mesurer des écarts.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682875" y="4381649"/>
            <a:ext cx="48424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4.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Faire évoluer des personnes.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681288" y="4923780"/>
            <a:ext cx="43372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5.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Optimiser les formations.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98750" y="5432574"/>
            <a:ext cx="54996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6.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Reconnaître et valider les acquis.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698750" y="5957243"/>
            <a:ext cx="4334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7.</a:t>
            </a: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Quantifier les ressources.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7527925" y="4230688"/>
            <a:ext cx="788988" cy="314325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517900" y="2390775"/>
            <a:ext cx="5280025" cy="3643313"/>
          </a:xfrm>
          <a:prstGeom prst="ellipse">
            <a:avLst/>
          </a:prstGeom>
          <a:noFill/>
          <a:ln w="63500">
            <a:solidFill>
              <a:srgbClr val="32323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DCD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262438" y="3773488"/>
            <a:ext cx="3316287" cy="769937"/>
          </a:xfrm>
          <a:prstGeom prst="ellipse">
            <a:avLst/>
          </a:prstGeom>
          <a:solidFill>
            <a:srgbClr val="DCDCDC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COMPÉTENCE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7161213" y="1895475"/>
            <a:ext cx="1522412" cy="1281113"/>
          </a:xfrm>
          <a:prstGeom prst="hexagon">
            <a:avLst>
              <a:gd name="adj" fmla="val 29709"/>
              <a:gd name="vf" fmla="val 115470"/>
            </a:avLst>
          </a:prstGeom>
          <a:solidFill>
            <a:srgbClr val="919191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Filières</a:t>
            </a: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mobilité</a:t>
            </a:r>
            <a:endParaRPr lang="en-US" sz="19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6116638" y="4941888"/>
            <a:ext cx="2335212" cy="1897062"/>
          </a:xfrm>
          <a:prstGeom prst="diamond">
            <a:avLst/>
          </a:prstGeom>
          <a:solidFill>
            <a:srgbClr val="C6C6C6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Aptitudes</a:t>
            </a:r>
          </a:p>
          <a:p>
            <a:pPr algn="ctr">
              <a:spcAft>
                <a:spcPct val="15000"/>
              </a:spcAft>
            </a:pP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</a:t>
            </a: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potentiels</a:t>
            </a:r>
            <a:endParaRPr lang="en-US" sz="19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8123238" y="3619500"/>
            <a:ext cx="1912937" cy="1220788"/>
          </a:xfrm>
          <a:prstGeom prst="rect">
            <a:avLst/>
          </a:prstGeom>
          <a:solidFill>
            <a:srgbClr val="D0D0D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>
                <a:solidFill>
                  <a:srgbClr val="000000"/>
                </a:solidFill>
                <a:latin typeface="Gill Sans" pitchFamily="34" charset="0"/>
              </a:rPr>
              <a:t>Appréciation</a:t>
            </a:r>
          </a:p>
          <a:p>
            <a:pPr algn="ctr">
              <a:spcAft>
                <a:spcPct val="15000"/>
              </a:spcAft>
            </a:pPr>
            <a:r>
              <a:rPr lang="en-US" sz="1900" b="1">
                <a:solidFill>
                  <a:srgbClr val="000000"/>
                </a:solidFill>
                <a:latin typeface="Gill Sans" pitchFamily="34" charset="0"/>
              </a:rPr>
              <a:t>des personnes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2286000" y="5078413"/>
            <a:ext cx="2901950" cy="1314450"/>
          </a:xfrm>
          <a:prstGeom prst="roundRect">
            <a:avLst>
              <a:gd name="adj" fmla="val 16667"/>
            </a:avLst>
          </a:prstGeom>
          <a:solidFill>
            <a:srgbClr val="888888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Profils</a:t>
            </a: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.... </a:t>
            </a: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Personnes</a:t>
            </a:r>
            <a:endParaRPr lang="en-US" sz="19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ct val="15000"/>
              </a:spcAft>
            </a:pP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Plan de formation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 flipV="1">
            <a:off x="1943100" y="2074863"/>
            <a:ext cx="3262313" cy="141446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59595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lIns="0" tIns="0" rIns="0" bIns="0" anchor="ctr"/>
          <a:lstStyle/>
          <a:p>
            <a:pPr algn="ctr">
              <a:spcAft>
                <a:spcPct val="15000"/>
              </a:spcAft>
            </a:pP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Profil</a:t>
            </a: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recherché</a:t>
            </a:r>
          </a:p>
          <a:p>
            <a:pPr algn="ctr">
              <a:spcAft>
                <a:spcPct val="15000"/>
              </a:spcAft>
            </a:pPr>
            <a:r>
              <a:rPr lang="en-US" sz="1900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recrutement</a:t>
            </a:r>
            <a:r>
              <a:rPr lang="en-US" sz="19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interne</a:t>
            </a: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5148263" y="3473450"/>
            <a:ext cx="509587" cy="357188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 flipH="1">
            <a:off x="6608763" y="3151188"/>
            <a:ext cx="915987" cy="679450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H="1">
            <a:off x="4843463" y="4525963"/>
            <a:ext cx="865187" cy="574675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6575425" y="4491038"/>
            <a:ext cx="695325" cy="525462"/>
          </a:xfrm>
          <a:prstGeom prst="line">
            <a:avLst/>
          </a:prstGeom>
          <a:noFill/>
          <a:ln w="635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Une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stratégie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pour la GRH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192213" y="1611313"/>
            <a:ext cx="9463087" cy="34925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017713" y="653827"/>
            <a:ext cx="7551737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Définir</a:t>
            </a:r>
            <a:r>
              <a:rPr lang="en-US" sz="35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la </a:t>
            </a:r>
            <a:r>
              <a:rPr lang="en-US" sz="35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compétence</a:t>
            </a:r>
            <a:endParaRPr lang="en-US" sz="35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528888" y="2546499"/>
            <a:ext cx="60150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La COMPÉTENCE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ou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la </a:t>
            </a:r>
            <a:r>
              <a:rPr lang="en-US" sz="3000" b="1" dirty="0" err="1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capacité</a:t>
            </a:r>
            <a:r>
              <a:rPr lang="en-US" sz="3000" b="1" dirty="0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 à faire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176713" y="3075930"/>
            <a:ext cx="24698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est décrite dans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562225" y="3578374"/>
            <a:ext cx="54089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3000" b="1" u="sng">
                <a:solidFill>
                  <a:srgbClr val="969696"/>
                </a:solidFill>
                <a:latin typeface="Calibri" pitchFamily="34" charset="0"/>
                <a:cs typeface="Calibri" pitchFamily="34" charset="0"/>
              </a:rPr>
              <a:t>un RÉFÉRENTIEL des compétences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546350" y="4614322"/>
            <a:ext cx="6486199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98438" indent="-1984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>
              <a:spcAft>
                <a:spcPct val="15000"/>
              </a:spcAft>
              <a:buClr>
                <a:srgbClr val="C0C0C0"/>
              </a:buClr>
              <a:buSzPct val="75000"/>
              <a:buFont typeface="Arial" pitchFamily="34" charset="0"/>
              <a:buChar char="•"/>
            </a:pP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Commun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à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toutes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les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fonctions</a:t>
            </a:r>
            <a:endParaRPr lang="en-US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spcAft>
                <a:spcPct val="15000"/>
              </a:spcAft>
              <a:buClr>
                <a:srgbClr val="C0C0C0"/>
              </a:buClr>
              <a:buSzPct val="75000"/>
              <a:buFont typeface="Arial" pitchFamily="34" charset="0"/>
              <a:buChar char="•"/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Précis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jusqu'au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détail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457200" indent="-457200">
              <a:spcAft>
                <a:spcPct val="15000"/>
              </a:spcAft>
              <a:buClr>
                <a:srgbClr val="C0C0C0"/>
              </a:buClr>
              <a:buSzPct val="75000"/>
              <a:buFont typeface="Arial" pitchFamily="34" charset="0"/>
              <a:buChar char="•"/>
            </a:pP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Souple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pour </a:t>
            </a:r>
            <a:r>
              <a:rPr lang="en-US" sz="3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permettre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les projections.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1004</Words>
  <Application>Microsoft Office PowerPoint</Application>
  <PresentationFormat>Personnalisé</PresentationFormat>
  <Paragraphs>220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1" baseType="lpstr">
      <vt:lpstr>Times New Roman</vt:lpstr>
      <vt:lpstr>Gill Sans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Salem</dc:creator>
  <cp:lastModifiedBy>Salem</cp:lastModifiedBy>
  <cp:revision>3</cp:revision>
  <dcterms:modified xsi:type="dcterms:W3CDTF">2012-05-17T09:11:55Z</dcterms:modified>
</cp:coreProperties>
</file>