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0691813" cy="7559675"/>
  <p:notesSz cx="7559675" cy="10691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29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BE584-EC51-4381-BE98-7DA032C3502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6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41A2C-8AAE-47EC-BBA7-77679E86716E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9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16825" y="671513"/>
            <a:ext cx="2271713" cy="60483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01688" y="671513"/>
            <a:ext cx="6662737" cy="60483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81F61-FCB0-4A8F-B12E-F2E8552E12A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8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48369-673B-48EC-931D-C6D1A199AF6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85739-CB08-415B-9890-082899CDD65F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7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01688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21313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BBD23-F727-4F89-8FA5-98583C347D7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1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64DB7-7B3A-4625-8775-399724050CD1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8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71C55-7AB9-4C46-8548-5B90B38913D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9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8B18B-9377-43E3-AA8F-D3B04421B2D2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3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DB0A5-5E7A-48D9-B217-96B10005F635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527F-DF79-4555-A1BF-2F09F2A4DFD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5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671513"/>
            <a:ext cx="90868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2182813"/>
            <a:ext cx="90868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8" y="6886575"/>
            <a:ext cx="22272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6575"/>
            <a:ext cx="3384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1275" y="6886575"/>
            <a:ext cx="22272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CB07BC77-2531-46FB-B73F-B5DC703EB232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1113" y="1416050"/>
            <a:ext cx="10537825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5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MANAGEMENT</a:t>
            </a:r>
          </a:p>
          <a:p>
            <a:pPr algn="ctr">
              <a:lnSpc>
                <a:spcPct val="115000"/>
              </a:lnSpc>
            </a:pPr>
            <a:r>
              <a:rPr lang="en-US" sz="5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DES PROCESSUS</a:t>
            </a:r>
          </a:p>
          <a:p>
            <a:pPr algn="ctr">
              <a:lnSpc>
                <a:spcPct val="115000"/>
              </a:lnSpc>
            </a:pPr>
            <a:r>
              <a:rPr lang="en-US" sz="5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- I - 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4829175"/>
            <a:ext cx="1057275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36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Stratégie fondamentale du reengineering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6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924175" y="990600"/>
            <a:ext cx="45497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EXEMPLES DE PROCESSUS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49450" y="1679575"/>
            <a:ext cx="6721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de :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stratégique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développement de nouveaux produits,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vente,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production,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gestion financière,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gestion des ressources humaines,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management,</a:t>
            </a:r>
          </a:p>
          <a:p>
            <a:pPr algn="just"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choix des investissements...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454900" y="2613025"/>
            <a:ext cx="1925638" cy="115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RAPPEL</a:t>
            </a:r>
          </a:p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DU PROCESSUS</a:t>
            </a:r>
          </a:p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STRATÉGIQUE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530475" y="1917700"/>
            <a:ext cx="0" cy="9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917700" y="2486025"/>
            <a:ext cx="1539875" cy="4413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Analyse de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l'écart stratégique 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998663" y="3076575"/>
            <a:ext cx="1333500" cy="439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Recherche des 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stratégies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933575" y="3689350"/>
            <a:ext cx="1484313" cy="439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Sélection de la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stratégie efficace 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609725" y="4281488"/>
            <a:ext cx="2157413" cy="4397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Priorités et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allocations de ressources 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2085975" y="4894263"/>
            <a:ext cx="1158875" cy="4397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Programmes 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détaillés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760538" y="5486400"/>
            <a:ext cx="1854200" cy="4413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Arbitrages et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programmes définitifs 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2671763" y="2905125"/>
            <a:ext cx="0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2671763" y="3517900"/>
            <a:ext cx="0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2682875" y="4119563"/>
            <a:ext cx="0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2671763" y="4730750"/>
            <a:ext cx="0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2671763" y="5334000"/>
            <a:ext cx="0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1831975" y="1466850"/>
            <a:ext cx="1708150" cy="439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Diagnostic de la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Position stratégique 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237288" y="1466850"/>
            <a:ext cx="727075" cy="439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Mission 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Finalité</a:t>
            </a:r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3530600" y="1692275"/>
            <a:ext cx="27162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4930775" y="1701800"/>
            <a:ext cx="0" cy="381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1425575" y="812800"/>
            <a:ext cx="979488" cy="439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Forces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Faiblesses </a:t>
            </a: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2946400" y="801688"/>
            <a:ext cx="1154113" cy="4413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Opportunités 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Menaces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2003425" y="1233488"/>
            <a:ext cx="0" cy="2143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3290888" y="1233488"/>
            <a:ext cx="0" cy="2143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2411413" y="1025525"/>
            <a:ext cx="5302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4462463" y="2098675"/>
            <a:ext cx="909637" cy="4413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Objectifs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Généraux 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H="1">
            <a:off x="2690813" y="2325688"/>
            <a:ext cx="17811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2679700" y="2336800"/>
            <a:ext cx="0" cy="1317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4481513" y="5373688"/>
            <a:ext cx="782637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endParaRPr lang="en-US" sz="1300">
              <a:solidFill>
                <a:srgbClr val="000000"/>
              </a:solidFill>
              <a:latin typeface="Arial" charset="0"/>
            </a:endParaRP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Budgets </a:t>
            </a:r>
          </a:p>
          <a:p>
            <a:pPr algn="ctr">
              <a:spcAft>
                <a:spcPct val="15000"/>
              </a:spcAft>
            </a:pPr>
            <a:endParaRPr lang="en-US" sz="13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5621338" y="5384800"/>
            <a:ext cx="1100137" cy="666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 Réalisations 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et révision</a:t>
            </a:r>
          </a:p>
          <a:p>
            <a:pPr algn="ctr">
              <a:spcAft>
                <a:spcPct val="15000"/>
              </a:spcAft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stratégique</a:t>
            </a:r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>
            <a:off x="5245100" y="5713413"/>
            <a:ext cx="3635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>
            <a:off x="3603625" y="5713413"/>
            <a:ext cx="8572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 flipV="1">
            <a:off x="6188075" y="5222875"/>
            <a:ext cx="0" cy="153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 flipH="1">
            <a:off x="4900613" y="5232400"/>
            <a:ext cx="12763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4900613" y="5232400"/>
            <a:ext cx="0" cy="123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1874838" y="609600"/>
            <a:ext cx="0" cy="1920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3486150" y="609600"/>
            <a:ext cx="0" cy="1841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8" name="Line 40"/>
          <p:cNvSpPr>
            <a:spLocks noChangeShapeType="1"/>
          </p:cNvSpPr>
          <p:nvPr/>
        </p:nvSpPr>
        <p:spPr bwMode="auto">
          <a:xfrm>
            <a:off x="1874838" y="600075"/>
            <a:ext cx="55149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>
            <a:off x="7380288" y="600075"/>
            <a:ext cx="0" cy="5102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6702425" y="5702300"/>
            <a:ext cx="6969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 flipH="1">
            <a:off x="6978650" y="1712913"/>
            <a:ext cx="3571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 flipH="1">
            <a:off x="5372100" y="2325688"/>
            <a:ext cx="19970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 flipH="1">
            <a:off x="3463925" y="2713038"/>
            <a:ext cx="391636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4" name="Line 46"/>
          <p:cNvSpPr>
            <a:spLocks noChangeShapeType="1"/>
          </p:cNvSpPr>
          <p:nvPr/>
        </p:nvSpPr>
        <p:spPr bwMode="auto">
          <a:xfrm flipH="1">
            <a:off x="3333750" y="3284538"/>
            <a:ext cx="40465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5" name="Line 47"/>
          <p:cNvSpPr>
            <a:spLocks noChangeShapeType="1"/>
          </p:cNvSpPr>
          <p:nvPr/>
        </p:nvSpPr>
        <p:spPr bwMode="auto">
          <a:xfrm flipH="1">
            <a:off x="3421063" y="3895725"/>
            <a:ext cx="39592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H="1">
            <a:off x="3763963" y="4478338"/>
            <a:ext cx="360521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337" name="Line 49"/>
          <p:cNvSpPr>
            <a:spLocks noChangeShapeType="1"/>
          </p:cNvSpPr>
          <p:nvPr/>
        </p:nvSpPr>
        <p:spPr bwMode="auto">
          <a:xfrm flipH="1">
            <a:off x="3248025" y="5110163"/>
            <a:ext cx="41211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069975" y="965200"/>
            <a:ext cx="85248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EXEMPLES D'OBJECTIFS CONCERNÉS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943100" y="1874838"/>
            <a:ext cx="6815138" cy="386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77788" indent="-77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Améliorer les produits et services fournis au client.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Impliquer le personnel dans cet effort d'amélioration</a:t>
            </a:r>
          </a:p>
          <a:p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  permanente.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Améliorer le fonctionnement inter-services.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Diminuer le temps de réaction.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Diminuer les coûts de fonctionnement.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Mettre en place des boucles de rétroaction pour </a:t>
            </a:r>
          </a:p>
          <a:p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  une meilleure régulation des processus.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Permettre à chacun de situer sa valeur ajoutée pour</a:t>
            </a:r>
          </a:p>
          <a:p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  ce qui est fourni au client...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069975" y="796925"/>
            <a:ext cx="8524875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QUATRE ÉTAPES D'AMÉLIORATION D'UN PROCESSUS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516063" y="1495425"/>
            <a:ext cx="7794625" cy="455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77788" indent="-77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Identifier et choisir le processus à améliorer, en priorité : 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</a:t>
            </a:r>
            <a:r>
              <a:rPr lang="en-US" sz="2300">
                <a:solidFill>
                  <a:srgbClr val="464646"/>
                </a:solidFill>
                <a:latin typeface="Gill Sans" pitchFamily="34" charset="0"/>
              </a:rPr>
              <a:t> </a:t>
            </a:r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- celui qui favorise un avantage concurrentiel ; 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celui dont la variabilité rend incertain la mesure de la performance.</a:t>
            </a:r>
            <a:endParaRPr lang="en-US" sz="2300">
              <a:solidFill>
                <a:srgbClr val="000000"/>
              </a:solidFill>
              <a:latin typeface="Gill Sans" pitchFamily="34" charset="0"/>
            </a:endParaRP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Comprendre et décrire ce processus en :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identifiant les points d'entrée et de sortie ;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associant un indicateur de mesure apprécié par le client.</a:t>
            </a:r>
            <a:endParaRPr lang="en-US" sz="2300">
              <a:solidFill>
                <a:srgbClr val="000000"/>
              </a:solidFill>
              <a:latin typeface="Gill Sans" pitchFamily="34" charset="0"/>
            </a:endParaRP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Stabiliser la performance du processus à améliorer :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fixer ce préalable comme mesure ultérieure de la performance ;</a:t>
            </a:r>
            <a:endParaRPr lang="en-US" sz="2300">
              <a:solidFill>
                <a:srgbClr val="000000"/>
              </a:solidFill>
              <a:latin typeface="Gill Sans" pitchFamily="34" charset="0"/>
            </a:endParaRP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éviter de prendre une variation aléatoire pour une amélioration réelle.</a:t>
            </a:r>
            <a:endParaRPr lang="en-US" sz="2300">
              <a:solidFill>
                <a:srgbClr val="000000"/>
              </a:solidFill>
              <a:latin typeface="Gill Sans" pitchFamily="34" charset="0"/>
            </a:endParaRP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Suivre une démarche précise :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définir les attentes du client sur ce processus ;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préciser l'écart entre performance du processus et attentes du client ;</a:t>
            </a:r>
          </a:p>
          <a:p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  - décider des actions à mener.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033463" y="2108200"/>
            <a:ext cx="8567737" cy="196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41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Conception </a:t>
            </a:r>
          </a:p>
          <a:p>
            <a:pPr algn="ctr">
              <a:spcAft>
                <a:spcPct val="15000"/>
              </a:spcAft>
            </a:pPr>
            <a:r>
              <a:rPr lang="en-US" sz="41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et mise en vente</a:t>
            </a:r>
          </a:p>
          <a:p>
            <a:pPr algn="ctr">
              <a:spcAft>
                <a:spcPct val="15000"/>
              </a:spcAft>
            </a:pPr>
            <a:r>
              <a:rPr lang="en-US" sz="41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d'un produit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52513" y="4648200"/>
            <a:ext cx="855821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Trois façons d'analyser ce processus.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151063" y="887413"/>
            <a:ext cx="633730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VISUALISATION D'UN PROCESSUS À PARTIR DE LA CHAÎNE DE LA VALEUR AJOUTÉE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8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165350" y="4148138"/>
            <a:ext cx="5299075" cy="592137"/>
          </a:xfrm>
          <a:prstGeom prst="rect">
            <a:avLst/>
          </a:prstGeom>
          <a:solidFill>
            <a:srgbClr val="969696"/>
          </a:solidFill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000250" y="3365500"/>
            <a:ext cx="5464175" cy="568325"/>
          </a:xfrm>
          <a:prstGeom prst="rect">
            <a:avLst/>
          </a:prstGeom>
          <a:solidFill>
            <a:srgbClr val="A0A0A0"/>
          </a:solidFill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163763" y="2619375"/>
            <a:ext cx="5289550" cy="590550"/>
          </a:xfrm>
          <a:prstGeom prst="rect">
            <a:avLst/>
          </a:prstGeom>
          <a:solidFill>
            <a:srgbClr val="A0A0A0"/>
          </a:solidFill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5016500" y="1963738"/>
            <a:ext cx="2079625" cy="3217862"/>
          </a:xfrm>
          <a:prstGeom prst="rect">
            <a:avLst/>
          </a:prstGeom>
          <a:solidFill>
            <a:srgbClr val="C0C0C0"/>
          </a:solidFill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5016500" y="2543175"/>
            <a:ext cx="2068513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206625" y="2636838"/>
            <a:ext cx="671513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Gestion</a:t>
            </a:r>
          </a:p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économique</a:t>
            </a:r>
          </a:p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et financière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2001838" y="3378200"/>
            <a:ext cx="93345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000000"/>
                </a:solidFill>
                <a:latin typeface="Gill Sans" pitchFamily="34" charset="0"/>
              </a:rPr>
              <a:t>Management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000000"/>
                </a:solidFill>
                <a:latin typeface="Gill Sans" pitchFamily="34" charset="0"/>
              </a:rPr>
              <a:t>général et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000000"/>
                </a:solidFill>
                <a:latin typeface="Gill Sans" pitchFamily="34" charset="0"/>
              </a:rPr>
              <a:t>Communication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217738" y="4165600"/>
            <a:ext cx="6445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Gestion des</a:t>
            </a:r>
          </a:p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ressources</a:t>
            </a:r>
          </a:p>
          <a:p>
            <a:pPr algn="ctr"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humaines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2946400" y="1965325"/>
            <a:ext cx="2081213" cy="3221038"/>
          </a:xfrm>
          <a:prstGeom prst="rect">
            <a:avLst/>
          </a:prstGeom>
          <a:solidFill>
            <a:srgbClr val="C0C0C0"/>
          </a:solidFill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2944813" y="2519363"/>
            <a:ext cx="2070100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2632075" y="1919288"/>
            <a:ext cx="4795838" cy="0"/>
          </a:xfrm>
          <a:prstGeom prst="line">
            <a:avLst/>
          </a:prstGeom>
          <a:noFill/>
          <a:ln w="114300">
            <a:solidFill>
              <a:srgbClr val="D2D2D2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2957513" y="2025650"/>
            <a:ext cx="2055812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INTÉGRATION DES ATTENTES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DES CLIENTS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5011738" y="2066925"/>
            <a:ext cx="211137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SATISFACTION DES ATTENTES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DES CLIENTS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009900" y="2679700"/>
            <a:ext cx="104616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STRATÉGIE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(Recherche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Développement)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4037013" y="2686050"/>
            <a:ext cx="97631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CONCEPTION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(Marketing)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5229225" y="2678113"/>
            <a:ext cx="477838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VENTE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6011863" y="2679700"/>
            <a:ext cx="9175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TRAITEMENT</a:t>
            </a:r>
          </a:p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(Exploitation)</a:t>
            </a: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7764463" y="2409825"/>
            <a:ext cx="646112" cy="2341563"/>
          </a:xfrm>
          <a:prstGeom prst="rect">
            <a:avLst/>
          </a:prstGeom>
          <a:solidFill>
            <a:srgbClr val="D2D2D2"/>
          </a:solidFill>
          <a:ln w="25400">
            <a:solidFill>
              <a:srgbClr val="D2D2D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7793038" y="2781300"/>
            <a:ext cx="604837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CLIENTS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4092575" y="1343025"/>
            <a:ext cx="16732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Fonctions principales</a:t>
            </a:r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4035425" y="2530475"/>
            <a:ext cx="0" cy="2633663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5908675" y="2466975"/>
            <a:ext cx="0" cy="2695575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flipH="1">
            <a:off x="3500438" y="1619250"/>
            <a:ext cx="623887" cy="233363"/>
          </a:xfrm>
          <a:prstGeom prst="line">
            <a:avLst/>
          </a:prstGeom>
          <a:noFill/>
          <a:ln w="50800">
            <a:solidFill>
              <a:srgbClr val="181818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4502150" y="1584325"/>
            <a:ext cx="0" cy="233363"/>
          </a:xfrm>
          <a:prstGeom prst="line">
            <a:avLst/>
          </a:prstGeom>
          <a:noFill/>
          <a:ln w="50800">
            <a:solidFill>
              <a:srgbClr val="181818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>
            <a:off x="5438775" y="1595438"/>
            <a:ext cx="0" cy="234950"/>
          </a:xfrm>
          <a:prstGeom prst="line">
            <a:avLst/>
          </a:prstGeom>
          <a:noFill/>
          <a:ln w="50800">
            <a:solidFill>
              <a:srgbClr val="181818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5765800" y="1619250"/>
            <a:ext cx="623888" cy="233363"/>
          </a:xfrm>
          <a:prstGeom prst="line">
            <a:avLst/>
          </a:prstGeom>
          <a:noFill/>
          <a:ln w="50800">
            <a:solidFill>
              <a:srgbClr val="181818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844675" y="1397000"/>
            <a:ext cx="788988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Fonctions</a:t>
            </a:r>
          </a:p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d'appui</a:t>
            </a: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7477125" y="1341438"/>
            <a:ext cx="142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Politique produits</a:t>
            </a:r>
          </a:p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Avantages</a:t>
            </a:r>
          </a:p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Gill Sans" pitchFamily="34" charset="0"/>
              </a:rPr>
              <a:t>concurrentiels</a:t>
            </a:r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>
            <a:off x="2473325" y="1862138"/>
            <a:ext cx="0" cy="692150"/>
          </a:xfrm>
          <a:prstGeom prst="line">
            <a:avLst/>
          </a:prstGeom>
          <a:noFill/>
          <a:ln w="50800">
            <a:solidFill>
              <a:srgbClr val="181818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19" name="Oval 35"/>
          <p:cNvSpPr>
            <a:spLocks noChangeArrowheads="1"/>
          </p:cNvSpPr>
          <p:nvPr/>
        </p:nvSpPr>
        <p:spPr bwMode="auto">
          <a:xfrm>
            <a:off x="3370263" y="3727450"/>
            <a:ext cx="146050" cy="155575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0" name="Oval 36"/>
          <p:cNvSpPr>
            <a:spLocks noChangeArrowheads="1"/>
          </p:cNvSpPr>
          <p:nvPr/>
        </p:nvSpPr>
        <p:spPr bwMode="auto">
          <a:xfrm>
            <a:off x="4470400" y="4087813"/>
            <a:ext cx="146050" cy="155575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1" name="Oval 37"/>
          <p:cNvSpPr>
            <a:spLocks noChangeArrowheads="1"/>
          </p:cNvSpPr>
          <p:nvPr/>
        </p:nvSpPr>
        <p:spPr bwMode="auto">
          <a:xfrm>
            <a:off x="5141913" y="3417888"/>
            <a:ext cx="146050" cy="157162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2" name="Oval 38"/>
          <p:cNvSpPr>
            <a:spLocks noChangeArrowheads="1"/>
          </p:cNvSpPr>
          <p:nvPr/>
        </p:nvSpPr>
        <p:spPr bwMode="auto">
          <a:xfrm>
            <a:off x="5676900" y="4337050"/>
            <a:ext cx="146050" cy="155575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3" name="Oval 39"/>
          <p:cNvSpPr>
            <a:spLocks noChangeArrowheads="1"/>
          </p:cNvSpPr>
          <p:nvPr/>
        </p:nvSpPr>
        <p:spPr bwMode="auto">
          <a:xfrm>
            <a:off x="5443538" y="4530725"/>
            <a:ext cx="144462" cy="157163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 flipH="1">
            <a:off x="3605213" y="3481388"/>
            <a:ext cx="16144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>
            <a:off x="3500438" y="3803650"/>
            <a:ext cx="7239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4603750" y="4160838"/>
            <a:ext cx="5794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>
            <a:off x="4514850" y="4406900"/>
            <a:ext cx="18684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>
            <a:off x="4514850" y="3944938"/>
            <a:ext cx="18684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29" name="Line 45"/>
          <p:cNvSpPr>
            <a:spLocks noChangeShapeType="1"/>
          </p:cNvSpPr>
          <p:nvPr/>
        </p:nvSpPr>
        <p:spPr bwMode="auto">
          <a:xfrm flipV="1">
            <a:off x="5214938" y="3582988"/>
            <a:ext cx="0" cy="14684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>
            <a:off x="5214938" y="5041900"/>
            <a:ext cx="30956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>
            <a:off x="8301038" y="4651375"/>
            <a:ext cx="0" cy="390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>
            <a:off x="5503863" y="4673600"/>
            <a:ext cx="0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>
            <a:off x="5503863" y="4919663"/>
            <a:ext cx="26050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 flipV="1">
            <a:off x="8108950" y="4651375"/>
            <a:ext cx="0" cy="2682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 flipV="1">
            <a:off x="5749925" y="4506913"/>
            <a:ext cx="11113" cy="323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>
            <a:off x="5749925" y="4840288"/>
            <a:ext cx="21812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 flipV="1">
            <a:off x="7931150" y="4651375"/>
            <a:ext cx="0" cy="1889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4465638" y="3271838"/>
            <a:ext cx="92075" cy="18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2</a:t>
            </a:r>
          </a:p>
        </p:txBody>
      </p:sp>
      <p:sp>
        <p:nvSpPr>
          <p:cNvPr id="16439" name="Text Box 55"/>
          <p:cNvSpPr txBox="1">
            <a:spLocks noChangeArrowheads="1"/>
          </p:cNvSpPr>
          <p:nvPr/>
        </p:nvSpPr>
        <p:spPr bwMode="auto">
          <a:xfrm>
            <a:off x="3732213" y="3584575"/>
            <a:ext cx="92075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3</a:t>
            </a:r>
          </a:p>
          <a:p>
            <a:pPr>
              <a:spcAft>
                <a:spcPct val="15000"/>
              </a:spcAft>
            </a:pPr>
            <a:endParaRPr lang="en-US" sz="1200" b="1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16440" name="Text Box 56"/>
          <p:cNvSpPr txBox="1">
            <a:spLocks noChangeArrowheads="1"/>
          </p:cNvSpPr>
          <p:nvPr/>
        </p:nvSpPr>
        <p:spPr bwMode="auto">
          <a:xfrm>
            <a:off x="5583238" y="3748088"/>
            <a:ext cx="92075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4</a:t>
            </a:r>
          </a:p>
          <a:p>
            <a:pPr>
              <a:spcAft>
                <a:spcPct val="15000"/>
              </a:spcAft>
            </a:pPr>
            <a:endParaRPr lang="en-US" sz="1200" b="1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4792663" y="3965575"/>
            <a:ext cx="93662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5</a:t>
            </a:r>
          </a:p>
          <a:p>
            <a:pPr>
              <a:spcAft>
                <a:spcPct val="15000"/>
              </a:spcAft>
            </a:pPr>
            <a:endParaRPr lang="en-US" sz="1200" b="1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4773613" y="4238625"/>
            <a:ext cx="21113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7A</a:t>
            </a:r>
          </a:p>
          <a:p>
            <a:pPr>
              <a:spcAft>
                <a:spcPct val="15000"/>
              </a:spcAft>
            </a:pPr>
            <a:endParaRPr lang="en-US" sz="1200" b="1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16443" name="Text Box 59"/>
          <p:cNvSpPr txBox="1">
            <a:spLocks noChangeArrowheads="1"/>
          </p:cNvSpPr>
          <p:nvPr/>
        </p:nvSpPr>
        <p:spPr bwMode="auto">
          <a:xfrm>
            <a:off x="5986463" y="4222750"/>
            <a:ext cx="200025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7B</a:t>
            </a:r>
          </a:p>
          <a:p>
            <a:pPr>
              <a:spcAft>
                <a:spcPct val="15000"/>
              </a:spcAft>
            </a:pPr>
            <a:endParaRPr lang="en-US" sz="1200" b="1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16444" name="Text Box 60"/>
          <p:cNvSpPr txBox="1">
            <a:spLocks noChangeArrowheads="1"/>
          </p:cNvSpPr>
          <p:nvPr/>
        </p:nvSpPr>
        <p:spPr bwMode="auto">
          <a:xfrm>
            <a:off x="5313363" y="4830763"/>
            <a:ext cx="92075" cy="18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1</a:t>
            </a:r>
          </a:p>
        </p:txBody>
      </p:sp>
      <p:sp>
        <p:nvSpPr>
          <p:cNvPr id="16445" name="Text Box 61"/>
          <p:cNvSpPr txBox="1">
            <a:spLocks noChangeArrowheads="1"/>
          </p:cNvSpPr>
          <p:nvPr/>
        </p:nvSpPr>
        <p:spPr bwMode="auto">
          <a:xfrm>
            <a:off x="5578475" y="4738688"/>
            <a:ext cx="93663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6</a:t>
            </a:r>
          </a:p>
        </p:txBody>
      </p:sp>
      <p:sp>
        <p:nvSpPr>
          <p:cNvPr id="16446" name="Text Box 62"/>
          <p:cNvSpPr txBox="1">
            <a:spLocks noChangeArrowheads="1"/>
          </p:cNvSpPr>
          <p:nvPr/>
        </p:nvSpPr>
        <p:spPr bwMode="auto">
          <a:xfrm>
            <a:off x="6484938" y="4657725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200" b="1">
                <a:solidFill>
                  <a:srgbClr val="000000"/>
                </a:solidFill>
                <a:latin typeface="Gill Sans" pitchFamily="34" charset="0"/>
              </a:rPr>
              <a:t>7</a:t>
            </a:r>
          </a:p>
        </p:txBody>
      </p:sp>
      <p:sp>
        <p:nvSpPr>
          <p:cNvPr id="16447" name="Text Box 63"/>
          <p:cNvSpPr txBox="1">
            <a:spLocks noChangeArrowheads="1"/>
          </p:cNvSpPr>
          <p:nvPr/>
        </p:nvSpPr>
        <p:spPr bwMode="auto">
          <a:xfrm>
            <a:off x="1801813" y="5397500"/>
            <a:ext cx="6721475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1000" b="1">
                <a:solidFill>
                  <a:srgbClr val="181818"/>
                </a:solidFill>
                <a:latin typeface="Arial" charset="0"/>
              </a:rPr>
              <a:t>LÉGENDE :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323232"/>
                </a:solidFill>
                <a:latin typeface="Arial" charset="0"/>
              </a:rPr>
              <a:t>: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 Recueillir les attentes. 2 : Analyser les attentes des clients.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:Traduire les attentes en idée de produit. 4 : Mise au point du produit avec les responsables du traitement. 5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: Transmission du produit finalisé à la vente. 6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: Proposition du nouveau produit aux clients. 7 : Remontée des clients. 7A</a:t>
            </a:r>
            <a:r>
              <a:rPr lang="en-US" sz="1000">
                <a:solidFill>
                  <a:srgbClr val="969696"/>
                </a:solidFill>
                <a:latin typeface="Arial" charset="0"/>
              </a:rPr>
              <a:t> </a:t>
            </a:r>
            <a:r>
              <a:rPr lang="en-US" sz="1000">
                <a:solidFill>
                  <a:srgbClr val="000000"/>
                </a:solidFill>
                <a:latin typeface="Arial" charset="0"/>
              </a:rPr>
              <a:t>: Saisie marketing sii non adéquation aux besoins. 7B : Saisie des responsables traitement si anomalie de fonctionnement.</a:t>
            </a:r>
          </a:p>
        </p:txBody>
      </p:sp>
      <p:sp>
        <p:nvSpPr>
          <p:cNvPr id="16448" name="Text Box 64"/>
          <p:cNvSpPr txBox="1">
            <a:spLocks noChangeArrowheads="1"/>
          </p:cNvSpPr>
          <p:nvPr/>
        </p:nvSpPr>
        <p:spPr bwMode="auto">
          <a:xfrm>
            <a:off x="1069975" y="642938"/>
            <a:ext cx="8535988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1 - CONCEPTION ET MISE EN VENTE D'UN PRODUIT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069975" y="690563"/>
            <a:ext cx="8535988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2 - CONCEPTION ET MISE EN VENTE D'UN PRODUIT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164513" y="1590675"/>
            <a:ext cx="614362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Exprimer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687888" y="1830388"/>
            <a:ext cx="7874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Recueillir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les attentes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des clients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811338" y="2430463"/>
            <a:ext cx="596900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Analyser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192463" y="2714625"/>
            <a:ext cx="692150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Concevoir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6035675" y="2560638"/>
            <a:ext cx="132715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Vérifier la faisabilité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Ajuster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Faire le planning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287713" y="3308350"/>
            <a:ext cx="574675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Informer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4708525" y="3576638"/>
            <a:ext cx="744538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Prospecter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8191500" y="3527425"/>
            <a:ext cx="533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Étudier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Décider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791075" y="4056063"/>
            <a:ext cx="57467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Informer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957888" y="4294188"/>
            <a:ext cx="14890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Planifier/Collecter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Transporter/Distribuer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883525" y="4657725"/>
            <a:ext cx="1103313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Analyser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le service rendu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773613" y="5441950"/>
            <a:ext cx="584200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Fidéliser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8091488" y="5351463"/>
            <a:ext cx="7858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Renouveler</a:t>
            </a:r>
          </a:p>
          <a:p>
            <a:pPr algn="ctr">
              <a:spcAft>
                <a:spcPct val="15000"/>
              </a:spcAft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ou annuler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1527175" y="1171575"/>
            <a:ext cx="117633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STRATÉGIE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2924175" y="1171575"/>
            <a:ext cx="138271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CONCEPTION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4754563" y="1187450"/>
            <a:ext cx="6905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VENTE</a:t>
            </a: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6073775" y="1187450"/>
            <a:ext cx="13223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TRAITEMENT</a:t>
            </a: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7694613" y="1187450"/>
            <a:ext cx="1512887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MARCHÉ/CLIENT</a:t>
            </a: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1301750" y="1100138"/>
            <a:ext cx="8072438" cy="4918075"/>
          </a:xfrm>
          <a:prstGeom prst="rect">
            <a:avLst/>
          </a:prstGeom>
          <a:noFill/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>
            <a:off x="2754313" y="1100138"/>
            <a:ext cx="0" cy="490220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5775325" y="1100138"/>
            <a:ext cx="0" cy="490220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>
            <a:off x="7567613" y="1100138"/>
            <a:ext cx="0" cy="490220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7" name="Line 29"/>
          <p:cNvSpPr>
            <a:spLocks noChangeShapeType="1"/>
          </p:cNvSpPr>
          <p:nvPr/>
        </p:nvSpPr>
        <p:spPr bwMode="auto">
          <a:xfrm>
            <a:off x="4338638" y="1100138"/>
            <a:ext cx="0" cy="490220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>
            <a:off x="1301750" y="1466850"/>
            <a:ext cx="8059738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1752600" y="2397125"/>
            <a:ext cx="719138" cy="2555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178175" y="2705100"/>
            <a:ext cx="746125" cy="2063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3230563" y="3284538"/>
            <a:ext cx="655637" cy="219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4657725" y="1778000"/>
            <a:ext cx="874713" cy="7080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4683125" y="3543300"/>
            <a:ext cx="796925" cy="257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4759325" y="4032250"/>
            <a:ext cx="631825" cy="2317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4759325" y="5408613"/>
            <a:ext cx="617538" cy="2587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6007100" y="2524125"/>
            <a:ext cx="1389063" cy="6715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8115300" y="1584325"/>
            <a:ext cx="720725" cy="2317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8166100" y="3490913"/>
            <a:ext cx="579438" cy="4508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7845425" y="4649788"/>
            <a:ext cx="1184275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0" name="Rectangle 42"/>
          <p:cNvSpPr>
            <a:spLocks noChangeArrowheads="1"/>
          </p:cNvSpPr>
          <p:nvPr/>
        </p:nvSpPr>
        <p:spPr bwMode="auto">
          <a:xfrm>
            <a:off x="8039100" y="5332413"/>
            <a:ext cx="898525" cy="4254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5930900" y="4251325"/>
            <a:ext cx="1554163" cy="4762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2" name="Freeform 44"/>
          <p:cNvSpPr>
            <a:spLocks/>
          </p:cNvSpPr>
          <p:nvPr/>
        </p:nvSpPr>
        <p:spPr bwMode="auto">
          <a:xfrm>
            <a:off x="2163763" y="2087563"/>
            <a:ext cx="2493962" cy="309562"/>
          </a:xfrm>
          <a:custGeom>
            <a:avLst/>
            <a:gdLst>
              <a:gd name="T0" fmla="*/ 1571 w 1571"/>
              <a:gd name="T1" fmla="*/ 0 h 195"/>
              <a:gd name="T2" fmla="*/ 0 w 1571"/>
              <a:gd name="T3" fmla="*/ 0 h 195"/>
              <a:gd name="T4" fmla="*/ 0 w 1571"/>
              <a:gd name="T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1" h="195">
                <a:moveTo>
                  <a:pt x="1571" y="0"/>
                </a:moveTo>
                <a:lnTo>
                  <a:pt x="0" y="0"/>
                </a:lnTo>
                <a:lnTo>
                  <a:pt x="0" y="195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3" name="Text Box 45"/>
          <p:cNvSpPr txBox="1">
            <a:spLocks noChangeArrowheads="1"/>
          </p:cNvSpPr>
          <p:nvPr/>
        </p:nvSpPr>
        <p:spPr bwMode="auto">
          <a:xfrm>
            <a:off x="3109913" y="1890713"/>
            <a:ext cx="673100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ATTENTES</a:t>
            </a:r>
          </a:p>
        </p:txBody>
      </p:sp>
      <p:sp>
        <p:nvSpPr>
          <p:cNvPr id="17454" name="Freeform 46"/>
          <p:cNvSpPr>
            <a:spLocks/>
          </p:cNvSpPr>
          <p:nvPr/>
        </p:nvSpPr>
        <p:spPr bwMode="auto">
          <a:xfrm>
            <a:off x="5532438" y="1803400"/>
            <a:ext cx="2955925" cy="322263"/>
          </a:xfrm>
          <a:custGeom>
            <a:avLst/>
            <a:gdLst>
              <a:gd name="T0" fmla="*/ 1862 w 1862"/>
              <a:gd name="T1" fmla="*/ 0 h 203"/>
              <a:gd name="T2" fmla="*/ 1862 w 1862"/>
              <a:gd name="T3" fmla="*/ 203 h 203"/>
              <a:gd name="T4" fmla="*/ 0 w 1862"/>
              <a:gd name="T5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62" h="203">
                <a:moveTo>
                  <a:pt x="1862" y="0"/>
                </a:moveTo>
                <a:lnTo>
                  <a:pt x="1862" y="203"/>
                </a:lnTo>
                <a:lnTo>
                  <a:pt x="0" y="203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5" name="Text Box 47"/>
          <p:cNvSpPr txBox="1">
            <a:spLocks noChangeArrowheads="1"/>
          </p:cNvSpPr>
          <p:nvPr/>
        </p:nvSpPr>
        <p:spPr bwMode="auto">
          <a:xfrm>
            <a:off x="6408738" y="1917700"/>
            <a:ext cx="573087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BESOINS</a:t>
            </a:r>
          </a:p>
        </p:txBody>
      </p:sp>
      <p:sp>
        <p:nvSpPr>
          <p:cNvPr id="17456" name="Freeform 48"/>
          <p:cNvSpPr>
            <a:spLocks/>
          </p:cNvSpPr>
          <p:nvPr/>
        </p:nvSpPr>
        <p:spPr bwMode="auto">
          <a:xfrm>
            <a:off x="1854200" y="2667000"/>
            <a:ext cx="5991225" cy="2279650"/>
          </a:xfrm>
          <a:custGeom>
            <a:avLst/>
            <a:gdLst>
              <a:gd name="T0" fmla="*/ 3774 w 3774"/>
              <a:gd name="T1" fmla="*/ 1436 h 1436"/>
              <a:gd name="T2" fmla="*/ 0 w 3774"/>
              <a:gd name="T3" fmla="*/ 1436 h 1436"/>
              <a:gd name="T4" fmla="*/ 0 w 3774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74" h="1436">
                <a:moveTo>
                  <a:pt x="3774" y="1436"/>
                </a:moveTo>
                <a:lnTo>
                  <a:pt x="0" y="1436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7" name="Text Box 49"/>
          <p:cNvSpPr txBox="1">
            <a:spLocks noChangeArrowheads="1"/>
          </p:cNvSpPr>
          <p:nvPr/>
        </p:nvSpPr>
        <p:spPr bwMode="auto">
          <a:xfrm>
            <a:off x="2268538" y="5000625"/>
            <a:ext cx="160655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BESOINS MAL COUVERTS</a:t>
            </a:r>
          </a:p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SERVICES MAL RENDUS</a:t>
            </a:r>
          </a:p>
        </p:txBody>
      </p:sp>
      <p:sp>
        <p:nvSpPr>
          <p:cNvPr id="17458" name="Freeform 50"/>
          <p:cNvSpPr>
            <a:spLocks/>
          </p:cNvSpPr>
          <p:nvPr/>
        </p:nvSpPr>
        <p:spPr bwMode="auto">
          <a:xfrm>
            <a:off x="1868488" y="3749675"/>
            <a:ext cx="2828925" cy="141288"/>
          </a:xfrm>
          <a:custGeom>
            <a:avLst/>
            <a:gdLst>
              <a:gd name="T0" fmla="*/ 1782 w 1782"/>
              <a:gd name="T1" fmla="*/ 0 h 89"/>
              <a:gd name="T2" fmla="*/ 1782 w 1782"/>
              <a:gd name="T3" fmla="*/ 89 h 89"/>
              <a:gd name="T4" fmla="*/ 0 w 1782"/>
              <a:gd name="T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2" h="89">
                <a:moveTo>
                  <a:pt x="1782" y="0"/>
                </a:moveTo>
                <a:lnTo>
                  <a:pt x="1782" y="89"/>
                </a:lnTo>
                <a:lnTo>
                  <a:pt x="0" y="89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59" name="Line 51"/>
          <p:cNvSpPr>
            <a:spLocks noChangeShapeType="1"/>
          </p:cNvSpPr>
          <p:nvPr/>
        </p:nvSpPr>
        <p:spPr bwMode="auto">
          <a:xfrm>
            <a:off x="4900613" y="3800475"/>
            <a:ext cx="0" cy="206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0" name="Freeform 52"/>
          <p:cNvSpPr>
            <a:spLocks/>
          </p:cNvSpPr>
          <p:nvPr/>
        </p:nvSpPr>
        <p:spPr bwMode="auto">
          <a:xfrm>
            <a:off x="5391150" y="3929063"/>
            <a:ext cx="3059113" cy="128587"/>
          </a:xfrm>
          <a:custGeom>
            <a:avLst/>
            <a:gdLst>
              <a:gd name="T0" fmla="*/ 1927 w 1927"/>
              <a:gd name="T1" fmla="*/ 0 h 81"/>
              <a:gd name="T2" fmla="*/ 1927 w 1927"/>
              <a:gd name="T3" fmla="*/ 81 h 81"/>
              <a:gd name="T4" fmla="*/ 0 w 1927"/>
              <a:gd name="T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7" h="81">
                <a:moveTo>
                  <a:pt x="1927" y="0"/>
                </a:moveTo>
                <a:lnTo>
                  <a:pt x="1927" y="81"/>
                </a:lnTo>
                <a:lnTo>
                  <a:pt x="0" y="81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1" name="Freeform 53"/>
          <p:cNvSpPr>
            <a:spLocks/>
          </p:cNvSpPr>
          <p:nvPr/>
        </p:nvSpPr>
        <p:spPr bwMode="auto">
          <a:xfrm>
            <a:off x="2317750" y="2641600"/>
            <a:ext cx="849313" cy="141288"/>
          </a:xfrm>
          <a:custGeom>
            <a:avLst/>
            <a:gdLst>
              <a:gd name="T0" fmla="*/ 0 w 535"/>
              <a:gd name="T1" fmla="*/ 0 h 89"/>
              <a:gd name="T2" fmla="*/ 0 w 535"/>
              <a:gd name="T3" fmla="*/ 89 h 89"/>
              <a:gd name="T4" fmla="*/ 535 w 535"/>
              <a:gd name="T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5" h="89">
                <a:moveTo>
                  <a:pt x="0" y="0"/>
                </a:moveTo>
                <a:lnTo>
                  <a:pt x="0" y="89"/>
                </a:lnTo>
                <a:lnTo>
                  <a:pt x="535" y="89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2" name="Text Box 54"/>
          <p:cNvSpPr txBox="1">
            <a:spLocks noChangeArrowheads="1"/>
          </p:cNvSpPr>
          <p:nvPr/>
        </p:nvSpPr>
        <p:spPr bwMode="auto">
          <a:xfrm>
            <a:off x="2346325" y="2843213"/>
            <a:ext cx="573088" cy="14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BESOINS</a:t>
            </a:r>
          </a:p>
        </p:txBody>
      </p:sp>
      <p:sp>
        <p:nvSpPr>
          <p:cNvPr id="17463" name="Text Box 55"/>
          <p:cNvSpPr txBox="1">
            <a:spLocks noChangeArrowheads="1"/>
          </p:cNvSpPr>
          <p:nvPr/>
        </p:nvSpPr>
        <p:spPr bwMode="auto">
          <a:xfrm>
            <a:off x="3576638" y="3049588"/>
            <a:ext cx="6651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PRODUITS</a:t>
            </a:r>
          </a:p>
        </p:txBody>
      </p:sp>
      <p:sp>
        <p:nvSpPr>
          <p:cNvPr id="17464" name="Line 56"/>
          <p:cNvSpPr>
            <a:spLocks noChangeShapeType="1"/>
          </p:cNvSpPr>
          <p:nvPr/>
        </p:nvSpPr>
        <p:spPr bwMode="auto">
          <a:xfrm>
            <a:off x="3462338" y="2898775"/>
            <a:ext cx="0" cy="3730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5" name="Text Box 57"/>
          <p:cNvSpPr txBox="1">
            <a:spLocks noChangeArrowheads="1"/>
          </p:cNvSpPr>
          <p:nvPr/>
        </p:nvSpPr>
        <p:spPr bwMode="auto">
          <a:xfrm>
            <a:off x="4627563" y="2674938"/>
            <a:ext cx="952500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MISE AU POINT</a:t>
            </a:r>
          </a:p>
        </p:txBody>
      </p:sp>
      <p:sp>
        <p:nvSpPr>
          <p:cNvPr id="17466" name="Line 58"/>
          <p:cNvSpPr>
            <a:spLocks noChangeShapeType="1"/>
          </p:cNvSpPr>
          <p:nvPr/>
        </p:nvSpPr>
        <p:spPr bwMode="auto">
          <a:xfrm>
            <a:off x="3937000" y="2862263"/>
            <a:ext cx="20447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7" name="Text Box 59"/>
          <p:cNvSpPr txBox="1">
            <a:spLocks noChangeArrowheads="1"/>
          </p:cNvSpPr>
          <p:nvPr/>
        </p:nvSpPr>
        <p:spPr bwMode="auto">
          <a:xfrm>
            <a:off x="2763838" y="3535363"/>
            <a:ext cx="89852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INFORMATION</a:t>
            </a:r>
          </a:p>
        </p:txBody>
      </p:sp>
      <p:sp>
        <p:nvSpPr>
          <p:cNvPr id="17468" name="Freeform 60"/>
          <p:cNvSpPr>
            <a:spLocks/>
          </p:cNvSpPr>
          <p:nvPr/>
        </p:nvSpPr>
        <p:spPr bwMode="auto">
          <a:xfrm>
            <a:off x="3641725" y="3490913"/>
            <a:ext cx="1016000" cy="166687"/>
          </a:xfrm>
          <a:custGeom>
            <a:avLst/>
            <a:gdLst>
              <a:gd name="T0" fmla="*/ 0 w 640"/>
              <a:gd name="T1" fmla="*/ 0 h 105"/>
              <a:gd name="T2" fmla="*/ 0 w 640"/>
              <a:gd name="T3" fmla="*/ 105 h 105"/>
              <a:gd name="T4" fmla="*/ 640 w 640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0" h="105">
                <a:moveTo>
                  <a:pt x="0" y="0"/>
                </a:moveTo>
                <a:lnTo>
                  <a:pt x="0" y="105"/>
                </a:lnTo>
                <a:lnTo>
                  <a:pt x="640" y="105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69" name="Line 61"/>
          <p:cNvSpPr>
            <a:spLocks noChangeShapeType="1"/>
          </p:cNvSpPr>
          <p:nvPr/>
        </p:nvSpPr>
        <p:spPr bwMode="auto">
          <a:xfrm>
            <a:off x="5491163" y="3670300"/>
            <a:ext cx="26685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70" name="Text Box 62"/>
          <p:cNvSpPr txBox="1">
            <a:spLocks noChangeArrowheads="1"/>
          </p:cNvSpPr>
          <p:nvPr/>
        </p:nvSpPr>
        <p:spPr bwMode="auto">
          <a:xfrm>
            <a:off x="6408738" y="3478213"/>
            <a:ext cx="70802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CONTACTS</a:t>
            </a:r>
          </a:p>
        </p:txBody>
      </p:sp>
      <p:sp>
        <p:nvSpPr>
          <p:cNvPr id="17471" name="Text Box 63"/>
          <p:cNvSpPr txBox="1">
            <a:spLocks noChangeArrowheads="1"/>
          </p:cNvSpPr>
          <p:nvPr/>
        </p:nvSpPr>
        <p:spPr bwMode="auto">
          <a:xfrm>
            <a:off x="6408738" y="3878263"/>
            <a:ext cx="70802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CONTRATS</a:t>
            </a:r>
          </a:p>
        </p:txBody>
      </p:sp>
      <p:sp>
        <p:nvSpPr>
          <p:cNvPr id="17472" name="Text Box 64"/>
          <p:cNvSpPr txBox="1">
            <a:spLocks noChangeArrowheads="1"/>
          </p:cNvSpPr>
          <p:nvPr/>
        </p:nvSpPr>
        <p:spPr bwMode="auto">
          <a:xfrm>
            <a:off x="2751138" y="3927475"/>
            <a:ext cx="1627187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BESOINS NON COUVERTS</a:t>
            </a:r>
          </a:p>
        </p:txBody>
      </p:sp>
      <p:sp>
        <p:nvSpPr>
          <p:cNvPr id="17473" name="Freeform 65"/>
          <p:cNvSpPr>
            <a:spLocks/>
          </p:cNvSpPr>
          <p:nvPr/>
        </p:nvSpPr>
        <p:spPr bwMode="auto">
          <a:xfrm>
            <a:off x="4914900" y="4251325"/>
            <a:ext cx="989013" cy="320675"/>
          </a:xfrm>
          <a:custGeom>
            <a:avLst/>
            <a:gdLst>
              <a:gd name="T0" fmla="*/ 0 w 623"/>
              <a:gd name="T1" fmla="*/ 0 h 202"/>
              <a:gd name="T2" fmla="*/ 0 w 623"/>
              <a:gd name="T3" fmla="*/ 202 h 202"/>
              <a:gd name="T4" fmla="*/ 623 w 623"/>
              <a:gd name="T5" fmla="*/ 20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3" h="202">
                <a:moveTo>
                  <a:pt x="0" y="0"/>
                </a:moveTo>
                <a:lnTo>
                  <a:pt x="0" y="202"/>
                </a:lnTo>
                <a:lnTo>
                  <a:pt x="623" y="202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74" name="Text Box 66"/>
          <p:cNvSpPr txBox="1">
            <a:spLocks noChangeArrowheads="1"/>
          </p:cNvSpPr>
          <p:nvPr/>
        </p:nvSpPr>
        <p:spPr bwMode="auto">
          <a:xfrm>
            <a:off x="4311650" y="4613275"/>
            <a:ext cx="1641475" cy="14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PRÉVISION DE CONTRATS</a:t>
            </a:r>
          </a:p>
        </p:txBody>
      </p:sp>
      <p:sp>
        <p:nvSpPr>
          <p:cNvPr id="17475" name="Freeform 67"/>
          <p:cNvSpPr>
            <a:spLocks/>
          </p:cNvSpPr>
          <p:nvPr/>
        </p:nvSpPr>
        <p:spPr bwMode="auto">
          <a:xfrm>
            <a:off x="7472363" y="4430713"/>
            <a:ext cx="1016000" cy="180975"/>
          </a:xfrm>
          <a:custGeom>
            <a:avLst/>
            <a:gdLst>
              <a:gd name="T0" fmla="*/ 0 w 640"/>
              <a:gd name="T1" fmla="*/ 0 h 114"/>
              <a:gd name="T2" fmla="*/ 640 w 640"/>
              <a:gd name="T3" fmla="*/ 0 h 114"/>
              <a:gd name="T4" fmla="*/ 640 w 640"/>
              <a:gd name="T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0" h="114">
                <a:moveTo>
                  <a:pt x="0" y="0"/>
                </a:moveTo>
                <a:lnTo>
                  <a:pt x="640" y="0"/>
                </a:lnTo>
                <a:lnTo>
                  <a:pt x="640" y="114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76" name="Text Box 68"/>
          <p:cNvSpPr txBox="1">
            <a:spLocks noChangeArrowheads="1"/>
          </p:cNvSpPr>
          <p:nvPr/>
        </p:nvSpPr>
        <p:spPr bwMode="auto">
          <a:xfrm>
            <a:off x="7807325" y="4227513"/>
            <a:ext cx="13843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PRODUITS FACTURÉS</a:t>
            </a:r>
          </a:p>
        </p:txBody>
      </p:sp>
      <p:sp>
        <p:nvSpPr>
          <p:cNvPr id="17477" name="Line 69"/>
          <p:cNvSpPr>
            <a:spLocks noChangeShapeType="1"/>
          </p:cNvSpPr>
          <p:nvPr/>
        </p:nvSpPr>
        <p:spPr bwMode="auto">
          <a:xfrm>
            <a:off x="4837113" y="4251325"/>
            <a:ext cx="0" cy="11334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78" name="Line 70"/>
          <p:cNvSpPr>
            <a:spLocks noChangeShapeType="1"/>
          </p:cNvSpPr>
          <p:nvPr/>
        </p:nvSpPr>
        <p:spPr bwMode="auto">
          <a:xfrm flipH="1">
            <a:off x="5391150" y="5486400"/>
            <a:ext cx="26606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79" name="Line 71"/>
          <p:cNvSpPr>
            <a:spLocks noChangeShapeType="1"/>
          </p:cNvSpPr>
          <p:nvPr/>
        </p:nvSpPr>
        <p:spPr bwMode="auto">
          <a:xfrm>
            <a:off x="8488363" y="5037138"/>
            <a:ext cx="0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80" name="Text Box 72"/>
          <p:cNvSpPr txBox="1">
            <a:spLocks noChangeArrowheads="1"/>
          </p:cNvSpPr>
          <p:nvPr/>
        </p:nvSpPr>
        <p:spPr bwMode="auto">
          <a:xfrm>
            <a:off x="7796213" y="5126038"/>
            <a:ext cx="622300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DÉCISION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069975" y="690563"/>
            <a:ext cx="8535988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3 - CONCEPTION ET MISE EN VENTE D'UN PRODUIT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122363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9571038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6329363" y="11350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1841500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1477963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2206625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2562225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2927350" y="1147763"/>
            <a:ext cx="0" cy="4481512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1122363" y="1158875"/>
            <a:ext cx="8445500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1122363" y="5613400"/>
            <a:ext cx="8445500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1122363" y="1454150"/>
            <a:ext cx="8445500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227513" y="1206500"/>
            <a:ext cx="80645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ACTIONS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7408863" y="1206500"/>
            <a:ext cx="935037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PRODUITS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1581150" y="1195388"/>
            <a:ext cx="174625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C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1230313" y="1195388"/>
            <a:ext cx="16033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S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1952625" y="1195388"/>
            <a:ext cx="16033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V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2305050" y="1195388"/>
            <a:ext cx="14763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T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576513" y="1195388"/>
            <a:ext cx="36353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MC</a:t>
            </a:r>
          </a:p>
        </p:txBody>
      </p:sp>
      <p:sp>
        <p:nvSpPr>
          <p:cNvPr id="18457" name="Line 25"/>
          <p:cNvSpPr>
            <a:spLocks noChangeShapeType="1"/>
          </p:cNvSpPr>
          <p:nvPr/>
        </p:nvSpPr>
        <p:spPr bwMode="auto">
          <a:xfrm>
            <a:off x="2728913" y="4379913"/>
            <a:ext cx="0" cy="2444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3016250" y="1822450"/>
            <a:ext cx="16097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Exprimer des besoins.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3016250" y="2036763"/>
            <a:ext cx="229076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Recueillir les attentes des clients.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3017838" y="2228850"/>
            <a:ext cx="31353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Analyser les attentes  clients et la concurrence.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3014663" y="2498725"/>
            <a:ext cx="21320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Concevoir un produit nouveau.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3014663" y="2752725"/>
            <a:ext cx="29400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Mettre au point le produit avec l'exploitation.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3017838" y="2978150"/>
            <a:ext cx="27670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Formaliser le produit et informer la vente.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3028950" y="3198813"/>
            <a:ext cx="1595438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Prospecter les clients.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3028950" y="3467100"/>
            <a:ext cx="30845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Faire part des premières réactions des clients.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3041650" y="3773488"/>
            <a:ext cx="2128838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Informer (Annoncer) le produit.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3043238" y="4008438"/>
            <a:ext cx="3028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Mettre en place les procédures de traitement.</a:t>
            </a: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3043238" y="4243388"/>
            <a:ext cx="183197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Analyser le service rendu.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044825" y="4521200"/>
            <a:ext cx="16827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Renouveler ou annuler.</a:t>
            </a: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3044825" y="4800600"/>
            <a:ext cx="800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Fidéliser.</a:t>
            </a:r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3032125" y="5113338"/>
            <a:ext cx="2360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Recueillir les réactions des clients.</a:t>
            </a:r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6462713" y="2049463"/>
            <a:ext cx="17478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Rapport sur les attentes.</a:t>
            </a:r>
          </a:p>
        </p:txBody>
      </p:sp>
      <p:sp>
        <p:nvSpPr>
          <p:cNvPr id="18473" name="Text Box 41"/>
          <p:cNvSpPr txBox="1">
            <a:spLocks noChangeArrowheads="1"/>
          </p:cNvSpPr>
          <p:nvPr/>
        </p:nvSpPr>
        <p:spPr bwMode="auto">
          <a:xfrm>
            <a:off x="6462713" y="2236788"/>
            <a:ext cx="13557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Études marketing.</a:t>
            </a:r>
          </a:p>
        </p:txBody>
      </p:sp>
      <p:sp>
        <p:nvSpPr>
          <p:cNvPr id="18474" name="Text Box 42"/>
          <p:cNvSpPr txBox="1">
            <a:spLocks noChangeArrowheads="1"/>
          </p:cNvSpPr>
          <p:nvPr/>
        </p:nvSpPr>
        <p:spPr bwMode="auto">
          <a:xfrm>
            <a:off x="6464300" y="2484438"/>
            <a:ext cx="1943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Cahier des charges produit.</a:t>
            </a:r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6459538" y="2759075"/>
            <a:ext cx="17367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Procédures formalisées.</a:t>
            </a:r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6462713" y="2955925"/>
            <a:ext cx="167957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Argumentaire de vente.</a:t>
            </a: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6464300" y="3151188"/>
            <a:ext cx="190976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Campagne promotionnelle.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6464300" y="3444875"/>
            <a:ext cx="1816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Remontée d'informations.</a:t>
            </a:r>
          </a:p>
        </p:txBody>
      </p:sp>
      <p:sp>
        <p:nvSpPr>
          <p:cNvPr id="18479" name="Text Box 47"/>
          <p:cNvSpPr txBox="1">
            <a:spLocks noChangeArrowheads="1"/>
          </p:cNvSpPr>
          <p:nvPr/>
        </p:nvSpPr>
        <p:spPr bwMode="auto">
          <a:xfrm>
            <a:off x="6475413" y="3735388"/>
            <a:ext cx="80168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Publicité.</a:t>
            </a:r>
          </a:p>
        </p:txBody>
      </p:sp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6477000" y="3995738"/>
            <a:ext cx="2195513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Mise en œuvre des procédures.</a:t>
            </a:r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6475413" y="4808538"/>
            <a:ext cx="18034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Contacts avec les clients.</a:t>
            </a:r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6462713" y="5119688"/>
            <a:ext cx="21701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181818"/>
              </a:buClr>
              <a:buSzPct val="100000"/>
              <a:buFont typeface="WingDings" pitchFamily="2" charset="2"/>
              <a:buChar char="×"/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Remontée de la force de vente.</a:t>
            </a:r>
          </a:p>
        </p:txBody>
      </p:sp>
      <p:sp>
        <p:nvSpPr>
          <p:cNvPr id="18483" name="Oval 51"/>
          <p:cNvSpPr>
            <a:spLocks noChangeArrowheads="1"/>
          </p:cNvSpPr>
          <p:nvPr/>
        </p:nvSpPr>
        <p:spPr bwMode="auto">
          <a:xfrm>
            <a:off x="2687638" y="1838325"/>
            <a:ext cx="128587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4" name="Oval 52"/>
          <p:cNvSpPr>
            <a:spLocks noChangeArrowheads="1"/>
          </p:cNvSpPr>
          <p:nvPr/>
        </p:nvSpPr>
        <p:spPr bwMode="auto">
          <a:xfrm>
            <a:off x="1971675" y="2058988"/>
            <a:ext cx="128588" cy="141287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5" name="Oval 53"/>
          <p:cNvSpPr>
            <a:spLocks noChangeArrowheads="1"/>
          </p:cNvSpPr>
          <p:nvPr/>
        </p:nvSpPr>
        <p:spPr bwMode="auto">
          <a:xfrm>
            <a:off x="1254125" y="2243138"/>
            <a:ext cx="127000" cy="141287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6" name="Oval 54"/>
          <p:cNvSpPr>
            <a:spLocks noChangeArrowheads="1"/>
          </p:cNvSpPr>
          <p:nvPr/>
        </p:nvSpPr>
        <p:spPr bwMode="auto">
          <a:xfrm>
            <a:off x="1608138" y="2524125"/>
            <a:ext cx="128587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7" name="Oval 55"/>
          <p:cNvSpPr>
            <a:spLocks noChangeArrowheads="1"/>
          </p:cNvSpPr>
          <p:nvPr/>
        </p:nvSpPr>
        <p:spPr bwMode="auto">
          <a:xfrm>
            <a:off x="2316163" y="2765425"/>
            <a:ext cx="128587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8" name="Oval 56"/>
          <p:cNvSpPr>
            <a:spLocks noChangeArrowheads="1"/>
          </p:cNvSpPr>
          <p:nvPr/>
        </p:nvSpPr>
        <p:spPr bwMode="auto">
          <a:xfrm>
            <a:off x="1582738" y="2981325"/>
            <a:ext cx="128587" cy="142875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89" name="Oval 57"/>
          <p:cNvSpPr>
            <a:spLocks noChangeArrowheads="1"/>
          </p:cNvSpPr>
          <p:nvPr/>
        </p:nvSpPr>
        <p:spPr bwMode="auto">
          <a:xfrm>
            <a:off x="1963738" y="3221038"/>
            <a:ext cx="127000" cy="141287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0" name="Oval 58"/>
          <p:cNvSpPr>
            <a:spLocks noChangeArrowheads="1"/>
          </p:cNvSpPr>
          <p:nvPr/>
        </p:nvSpPr>
        <p:spPr bwMode="auto">
          <a:xfrm>
            <a:off x="1963738" y="3502025"/>
            <a:ext cx="127000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1" name="Oval 59"/>
          <p:cNvSpPr>
            <a:spLocks noChangeArrowheads="1"/>
          </p:cNvSpPr>
          <p:nvPr/>
        </p:nvSpPr>
        <p:spPr bwMode="auto">
          <a:xfrm>
            <a:off x="1963738" y="3794125"/>
            <a:ext cx="127000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2" name="Oval 60"/>
          <p:cNvSpPr>
            <a:spLocks noChangeArrowheads="1"/>
          </p:cNvSpPr>
          <p:nvPr/>
        </p:nvSpPr>
        <p:spPr bwMode="auto">
          <a:xfrm>
            <a:off x="1255713" y="3502025"/>
            <a:ext cx="128587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3" name="Oval 61"/>
          <p:cNvSpPr>
            <a:spLocks noChangeArrowheads="1"/>
          </p:cNvSpPr>
          <p:nvPr/>
        </p:nvSpPr>
        <p:spPr bwMode="auto">
          <a:xfrm>
            <a:off x="2319338" y="4041775"/>
            <a:ext cx="127000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4" name="Oval 62"/>
          <p:cNvSpPr>
            <a:spLocks noChangeArrowheads="1"/>
          </p:cNvSpPr>
          <p:nvPr/>
        </p:nvSpPr>
        <p:spPr bwMode="auto">
          <a:xfrm>
            <a:off x="1957388" y="4824413"/>
            <a:ext cx="128587" cy="141287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5" name="Oval 63"/>
          <p:cNvSpPr>
            <a:spLocks noChangeArrowheads="1"/>
          </p:cNvSpPr>
          <p:nvPr/>
        </p:nvSpPr>
        <p:spPr bwMode="auto">
          <a:xfrm>
            <a:off x="1971675" y="5172075"/>
            <a:ext cx="127000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6" name="Oval 64"/>
          <p:cNvSpPr>
            <a:spLocks noChangeArrowheads="1"/>
          </p:cNvSpPr>
          <p:nvPr/>
        </p:nvSpPr>
        <p:spPr bwMode="auto">
          <a:xfrm>
            <a:off x="1625600" y="5172075"/>
            <a:ext cx="128588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7" name="Freeform 65"/>
          <p:cNvSpPr>
            <a:spLocks/>
          </p:cNvSpPr>
          <p:nvPr/>
        </p:nvSpPr>
        <p:spPr bwMode="auto">
          <a:xfrm>
            <a:off x="2020888" y="1906588"/>
            <a:ext cx="681037" cy="166687"/>
          </a:xfrm>
          <a:custGeom>
            <a:avLst/>
            <a:gdLst>
              <a:gd name="T0" fmla="*/ 429 w 429"/>
              <a:gd name="T1" fmla="*/ 0 h 105"/>
              <a:gd name="T2" fmla="*/ 0 w 429"/>
              <a:gd name="T3" fmla="*/ 0 h 105"/>
              <a:gd name="T4" fmla="*/ 0 w 429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9" h="105">
                <a:moveTo>
                  <a:pt x="429" y="0"/>
                </a:moveTo>
                <a:lnTo>
                  <a:pt x="0" y="0"/>
                </a:lnTo>
                <a:lnTo>
                  <a:pt x="0" y="105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8" name="Freeform 66"/>
          <p:cNvSpPr>
            <a:spLocks/>
          </p:cNvSpPr>
          <p:nvPr/>
        </p:nvSpPr>
        <p:spPr bwMode="auto">
          <a:xfrm>
            <a:off x="1301750" y="2138363"/>
            <a:ext cx="666750" cy="115887"/>
          </a:xfrm>
          <a:custGeom>
            <a:avLst/>
            <a:gdLst>
              <a:gd name="T0" fmla="*/ 420 w 420"/>
              <a:gd name="T1" fmla="*/ 0 h 73"/>
              <a:gd name="T2" fmla="*/ 0 w 420"/>
              <a:gd name="T3" fmla="*/ 0 h 73"/>
              <a:gd name="T4" fmla="*/ 0 w 420"/>
              <a:gd name="T5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73">
                <a:moveTo>
                  <a:pt x="420" y="0"/>
                </a:moveTo>
                <a:lnTo>
                  <a:pt x="0" y="0"/>
                </a:lnTo>
                <a:lnTo>
                  <a:pt x="0" y="73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99" name="Freeform 67"/>
          <p:cNvSpPr>
            <a:spLocks/>
          </p:cNvSpPr>
          <p:nvPr/>
        </p:nvSpPr>
        <p:spPr bwMode="auto">
          <a:xfrm>
            <a:off x="1352550" y="2305050"/>
            <a:ext cx="320675" cy="233363"/>
          </a:xfrm>
          <a:custGeom>
            <a:avLst/>
            <a:gdLst>
              <a:gd name="T0" fmla="*/ 0 w 202"/>
              <a:gd name="T1" fmla="*/ 0 h 147"/>
              <a:gd name="T2" fmla="*/ 202 w 202"/>
              <a:gd name="T3" fmla="*/ 0 h 147"/>
              <a:gd name="T4" fmla="*/ 202 w 202"/>
              <a:gd name="T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" h="147">
                <a:moveTo>
                  <a:pt x="0" y="0"/>
                </a:moveTo>
                <a:lnTo>
                  <a:pt x="202" y="0"/>
                </a:lnTo>
                <a:lnTo>
                  <a:pt x="202" y="147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0" name="Freeform 68"/>
          <p:cNvSpPr>
            <a:spLocks/>
          </p:cNvSpPr>
          <p:nvPr/>
        </p:nvSpPr>
        <p:spPr bwMode="auto">
          <a:xfrm>
            <a:off x="1712913" y="2601913"/>
            <a:ext cx="668337" cy="180975"/>
          </a:xfrm>
          <a:custGeom>
            <a:avLst/>
            <a:gdLst>
              <a:gd name="T0" fmla="*/ 0 w 421"/>
              <a:gd name="T1" fmla="*/ 0 h 114"/>
              <a:gd name="T2" fmla="*/ 421 w 421"/>
              <a:gd name="T3" fmla="*/ 0 h 114"/>
              <a:gd name="T4" fmla="*/ 421 w 421"/>
              <a:gd name="T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1" h="114">
                <a:moveTo>
                  <a:pt x="0" y="0"/>
                </a:moveTo>
                <a:lnTo>
                  <a:pt x="421" y="0"/>
                </a:lnTo>
                <a:lnTo>
                  <a:pt x="421" y="114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1" name="Freeform 69"/>
          <p:cNvSpPr>
            <a:spLocks/>
          </p:cNvSpPr>
          <p:nvPr/>
        </p:nvSpPr>
        <p:spPr bwMode="auto">
          <a:xfrm>
            <a:off x="1647825" y="2846388"/>
            <a:ext cx="669925" cy="153987"/>
          </a:xfrm>
          <a:custGeom>
            <a:avLst/>
            <a:gdLst>
              <a:gd name="T0" fmla="*/ 422 w 422"/>
              <a:gd name="T1" fmla="*/ 0 h 97"/>
              <a:gd name="T2" fmla="*/ 0 w 422"/>
              <a:gd name="T3" fmla="*/ 0 h 97"/>
              <a:gd name="T4" fmla="*/ 0 w 422"/>
              <a:gd name="T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2" h="97">
                <a:moveTo>
                  <a:pt x="422" y="0"/>
                </a:moveTo>
                <a:lnTo>
                  <a:pt x="0" y="0"/>
                </a:lnTo>
                <a:lnTo>
                  <a:pt x="0" y="97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2" name="Freeform 70"/>
          <p:cNvSpPr>
            <a:spLocks/>
          </p:cNvSpPr>
          <p:nvPr/>
        </p:nvSpPr>
        <p:spPr bwMode="auto">
          <a:xfrm>
            <a:off x="1685925" y="3052763"/>
            <a:ext cx="334963" cy="180975"/>
          </a:xfrm>
          <a:custGeom>
            <a:avLst/>
            <a:gdLst>
              <a:gd name="T0" fmla="*/ 0 w 211"/>
              <a:gd name="T1" fmla="*/ 0 h 114"/>
              <a:gd name="T2" fmla="*/ 211 w 211"/>
              <a:gd name="T3" fmla="*/ 0 h 114"/>
              <a:gd name="T4" fmla="*/ 211 w 211"/>
              <a:gd name="T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" h="114">
                <a:moveTo>
                  <a:pt x="0" y="0"/>
                </a:moveTo>
                <a:lnTo>
                  <a:pt x="211" y="0"/>
                </a:lnTo>
                <a:lnTo>
                  <a:pt x="211" y="114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3" name="Line 71"/>
          <p:cNvSpPr>
            <a:spLocks noChangeShapeType="1"/>
          </p:cNvSpPr>
          <p:nvPr/>
        </p:nvSpPr>
        <p:spPr bwMode="auto">
          <a:xfrm>
            <a:off x="2020888" y="3349625"/>
            <a:ext cx="0" cy="1539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4" name="Line 72"/>
          <p:cNvSpPr>
            <a:spLocks noChangeShapeType="1"/>
          </p:cNvSpPr>
          <p:nvPr/>
        </p:nvSpPr>
        <p:spPr bwMode="auto">
          <a:xfrm>
            <a:off x="1365250" y="3579813"/>
            <a:ext cx="6175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5" name="Line 73"/>
          <p:cNvSpPr>
            <a:spLocks noChangeShapeType="1"/>
          </p:cNvSpPr>
          <p:nvPr/>
        </p:nvSpPr>
        <p:spPr bwMode="auto">
          <a:xfrm>
            <a:off x="2020888" y="3616325"/>
            <a:ext cx="0" cy="212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6" name="Freeform 74"/>
          <p:cNvSpPr>
            <a:spLocks/>
          </p:cNvSpPr>
          <p:nvPr/>
        </p:nvSpPr>
        <p:spPr bwMode="auto">
          <a:xfrm>
            <a:off x="2058988" y="3863975"/>
            <a:ext cx="322262" cy="193675"/>
          </a:xfrm>
          <a:custGeom>
            <a:avLst/>
            <a:gdLst>
              <a:gd name="T0" fmla="*/ 0 w 203"/>
              <a:gd name="T1" fmla="*/ 0 h 122"/>
              <a:gd name="T2" fmla="*/ 203 w 203"/>
              <a:gd name="T3" fmla="*/ 0 h 122"/>
              <a:gd name="T4" fmla="*/ 203 w 203"/>
              <a:gd name="T5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3" h="122">
                <a:moveTo>
                  <a:pt x="0" y="0"/>
                </a:moveTo>
                <a:lnTo>
                  <a:pt x="203" y="0"/>
                </a:lnTo>
                <a:lnTo>
                  <a:pt x="203" y="122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7" name="Freeform 75"/>
          <p:cNvSpPr>
            <a:spLocks/>
          </p:cNvSpPr>
          <p:nvPr/>
        </p:nvSpPr>
        <p:spPr bwMode="auto">
          <a:xfrm>
            <a:off x="2417763" y="4125913"/>
            <a:ext cx="311150" cy="254000"/>
          </a:xfrm>
          <a:custGeom>
            <a:avLst/>
            <a:gdLst>
              <a:gd name="T0" fmla="*/ 0 w 196"/>
              <a:gd name="T1" fmla="*/ 0 h 160"/>
              <a:gd name="T2" fmla="*/ 196 w 196"/>
              <a:gd name="T3" fmla="*/ 0 h 160"/>
              <a:gd name="T4" fmla="*/ 196 w 196"/>
              <a:gd name="T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" h="160">
                <a:moveTo>
                  <a:pt x="0" y="0"/>
                </a:moveTo>
                <a:lnTo>
                  <a:pt x="196" y="0"/>
                </a:lnTo>
                <a:lnTo>
                  <a:pt x="196" y="160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8" name="Oval 76"/>
          <p:cNvSpPr>
            <a:spLocks noChangeArrowheads="1"/>
          </p:cNvSpPr>
          <p:nvPr/>
        </p:nvSpPr>
        <p:spPr bwMode="auto">
          <a:xfrm>
            <a:off x="2660650" y="4265613"/>
            <a:ext cx="128588" cy="141287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09" name="Oval 77"/>
          <p:cNvSpPr>
            <a:spLocks noChangeArrowheads="1"/>
          </p:cNvSpPr>
          <p:nvPr/>
        </p:nvSpPr>
        <p:spPr bwMode="auto">
          <a:xfrm>
            <a:off x="2660650" y="4565650"/>
            <a:ext cx="128588" cy="141288"/>
          </a:xfrm>
          <a:prstGeom prst="ellipse">
            <a:avLst/>
          </a:prstGeom>
          <a:solidFill>
            <a:srgbClr val="5A5A5A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10" name="Freeform 78"/>
          <p:cNvSpPr>
            <a:spLocks/>
          </p:cNvSpPr>
          <p:nvPr/>
        </p:nvSpPr>
        <p:spPr bwMode="auto">
          <a:xfrm>
            <a:off x="2020888" y="4624388"/>
            <a:ext cx="642937" cy="206375"/>
          </a:xfrm>
          <a:custGeom>
            <a:avLst/>
            <a:gdLst>
              <a:gd name="T0" fmla="*/ 405 w 405"/>
              <a:gd name="T1" fmla="*/ 0 h 130"/>
              <a:gd name="T2" fmla="*/ 0 w 405"/>
              <a:gd name="T3" fmla="*/ 0 h 130"/>
              <a:gd name="T4" fmla="*/ 0 w 405"/>
              <a:gd name="T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5" h="130">
                <a:moveTo>
                  <a:pt x="405" y="0"/>
                </a:moveTo>
                <a:lnTo>
                  <a:pt x="0" y="0"/>
                </a:lnTo>
                <a:lnTo>
                  <a:pt x="0" y="130"/>
                </a:ln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11" name="Line 79"/>
          <p:cNvSpPr>
            <a:spLocks noChangeShapeType="1"/>
          </p:cNvSpPr>
          <p:nvPr/>
        </p:nvSpPr>
        <p:spPr bwMode="auto">
          <a:xfrm>
            <a:off x="2022475" y="4960938"/>
            <a:ext cx="0" cy="2222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512" name="Line 80"/>
          <p:cNvSpPr>
            <a:spLocks noChangeShapeType="1"/>
          </p:cNvSpPr>
          <p:nvPr/>
        </p:nvSpPr>
        <p:spPr bwMode="auto">
          <a:xfrm>
            <a:off x="1738313" y="5256213"/>
            <a:ext cx="2444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57275" y="990600"/>
            <a:ext cx="8548688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CAUSES D'ÉCHEC DU MANAGEMENT DES PROCESSUS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657350" y="1692275"/>
            <a:ext cx="7554913" cy="43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6675" indent="-666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Tenter d'améliorer un processus lorsqu'il faut en changer.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Ne pas se concentrer sur la dimension opérante du processus.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S'intéresser seulement au remodelage des processus.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Négliger les valeurs et les convictions des individus.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Accepter un compromis portant sur des résultats mineurs.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Tenter de faire le management des processus à partir de la base.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Vouloir agir sans l'implication totale des dirigeants.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Fixer des limites hâtives aux problèmes.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Sous-estimer les ressources nécessaires au management des processus.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S'attacher exclusivement aux concepts.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Vouloir ne déplaire à personne.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Reculer devant les résistances.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Faire traîner l'effort en longueur.</a:t>
            </a:r>
          </a:p>
          <a:p>
            <a:pPr>
              <a:buClr>
                <a:srgbClr val="000000"/>
              </a:buClr>
              <a:buSzPct val="63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...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0" y="2192338"/>
            <a:ext cx="10561638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3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MANAGEMENT</a:t>
            </a:r>
          </a:p>
          <a:p>
            <a:pPr algn="ctr">
              <a:lnSpc>
                <a:spcPct val="90000"/>
              </a:lnSpc>
            </a:pPr>
            <a:r>
              <a:rPr lang="en-US" sz="43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DES PROCESSUS</a:t>
            </a:r>
          </a:p>
          <a:p>
            <a:pPr algn="ctr">
              <a:lnSpc>
                <a:spcPct val="90000"/>
              </a:lnSpc>
            </a:pPr>
            <a:r>
              <a:rPr lang="en-US" sz="43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- II -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0" y="4770438"/>
            <a:ext cx="10561638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Mise en œuvre méthodologique et outils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0" y="6910388"/>
            <a:ext cx="10545763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Salem YAHI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763713" y="1751013"/>
            <a:ext cx="7032625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3825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</a:t>
            </a:r>
            <a:r>
              <a:rPr lang="en-US" sz="23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reengineering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: </a:t>
            </a:r>
          </a:p>
          <a:p>
            <a:pPr algn="just">
              <a:lnSpc>
                <a:spcPct val="115000"/>
              </a:lnSpc>
            </a:pPr>
            <a:endParaRPr lang="en-US" sz="2300">
              <a:solidFill>
                <a:srgbClr val="32323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itchFamily="34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recouvre l'ensemble des actions d'adaptation structurelle de l'entreprise aux conditions économiques actuelles.</a:t>
            </a:r>
          </a:p>
          <a:p>
            <a:pPr algn="just">
              <a:lnSpc>
                <a:spcPct val="115000"/>
              </a:lnSpc>
            </a:pPr>
            <a:endParaRPr lang="en-US" sz="2300">
              <a:solidFill>
                <a:srgbClr val="32323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itchFamily="34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remet en cause radicalement les </a:t>
            </a:r>
            <a:r>
              <a:rPr lang="en-US" sz="23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 opérationnels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pour obtenir des gains spectaculaires dans les performances critiques tels que les coûts, la qualité, le service et les délais.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069975" y="857250"/>
            <a:ext cx="849788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DÉFINITION DU REENGINEERING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0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0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9525" y="549275"/>
            <a:ext cx="10682288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MANAGEMENT DES PROCESSUS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00313" y="1574800"/>
            <a:ext cx="628015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1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Cartographie des processus de l'Entreprise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2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Construction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3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et suivi de l'efficacité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4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Amélioration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253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253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9525" y="549275"/>
            <a:ext cx="10682288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</a:t>
            </a:r>
            <a:r>
              <a:rPr lang="en-US" sz="3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DE L'ENTREPRISE         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679575" y="2286000"/>
            <a:ext cx="7156450" cy="25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1 - Identification des macro-activités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Historique de l'Entreprise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Évolution des exigences clients externes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Environnement de fonctionnement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Culture interne (relation client/fournisseur interne)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355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355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9525" y="549275"/>
            <a:ext cx="10682288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DE L'ENTREPRISE         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141413" y="2632075"/>
            <a:ext cx="8466137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1D1D1D"/>
                </a:solidFill>
                <a:latin typeface="Arial" charset="0"/>
              </a:rPr>
              <a:t>2 - Définition des critères de formalisation d'une macro-activité </a:t>
            </a:r>
          </a:p>
          <a:p>
            <a:r>
              <a:rPr lang="en-US" sz="2300">
                <a:solidFill>
                  <a:srgbClr val="1D1D1D"/>
                </a:solidFill>
                <a:latin typeface="Arial" charset="0"/>
              </a:rPr>
              <a:t>     (données d'entrée</a:t>
            </a:r>
          </a:p>
          <a:p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Cahier des charges fonctionnel : analyse fonctionnelle</a:t>
            </a:r>
          </a:p>
          <a:p>
            <a:r>
              <a:rPr lang="en-US" sz="23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Cahier des charges technique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1)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458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458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549275"/>
            <a:ext cx="10691813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DE L'ENTREPRISE         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668463" y="2579688"/>
            <a:ext cx="7421562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3 - Formalisation et visualisation (donnée de sortie)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Ordinogramme classique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Visualisation spécifique : exemple : Norme CNOMO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Plan de surveillance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Plan de contrôle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2)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560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560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0" y="530225"/>
            <a:ext cx="1069181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: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1                         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085850" y="1708150"/>
            <a:ext cx="8462963" cy="468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90488" indent="-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>
                <a:solidFill>
                  <a:srgbClr val="1D1D1D"/>
                </a:solidFill>
                <a:latin typeface="Arial" charset="0"/>
              </a:rPr>
              <a:t>ANALYSE FONCTIONNELLE CAHlER DES CHARGES FONCTIONNEL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1D1D1D"/>
                </a:solidFill>
                <a:latin typeface="Arial" charset="0"/>
              </a:rPr>
              <a:t>ET CAHIER DES CHARGES TECHNIQUE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Identification des éléments extérieurs au processus (environnement).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- Définition des fonction du processus par rapport à ses éléments extérieurs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Classement des fonctions à l'aide d'une matrice des dépendances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et un graphe des dépendances :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   - Repérage des fonctions principales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   - Repérage des fonctions secondaires.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Réalisation du C.d.C. fonctionnel à partir du graphe des dépendances.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Identification des données d'entrées du C.d.C. technique 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à partir du C.d.C. fonctionnel.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Recherche des solutions techniques pour satisfaire aux données d'entrée 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(données de sortie).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Réalisation du C.d.C. technique.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662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662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225" y="446088"/>
            <a:ext cx="10669588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: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2                         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870075" y="1662113"/>
            <a:ext cx="7078663" cy="450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90488" indent="-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1 - PLAN DE SURVEILLANCE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produits concernés par le processus.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actions de transformation du produit (opération).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points de contrôle ou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Formaliser.</a:t>
            </a: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2 - PLAN DE CONTRÔLE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Pour chaque point de contrôle ou de vérification :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caractéristiques : nominale, tolérances.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moyens de contrôle et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 mode de contrôle ou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Définir les règles de décision.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Formaliser le plan de contrôle.</a:t>
            </a: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9525" y="454025"/>
            <a:ext cx="10679113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582738" y="2605088"/>
            <a:ext cx="7553325" cy="214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Définition du processus à construire : début / fin.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Formalisation et visualisation.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Décomposition en phases de transformation du produit.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Identification des postes et des machines à l'intérieur des phases : implantation.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867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867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0" y="549275"/>
            <a:ext cx="106918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1409700" y="1935163"/>
            <a:ext cx="8210550" cy="359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Identification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aux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Nature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Moyen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Caractéristiques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à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AMDEC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produit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process 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  </a:t>
            </a:r>
            <a:r>
              <a:rPr lang="en-US" sz="2300" dirty="0" smtClean="0">
                <a:solidFill>
                  <a:srgbClr val="323232"/>
                </a:solidFill>
                <a:latin typeface="Arial" charset="0"/>
              </a:rPr>
              <a:t>(</a:t>
            </a:r>
            <a:r>
              <a:rPr lang="en-US" sz="2300" dirty="0" err="1">
                <a:solidFill>
                  <a:srgbClr val="323232"/>
                </a:solidFill>
                <a:latin typeface="Arial" charset="0"/>
              </a:rPr>
              <a:t>outils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 3 et 4).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Moyen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Documents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associés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mode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opératoire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gammes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  fiche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technique, carte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970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970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549275"/>
            <a:ext cx="1057275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314575" y="2482850"/>
            <a:ext cx="6251575" cy="224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Implantation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Validation du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(</a:t>
            </a:r>
            <a:r>
              <a:rPr lang="en-US" sz="2300" dirty="0" err="1">
                <a:solidFill>
                  <a:srgbClr val="323232"/>
                </a:solidFill>
                <a:latin typeface="Arial" charset="0"/>
              </a:rPr>
              <a:t>outil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 5) :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CapabiIité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process (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machine (Cm,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Cmk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moyens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Cmc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2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2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0" y="549275"/>
            <a:ext cx="10691813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3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3                              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616075" y="2063750"/>
            <a:ext cx="7653338" cy="442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1D1D1D"/>
                </a:solidFill>
                <a:latin typeface="Arial" charset="0"/>
              </a:rPr>
              <a:t>AMDEC PRODUIT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Analyse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fonctionnelle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la non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fonction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principale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</a:t>
            </a:r>
          </a:p>
          <a:p>
            <a:pPr marL="0" indent="0">
              <a:spcAft>
                <a:spcPct val="15000"/>
              </a:spcAft>
              <a:buClr>
                <a:srgbClr val="1D1D1D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G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Gravité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F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Fréquence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D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Détection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lPR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Indice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Priorité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Risques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tout IPR </a:t>
            </a:r>
            <a:r>
              <a:rPr lang="en-US" sz="23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100.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nouvelle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057275" y="990600"/>
            <a:ext cx="8548688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DÉFINITION DU PROCESSUS 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984375" y="2360613"/>
            <a:ext cx="6702425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Un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est une chaîne plus ou moins ramifiée d'activités réalisées au sein de fonctions (et de directions) différentes, se combinant pour l'obtention d'un résultat final unique.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74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74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0" y="549275"/>
            <a:ext cx="10609263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3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4                               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601788" y="1547813"/>
            <a:ext cx="7632700" cy="387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1D1D1D"/>
                </a:solidFill>
                <a:latin typeface="Arial" charset="0"/>
              </a:rPr>
              <a:t>AMDEC PROCESS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du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en phases de transformation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produit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phase en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poste en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1D1D1D"/>
              </a:buClr>
              <a:buSzPct val="100000"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mauvaise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la non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G, F, D,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lPR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tout IPR </a:t>
            </a:r>
            <a:r>
              <a:rPr lang="en-US" sz="23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100.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nouvelle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277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277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0" y="393700"/>
            <a:ext cx="10691813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3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5                              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187575" y="1554163"/>
            <a:ext cx="6557963" cy="477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80975" indent="-1809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1D1D1D"/>
                </a:solidFill>
                <a:latin typeface="Arial" charset="0"/>
              </a:rPr>
              <a:t>CAPABILITÉS PROCESS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Calculer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le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cœfficient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centrage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 _    _ 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Mini  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TS - X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;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X - TI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   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1700" dirty="0" err="1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700" b="1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(en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utilisation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(en validation : RAS).</a:t>
            </a: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&lt;</a:t>
            </a:r>
            <a:r>
              <a:rPr lang="en-US" sz="1700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calculer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la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process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IT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                                                                  6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700" b="1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problème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du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_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TS - X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vers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TI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_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X - TI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vers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TS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&lt;.1,33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le process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n'est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pas capable</a:t>
            </a:r>
          </a:p>
        </p:txBody>
      </p:sp>
      <p:sp>
        <p:nvSpPr>
          <p:cNvPr id="32776" name="Freeform 8"/>
          <p:cNvSpPr>
            <a:spLocks/>
          </p:cNvSpPr>
          <p:nvPr/>
        </p:nvSpPr>
        <p:spPr bwMode="auto">
          <a:xfrm>
            <a:off x="3603625" y="2216150"/>
            <a:ext cx="206375" cy="746125"/>
          </a:xfrm>
          <a:custGeom>
            <a:avLst/>
            <a:gdLst>
              <a:gd name="T0" fmla="*/ 122 w 130"/>
              <a:gd name="T1" fmla="*/ 0 h 470"/>
              <a:gd name="T2" fmla="*/ 0 w 130"/>
              <a:gd name="T3" fmla="*/ 0 h 470"/>
              <a:gd name="T4" fmla="*/ 0 w 130"/>
              <a:gd name="T5" fmla="*/ 470 h 470"/>
              <a:gd name="T6" fmla="*/ 13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122" y="0"/>
                </a:moveTo>
                <a:lnTo>
                  <a:pt x="0" y="0"/>
                </a:lnTo>
                <a:lnTo>
                  <a:pt x="0" y="470"/>
                </a:lnTo>
                <a:lnTo>
                  <a:pt x="13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2777" name="Freeform 9"/>
          <p:cNvSpPr>
            <a:spLocks/>
          </p:cNvSpPr>
          <p:nvPr/>
        </p:nvSpPr>
        <p:spPr bwMode="auto">
          <a:xfrm>
            <a:off x="5035550" y="2216150"/>
            <a:ext cx="206375" cy="746125"/>
          </a:xfrm>
          <a:custGeom>
            <a:avLst/>
            <a:gdLst>
              <a:gd name="T0" fmla="*/ 9 w 130"/>
              <a:gd name="T1" fmla="*/ 0 h 470"/>
              <a:gd name="T2" fmla="*/ 130 w 130"/>
              <a:gd name="T3" fmla="*/ 0 h 470"/>
              <a:gd name="T4" fmla="*/ 130 w 130"/>
              <a:gd name="T5" fmla="*/ 470 h 470"/>
              <a:gd name="T6" fmla="*/ 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9" y="0"/>
                </a:moveTo>
                <a:lnTo>
                  <a:pt x="130" y="0"/>
                </a:lnTo>
                <a:lnTo>
                  <a:pt x="130" y="470"/>
                </a:lnTo>
                <a:lnTo>
                  <a:pt x="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379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379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9525" y="279400"/>
            <a:ext cx="10671175" cy="12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3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5                               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084388" y="2106613"/>
            <a:ext cx="6557962" cy="303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1D1D1D"/>
                </a:solidFill>
                <a:latin typeface="Arial" charset="0"/>
              </a:rPr>
              <a:t>CAPABILITÉS MACHINES</a:t>
            </a:r>
          </a:p>
          <a:p>
            <a:pPr>
              <a:spcAft>
                <a:spcPct val="15000"/>
              </a:spcAft>
            </a:pP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Même démarche que la « </a:t>
            </a:r>
            <a:r>
              <a:rPr lang="en-US" sz="1700" i="1">
                <a:solidFill>
                  <a:srgbClr val="000000"/>
                </a:solidFill>
                <a:latin typeface="Arial" charset="0"/>
              </a:rPr>
              <a:t>capabilité process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», mais en prenant :</a:t>
            </a:r>
          </a:p>
          <a:p>
            <a:pPr>
              <a:spcAft>
                <a:spcPct val="15000"/>
              </a:spcAft>
            </a:pP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                 _     _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Cmk = Mini  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TS - X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;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X - TI</a:t>
            </a: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               3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       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Cm =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IT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6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</a:p>
        </p:txBody>
      </p:sp>
      <p:sp>
        <p:nvSpPr>
          <p:cNvPr id="33800" name="Freeform 8"/>
          <p:cNvSpPr>
            <a:spLocks/>
          </p:cNvSpPr>
          <p:nvPr/>
        </p:nvSpPr>
        <p:spPr bwMode="auto">
          <a:xfrm>
            <a:off x="3590925" y="3352800"/>
            <a:ext cx="206375" cy="746125"/>
          </a:xfrm>
          <a:custGeom>
            <a:avLst/>
            <a:gdLst>
              <a:gd name="T0" fmla="*/ 122 w 130"/>
              <a:gd name="T1" fmla="*/ 0 h 470"/>
              <a:gd name="T2" fmla="*/ 0 w 130"/>
              <a:gd name="T3" fmla="*/ 0 h 470"/>
              <a:gd name="T4" fmla="*/ 0 w 130"/>
              <a:gd name="T5" fmla="*/ 470 h 470"/>
              <a:gd name="T6" fmla="*/ 13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122" y="0"/>
                </a:moveTo>
                <a:lnTo>
                  <a:pt x="0" y="0"/>
                </a:lnTo>
                <a:lnTo>
                  <a:pt x="0" y="470"/>
                </a:lnTo>
                <a:lnTo>
                  <a:pt x="13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3801" name="Freeform 9"/>
          <p:cNvSpPr>
            <a:spLocks/>
          </p:cNvSpPr>
          <p:nvPr/>
        </p:nvSpPr>
        <p:spPr bwMode="auto">
          <a:xfrm>
            <a:off x="5022850" y="3325813"/>
            <a:ext cx="206375" cy="747712"/>
          </a:xfrm>
          <a:custGeom>
            <a:avLst/>
            <a:gdLst>
              <a:gd name="T0" fmla="*/ 9 w 130"/>
              <a:gd name="T1" fmla="*/ 0 h 471"/>
              <a:gd name="T2" fmla="*/ 130 w 130"/>
              <a:gd name="T3" fmla="*/ 0 h 471"/>
              <a:gd name="T4" fmla="*/ 130 w 130"/>
              <a:gd name="T5" fmla="*/ 471 h 471"/>
              <a:gd name="T6" fmla="*/ 0 w 130"/>
              <a:gd name="T7" fmla="*/ 47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1">
                <a:moveTo>
                  <a:pt x="9" y="0"/>
                </a:moveTo>
                <a:lnTo>
                  <a:pt x="130" y="0"/>
                </a:lnTo>
                <a:lnTo>
                  <a:pt x="130" y="471"/>
                </a:lnTo>
                <a:lnTo>
                  <a:pt x="0" y="471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482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482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9525" y="549275"/>
            <a:ext cx="10682288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D'UN PROCESSUS            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522413" y="2543175"/>
            <a:ext cx="7773987" cy="281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ANALYSE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AnaIyse du processus généraI : AMIDEC Process.</a:t>
            </a: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des moyens de production : AMDEC Machine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6).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de la qualité géométrique des produits : analyse statistique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7).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584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584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549275"/>
            <a:ext cx="10691813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D'UN PROCESSUS            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304925" y="2128838"/>
            <a:ext cx="840105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SUIVI DE L'EFFICACITÉ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du processus général : Audit processus, AMDEC process, Capabilité process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des machines : capabilité machine, taux de rendement.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de la qualité des produits :Maîtrise statistique des process (MSP)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8)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686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686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0" y="260350"/>
            <a:ext cx="10691813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  D'UN PROCESSUS : OUTIL 6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611313" y="1752600"/>
            <a:ext cx="7624762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D1D1D"/>
                </a:solidFill>
                <a:latin typeface="Arial" charset="0"/>
              </a:rPr>
              <a:t>AMDEC MACHINE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machine en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éléments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élément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en pièce.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défaillance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pièce.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G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gravité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partir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temps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d'intervention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" TI "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Avec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TI = temps de diagnostic + temps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réparation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remplacement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+ temps de remise en route.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F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Fréquence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D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Détection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IPR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priorité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risques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Action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pour tout IPR </a:t>
            </a:r>
            <a:r>
              <a:rPr lang="en-US" sz="19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12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16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24 (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contractuel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nouveau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l'IPR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789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789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2225" y="260350"/>
            <a:ext cx="10669588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  D'UN PROCESSUS : OUTIL 7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055813" y="1566863"/>
            <a:ext cx="7199312" cy="461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D1D1D"/>
                </a:solidFill>
                <a:latin typeface="Arial" charset="0"/>
              </a:rPr>
              <a:t>ANALYSE STATISTIQUE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Identification du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caractère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analyser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Récolte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Visualisation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Histogramme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statistiques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tendance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centrale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Écart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-type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dispersion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Test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normalité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Comparaison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Médiane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Droite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Henry.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hors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application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caractéristique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principale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loi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(dispersion à 99,80%).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Valorisation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hors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loi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centrée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réduite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891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891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9525" y="260350"/>
            <a:ext cx="10682288" cy="117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</a:t>
            </a:r>
          </a:p>
          <a:p>
            <a:pPr algn="ctr">
              <a:lnSpc>
                <a:spcPct val="90000"/>
              </a:lnSpc>
            </a:pPr>
            <a:r>
              <a:rPr lang="en-US" sz="30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  D'UN PROCESSUS : OUTIL 8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385888" y="1436688"/>
            <a:ext cx="7951787" cy="466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31313"/>
                </a:solidFill>
                <a:latin typeface="Arial" charset="0"/>
              </a:rPr>
              <a:t>MAÎTRISE STATISTIQUE DES PROCESS (MSP)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Identification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caractéristique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du process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maîtriser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Choix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type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écart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-type.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étendue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individuelles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Travaux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préliminaires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étude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stabilité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process.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Création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carte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limites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Définition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taille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fréquence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l'étendue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maximale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pour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individuelles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Règles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décision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plan de WALD pour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caractères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par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attribut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994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994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060450" y="949538"/>
            <a:ext cx="8540749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4 : </a:t>
            </a:r>
            <a:r>
              <a:rPr lang="en-US" sz="3000" dirty="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AMÉLIORATION D'UN PROCESSUS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482725" y="1854200"/>
            <a:ext cx="7577138" cy="373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Identifier le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Analyser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AMDEC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process.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Suivi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Capabilités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Exploitation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MSP.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Identifier les points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globale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méthode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5S, SMED.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IPR </a:t>
            </a:r>
            <a:r>
              <a:rPr lang="en-US" sz="19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100,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détectés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en AMDEC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facteurs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   «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F » et « D ».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dérives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process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identifiées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MSP.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57275" y="790575"/>
            <a:ext cx="8548688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MANAGEMENT DES PROCESSUS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297738" y="3286125"/>
            <a:ext cx="2055812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L'entreprise</a:t>
            </a:r>
          </a:p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est gérée</a:t>
            </a:r>
          </a:p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en organisation apprenante.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7456488" y="2408238"/>
            <a:ext cx="1760537" cy="2911475"/>
          </a:xfrm>
          <a:prstGeom prst="ellipse">
            <a:avLst/>
          </a:prstGeom>
          <a:noFill/>
          <a:ln w="50800">
            <a:solidFill>
              <a:srgbClr val="181818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3960813" y="2279650"/>
            <a:ext cx="347662" cy="0"/>
          </a:xfrm>
          <a:prstGeom prst="line">
            <a:avLst/>
          </a:prstGeom>
          <a:noFill/>
          <a:ln w="88900">
            <a:solidFill>
              <a:srgbClr val="181818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689100" y="1998663"/>
            <a:ext cx="2036763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464646"/>
                </a:solidFill>
                <a:latin typeface="Arial" charset="0"/>
              </a:rPr>
              <a:t>Changement rapide de l'environnement.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493838" y="1787525"/>
            <a:ext cx="2443162" cy="91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3924300" y="5346700"/>
            <a:ext cx="346075" cy="0"/>
          </a:xfrm>
          <a:prstGeom prst="line">
            <a:avLst/>
          </a:prstGeom>
          <a:noFill/>
          <a:ln w="88900">
            <a:solidFill>
              <a:srgbClr val="181818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57350" y="5060950"/>
            <a:ext cx="204470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464646"/>
                </a:solidFill>
                <a:latin typeface="Arial" charset="0"/>
              </a:rPr>
              <a:t>Renouvellement des cadres.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1455738" y="4891088"/>
            <a:ext cx="2443162" cy="91598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3952875" y="3798888"/>
            <a:ext cx="346075" cy="0"/>
          </a:xfrm>
          <a:prstGeom prst="line">
            <a:avLst/>
          </a:prstGeom>
          <a:noFill/>
          <a:ln w="88900">
            <a:solidFill>
              <a:srgbClr val="181818"/>
            </a:solidFill>
            <a:round/>
            <a:headEnd type="none" w="med" len="med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654175" y="3406775"/>
            <a:ext cx="205422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>
                <a:solidFill>
                  <a:srgbClr val="464646"/>
                </a:solidFill>
                <a:latin typeface="Arial" charset="0"/>
              </a:rPr>
              <a:t>Importance des processus dans la compétitivité.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1482725" y="3346450"/>
            <a:ext cx="2443163" cy="91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4516438" y="3500438"/>
            <a:ext cx="1998662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 i="1">
                <a:solidFill>
                  <a:srgbClr val="323232"/>
                </a:solidFill>
                <a:latin typeface="Arial" charset="0"/>
              </a:rPr>
              <a:t>Comment identifier et diffuser les processus ?</a:t>
            </a:r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4438650" y="3119438"/>
            <a:ext cx="2224088" cy="1403350"/>
          </a:xfrm>
          <a:prstGeom prst="ellipse">
            <a:avLst/>
          </a:prstGeom>
          <a:noFill/>
          <a:ln w="25400">
            <a:solidFill>
              <a:srgbClr val="74747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45013" y="1912938"/>
            <a:ext cx="20542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 i="1">
                <a:solidFill>
                  <a:srgbClr val="323232"/>
                </a:solidFill>
                <a:latin typeface="Arial" charset="0"/>
              </a:rPr>
              <a:t>Comment développer les processus ?</a:t>
            </a:r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4451350" y="1585913"/>
            <a:ext cx="2224088" cy="1403350"/>
          </a:xfrm>
          <a:prstGeom prst="ellipse">
            <a:avLst/>
          </a:prstGeom>
          <a:noFill/>
          <a:ln w="25400">
            <a:solidFill>
              <a:srgbClr val="74747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476750" y="4857750"/>
            <a:ext cx="206375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700" i="1">
                <a:solidFill>
                  <a:srgbClr val="323232"/>
                </a:solidFill>
                <a:latin typeface="Arial" charset="0"/>
              </a:rPr>
              <a:t>Comment mémoriser et réactualiser les processus ?</a:t>
            </a:r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>
            <a:off x="4414838" y="4675188"/>
            <a:ext cx="2224087" cy="1403350"/>
          </a:xfrm>
          <a:prstGeom prst="ellipse">
            <a:avLst/>
          </a:prstGeom>
          <a:noFill/>
          <a:ln w="25400">
            <a:solidFill>
              <a:srgbClr val="74747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6662738" y="2279650"/>
            <a:ext cx="1195387" cy="361950"/>
          </a:xfrm>
          <a:prstGeom prst="line">
            <a:avLst/>
          </a:prstGeom>
          <a:noFill/>
          <a:ln w="50800">
            <a:solidFill>
              <a:srgbClr val="181818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6650038" y="3800475"/>
            <a:ext cx="784225" cy="0"/>
          </a:xfrm>
          <a:prstGeom prst="line">
            <a:avLst/>
          </a:prstGeom>
          <a:noFill/>
          <a:ln w="50800">
            <a:solidFill>
              <a:srgbClr val="181818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V="1">
            <a:off x="6637338" y="5060950"/>
            <a:ext cx="1157287" cy="309563"/>
          </a:xfrm>
          <a:prstGeom prst="line">
            <a:avLst/>
          </a:prstGeom>
          <a:noFill/>
          <a:ln w="50800">
            <a:solidFill>
              <a:srgbClr val="181818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84263" y="1016000"/>
            <a:ext cx="85217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FINALITÉ DU PROCESSUS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984375" y="2355850"/>
            <a:ext cx="670242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Identifier et suivre les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est un élément important du pilotage stratégique.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958975" y="3814763"/>
            <a:ext cx="6702425" cy="135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Analyser et chercher à améliorer un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permet de satisfaire des objectifs multiples et complémentaires.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057275" y="1016000"/>
            <a:ext cx="85629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CARACTÉRISTIQUES D'UN PROCESSUS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003425" y="1887538"/>
            <a:ext cx="6713538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Un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 se définit par un ensemble d'activités, produisant des éléments en sortie à partir d'éléments entrants en ajoutant de la valeur (un produit en sortie et un client).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54225" y="4348163"/>
            <a:ext cx="6702425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Un </a:t>
            </a:r>
            <a:r>
              <a:rPr lang="en-US" sz="23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2300">
                <a:solidFill>
                  <a:srgbClr val="000000"/>
                </a:solidFill>
                <a:latin typeface="Gill Sans" pitchFamily="34" charset="0"/>
              </a:rPr>
              <a:t> peut se décomposer en sous-processus.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69975" y="965200"/>
            <a:ext cx="85248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DYNAMIQUE DU PROCESSUS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733550" y="2017713"/>
            <a:ext cx="7316788" cy="352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Dans un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, chaque fonction reçoit</a:t>
            </a:r>
          </a:p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un produit en entrée. </a:t>
            </a:r>
          </a:p>
          <a:p>
            <a:pPr algn="just"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                                                  </a:t>
            </a:r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---</a:t>
            </a:r>
            <a:endParaRPr lang="en-US" sz="1900">
              <a:solidFill>
                <a:srgbClr val="000000"/>
              </a:solidFill>
              <a:latin typeface="Gill Sans" pitchFamily="34" charset="0"/>
            </a:endParaRPr>
          </a:p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La fonction doit lui apporter une valeur ajoutée pour le transmettre à la fonction suivante. </a:t>
            </a:r>
          </a:p>
          <a:p>
            <a:pPr algn="just"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Gill Sans" pitchFamily="34" charset="0"/>
              </a:rPr>
              <a:t>                                                 </a:t>
            </a:r>
            <a:r>
              <a:rPr lang="en-US" sz="1900">
                <a:solidFill>
                  <a:srgbClr val="464646"/>
                </a:solidFill>
                <a:latin typeface="Gill Sans" pitchFamily="34" charset="0"/>
              </a:rPr>
              <a:t> ---</a:t>
            </a:r>
            <a:endParaRPr lang="en-US" sz="1900">
              <a:solidFill>
                <a:srgbClr val="000000"/>
              </a:solidFill>
              <a:latin typeface="Gill Sans" pitchFamily="34" charset="0"/>
            </a:endParaRPr>
          </a:p>
          <a:p>
            <a:pPr algn="just"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Un </a:t>
            </a:r>
            <a:r>
              <a:rPr lang="en-US" sz="3000">
                <a:solidFill>
                  <a:srgbClr val="181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 </a:t>
            </a:r>
            <a:r>
              <a:rPr lang="en-US" sz="3000">
                <a:solidFill>
                  <a:srgbClr val="000000"/>
                </a:solidFill>
                <a:latin typeface="Gill Sans" pitchFamily="34" charset="0"/>
              </a:rPr>
              <a:t>est donc conçu comme une succession de relations clients- fournisseurs.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NIVEAUX D'INTERACTION DU MANAGEMENT DES PROCESSUS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503488" y="1327150"/>
            <a:ext cx="5446712" cy="4314825"/>
          </a:xfrm>
          <a:prstGeom prst="rect">
            <a:avLst/>
          </a:prstGeom>
          <a:noFill/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346575" y="1354138"/>
            <a:ext cx="0" cy="4287837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503488" y="2397125"/>
            <a:ext cx="5437187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2503488" y="4575175"/>
            <a:ext cx="5437187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2503488" y="3481388"/>
            <a:ext cx="5437187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892425" y="1735138"/>
            <a:ext cx="1073150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CULTUREL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895600" y="2854325"/>
            <a:ext cx="1085850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POLITIQUE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716213" y="3949700"/>
            <a:ext cx="1455737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STRATÉGIQUE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949575" y="4979988"/>
            <a:ext cx="1030288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TACTIQUE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4660900" y="1541463"/>
            <a:ext cx="2212975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61913" indent="-619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principes fondateurs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La vocation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La culture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649788" y="2609850"/>
            <a:ext cx="2278062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61913" indent="-619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La finalité / Les ambitions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valeurs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L'exercice de la décision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649788" y="3730625"/>
            <a:ext cx="2525712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61913" indent="-619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doctrines et les modèles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orientations (axes)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La culture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637088" y="4787900"/>
            <a:ext cx="3205162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61913" indent="-619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actions, les résultats, les outils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Les concrétisations, les résultats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La gestion, le management et le suivi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TRIPLE DIMENSION DU MANAGEMENT DES PROCESSUS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766888" y="2763838"/>
            <a:ext cx="554037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ÊTRE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76413" y="3924300"/>
            <a:ext cx="646112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AVOIR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812925" y="4954588"/>
            <a:ext cx="511175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AGIR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767013" y="2566988"/>
            <a:ext cx="20097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Comportements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Attitudes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Management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Développement personnel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500188" y="1327150"/>
            <a:ext cx="7702550" cy="4314825"/>
          </a:xfrm>
          <a:prstGeom prst="rect">
            <a:avLst/>
          </a:prstGeom>
          <a:noFill/>
          <a:ln w="25400">
            <a:solidFill>
              <a:srgbClr val="18181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6E6E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663825" y="1354138"/>
            <a:ext cx="0" cy="4287837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1531938" y="2397125"/>
            <a:ext cx="7654925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1531938" y="4575175"/>
            <a:ext cx="7654925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531938" y="3481388"/>
            <a:ext cx="7654925" cy="0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857750" y="1354138"/>
            <a:ext cx="0" cy="4287837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7075488" y="1354138"/>
            <a:ext cx="0" cy="4287837"/>
          </a:xfrm>
          <a:prstGeom prst="line">
            <a:avLst/>
          </a:prstGeom>
          <a:noFill/>
          <a:ln w="25400">
            <a:solidFill>
              <a:srgbClr val="181818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295650" y="1597025"/>
            <a:ext cx="1166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DIMENSION</a:t>
            </a:r>
          </a:p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HUMAINE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7207250" y="1609725"/>
            <a:ext cx="12096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DIMENSION</a:t>
            </a:r>
          </a:p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TECHNIQUE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110163" y="1622425"/>
            <a:ext cx="14255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DIMENSION</a:t>
            </a:r>
          </a:p>
          <a:p>
            <a:pPr algn="ctr">
              <a:spcAft>
                <a:spcPct val="15000"/>
              </a:spcAft>
            </a:pPr>
            <a:r>
              <a:rPr lang="en-US" sz="1500" b="1">
                <a:solidFill>
                  <a:srgbClr val="000000"/>
                </a:solidFill>
                <a:latin typeface="Arial" charset="0"/>
              </a:rPr>
              <a:t>ÉCONOMIQUE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2765425" y="3660775"/>
            <a:ext cx="17399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Ressources humaines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Mobilisation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Compétences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Organisation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2765425" y="4713288"/>
            <a:ext cx="1614488" cy="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Pratiques et règles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Projets sociaux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Formation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Conditions de travail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4959350" y="2787650"/>
            <a:ext cx="12827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Positionnement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Rentabilité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4946650" y="3843338"/>
            <a:ext cx="18161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Part de marché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Ressources financières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959350" y="4857750"/>
            <a:ext cx="18430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Plans d'action et projets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Nouveaux concepts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7207250" y="2782888"/>
            <a:ext cx="19573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Compétences et potentiel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Capacité à innover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7183438" y="3843338"/>
            <a:ext cx="18176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Part de marché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Ressources financières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7207250" y="4857750"/>
            <a:ext cx="18494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52388" indent="-523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Nouvelles compétences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5000"/>
              <a:buFont typeface="WingDings" pitchFamily="2" charset="2"/>
              <a:buChar char="Ÿ"/>
            </a:pPr>
            <a:r>
              <a:rPr lang="en-US" sz="1100">
                <a:solidFill>
                  <a:srgbClr val="464646"/>
                </a:solidFill>
                <a:latin typeface="Arial" charset="0"/>
              </a:rPr>
              <a:t>Nouveaux produits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2545</Words>
  <Application>Microsoft Office PowerPoint</Application>
  <PresentationFormat>Personnalisé</PresentationFormat>
  <Paragraphs>505</Paragraphs>
  <Slides>38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6" baseType="lpstr">
      <vt:lpstr>Times New Roman</vt:lpstr>
      <vt:lpstr>Gill Sans</vt:lpstr>
      <vt:lpstr>WingDings</vt:lpstr>
      <vt:lpstr>Arial</vt:lpstr>
      <vt:lpstr>LotusWP Type</vt:lpstr>
      <vt:lpstr>Math B</vt:lpstr>
      <vt:lpstr>Math 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Salem</dc:creator>
  <cp:lastModifiedBy>Salem</cp:lastModifiedBy>
  <cp:revision>3</cp:revision>
  <dcterms:modified xsi:type="dcterms:W3CDTF">2012-05-17T03:58:08Z</dcterms:modified>
</cp:coreProperties>
</file>