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theme/themeOverride17.xml" ContentType="application/vnd.openxmlformats-officedocument.themeOverride+xml"/>
  <Override PartName="/ppt/theme/themeOverride18.xml" ContentType="application/vnd.openxmlformats-officedocument.themeOverride+xml"/>
  <Override PartName="/ppt/theme/themeOverride19.xml" ContentType="application/vnd.openxmlformats-officedocument.themeOverride+xml"/>
  <Override PartName="/ppt/theme/themeOverride20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10691813" cy="7559675"/>
  <p:notesSz cx="7559675" cy="106918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4" d="100"/>
          <a:sy n="104" d="100"/>
        </p:scale>
        <p:origin x="-1290" y="-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01688" y="2347913"/>
            <a:ext cx="9088437" cy="162083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603375" y="4283075"/>
            <a:ext cx="7485063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D9D95A-EA29-44D8-9289-802E5A78CCDA}" type="slidenum">
              <a:rPr lang="en-US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925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D64618-85D1-4880-85FC-4D18609EF86E}" type="slidenum">
              <a:rPr lang="en-US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802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616825" y="671513"/>
            <a:ext cx="2271713" cy="604837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01688" y="671513"/>
            <a:ext cx="6662737" cy="604837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1428F3-3DEE-4BFA-826D-AB5E485CDB44}" type="slidenum">
              <a:rPr lang="en-US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429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0BBD0B-6E73-40DE-A7F0-0F5C5D51EFEC}" type="slidenum">
              <a:rPr lang="en-US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193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4550" y="4857750"/>
            <a:ext cx="90884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44550" y="3203575"/>
            <a:ext cx="90884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B4819F-A1EC-48F0-ACB7-A0290D85E6ED}" type="slidenum">
              <a:rPr lang="en-US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5785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01688" y="2182813"/>
            <a:ext cx="4467225" cy="4537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421313" y="2182813"/>
            <a:ext cx="4467225" cy="4537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E1C6E9-518C-4A14-9E21-A0311AD09058}" type="slidenum">
              <a:rPr lang="en-US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17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21837" cy="1258887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34988" y="1692275"/>
            <a:ext cx="4724400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34988" y="2397125"/>
            <a:ext cx="4724400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30838" y="1692275"/>
            <a:ext cx="4725987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430838" y="2397125"/>
            <a:ext cx="4725987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E8FEB7-5557-4A9B-B8FB-DAEEA6F7FE1B}" type="slidenum">
              <a:rPr lang="en-US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301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66B40B-1F1E-43EA-BE1A-7B7211F0FB5A}" type="slidenum">
              <a:rPr lang="en-US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877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7C6113-EA4F-48F1-B685-3A2AA6079C74}" type="slidenum">
              <a:rPr lang="en-US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243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3517900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179888" y="301625"/>
            <a:ext cx="5976937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34988" y="1581150"/>
            <a:ext cx="3517900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FE0B4F-6E27-4E6F-8309-BFAB1B1125CC}" type="slidenum">
              <a:rPr lang="en-US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506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95500" y="5291138"/>
            <a:ext cx="6415088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095500" y="674688"/>
            <a:ext cx="6415088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95500" y="5916613"/>
            <a:ext cx="6415088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3EA901-30F6-42CD-AECC-80884544C30C}" type="slidenum">
              <a:rPr lang="en-US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382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gradFill rotWithShape="0">
          <a:gsLst>
            <a:gs pos="0">
              <a:srgbClr val="E6E6E6"/>
            </a:gs>
            <a:gs pos="100000">
              <a:srgbClr val="E6E6E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01688" y="671513"/>
            <a:ext cx="9086850" cy="126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01688" y="2182813"/>
            <a:ext cx="9086850" cy="4537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01688" y="6886575"/>
            <a:ext cx="2227262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5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2838" y="6886575"/>
            <a:ext cx="3384550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5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61275" y="6886575"/>
            <a:ext cx="2227263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500"/>
            </a:lvl1pPr>
          </a:lstStyle>
          <a:p>
            <a:fld id="{59D5F2EC-B94C-4707-B2B9-4333FE9B314D}" type="slidenum">
              <a:rPr lang="en-US"/>
              <a:pPr/>
              <a:t>‹N°›</a:t>
            </a:fld>
            <a:endParaRPr lang="en-US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1060450" y="522288"/>
            <a:ext cx="8540750" cy="632777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/>
              </a:gs>
            </a:gsLst>
            <a:lin ang="5400000" scaled="1"/>
          </a:gradFill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33" name="Freeform 9"/>
          <p:cNvSpPr>
            <a:spLocks noChangeArrowheads="1"/>
          </p:cNvSpPr>
          <p:nvPr/>
        </p:nvSpPr>
        <p:spPr bwMode="auto">
          <a:xfrm>
            <a:off x="1063625" y="5556250"/>
            <a:ext cx="8534400" cy="1347788"/>
          </a:xfrm>
          <a:custGeom>
            <a:avLst/>
            <a:gdLst>
              <a:gd name="T0" fmla="*/ 3584 w 5376"/>
              <a:gd name="T1" fmla="*/ 605 h 849"/>
              <a:gd name="T2" fmla="*/ 3722 w 5376"/>
              <a:gd name="T3" fmla="*/ 493 h 849"/>
              <a:gd name="T4" fmla="*/ 3859 w 5376"/>
              <a:gd name="T5" fmla="*/ 562 h 849"/>
              <a:gd name="T6" fmla="*/ 4015 w 5376"/>
              <a:gd name="T7" fmla="*/ 458 h 849"/>
              <a:gd name="T8" fmla="*/ 4083 w 5376"/>
              <a:gd name="T9" fmla="*/ 579 h 849"/>
              <a:gd name="T10" fmla="*/ 4161 w 5376"/>
              <a:gd name="T11" fmla="*/ 484 h 849"/>
              <a:gd name="T12" fmla="*/ 4290 w 5376"/>
              <a:gd name="T13" fmla="*/ 605 h 849"/>
              <a:gd name="T14" fmla="*/ 4437 w 5376"/>
              <a:gd name="T15" fmla="*/ 320 h 849"/>
              <a:gd name="T16" fmla="*/ 4618 w 5376"/>
              <a:gd name="T17" fmla="*/ 677 h 849"/>
              <a:gd name="T18" fmla="*/ 4747 w 5376"/>
              <a:gd name="T19" fmla="*/ 182 h 849"/>
              <a:gd name="T20" fmla="*/ 4954 w 5376"/>
              <a:gd name="T21" fmla="*/ 622 h 849"/>
              <a:gd name="T22" fmla="*/ 5040 w 5376"/>
              <a:gd name="T23" fmla="*/ 389 h 849"/>
              <a:gd name="T24" fmla="*/ 5134 w 5376"/>
              <a:gd name="T25" fmla="*/ 519 h 849"/>
              <a:gd name="T26" fmla="*/ 5376 w 5376"/>
              <a:gd name="T27" fmla="*/ 0 h 849"/>
              <a:gd name="T28" fmla="*/ 5376 w 5376"/>
              <a:gd name="T29" fmla="*/ 104 h 849"/>
              <a:gd name="T30" fmla="*/ 5134 w 5376"/>
              <a:gd name="T31" fmla="*/ 622 h 849"/>
              <a:gd name="T32" fmla="*/ 5048 w 5376"/>
              <a:gd name="T33" fmla="*/ 510 h 849"/>
              <a:gd name="T34" fmla="*/ 4962 w 5376"/>
              <a:gd name="T35" fmla="*/ 726 h 849"/>
              <a:gd name="T36" fmla="*/ 4764 w 5376"/>
              <a:gd name="T37" fmla="*/ 329 h 849"/>
              <a:gd name="T38" fmla="*/ 4626 w 5376"/>
              <a:gd name="T39" fmla="*/ 849 h 849"/>
              <a:gd name="T40" fmla="*/ 4437 w 5376"/>
              <a:gd name="T41" fmla="*/ 432 h 849"/>
              <a:gd name="T42" fmla="*/ 4307 w 5376"/>
              <a:gd name="T43" fmla="*/ 682 h 849"/>
              <a:gd name="T44" fmla="*/ 4169 w 5376"/>
              <a:gd name="T45" fmla="*/ 562 h 849"/>
              <a:gd name="T46" fmla="*/ 4075 w 5376"/>
              <a:gd name="T47" fmla="*/ 648 h 849"/>
              <a:gd name="T48" fmla="*/ 3989 w 5376"/>
              <a:gd name="T49" fmla="*/ 519 h 849"/>
              <a:gd name="T50" fmla="*/ 3859 w 5376"/>
              <a:gd name="T51" fmla="*/ 614 h 849"/>
              <a:gd name="T52" fmla="*/ 3730 w 5376"/>
              <a:gd name="T53" fmla="*/ 553 h 849"/>
              <a:gd name="T54" fmla="*/ 3601 w 5376"/>
              <a:gd name="T55" fmla="*/ 648 h 849"/>
              <a:gd name="T56" fmla="*/ 0 w 5376"/>
              <a:gd name="T57" fmla="*/ 652 h 849"/>
              <a:gd name="T58" fmla="*/ 0 w 5376"/>
              <a:gd name="T59" fmla="*/ 609 h 8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6" h="849">
                <a:moveTo>
                  <a:pt x="3584" y="605"/>
                </a:moveTo>
                <a:lnTo>
                  <a:pt x="3722" y="493"/>
                </a:lnTo>
                <a:lnTo>
                  <a:pt x="3859" y="562"/>
                </a:lnTo>
                <a:lnTo>
                  <a:pt x="4015" y="458"/>
                </a:lnTo>
                <a:lnTo>
                  <a:pt x="4083" y="579"/>
                </a:lnTo>
                <a:lnTo>
                  <a:pt x="4161" y="484"/>
                </a:lnTo>
                <a:lnTo>
                  <a:pt x="4290" y="605"/>
                </a:lnTo>
                <a:lnTo>
                  <a:pt x="4437" y="320"/>
                </a:lnTo>
                <a:lnTo>
                  <a:pt x="4618" y="677"/>
                </a:lnTo>
                <a:lnTo>
                  <a:pt x="4747" y="182"/>
                </a:lnTo>
                <a:lnTo>
                  <a:pt x="4954" y="622"/>
                </a:lnTo>
                <a:lnTo>
                  <a:pt x="5040" y="389"/>
                </a:lnTo>
                <a:lnTo>
                  <a:pt x="5134" y="519"/>
                </a:lnTo>
                <a:lnTo>
                  <a:pt x="5376" y="0"/>
                </a:lnTo>
                <a:lnTo>
                  <a:pt x="5376" y="104"/>
                </a:lnTo>
                <a:lnTo>
                  <a:pt x="5134" y="622"/>
                </a:lnTo>
                <a:lnTo>
                  <a:pt x="5048" y="510"/>
                </a:lnTo>
                <a:lnTo>
                  <a:pt x="4962" y="726"/>
                </a:lnTo>
                <a:lnTo>
                  <a:pt x="4764" y="329"/>
                </a:lnTo>
                <a:lnTo>
                  <a:pt x="4626" y="849"/>
                </a:lnTo>
                <a:lnTo>
                  <a:pt x="4437" y="432"/>
                </a:lnTo>
                <a:lnTo>
                  <a:pt x="4307" y="682"/>
                </a:lnTo>
                <a:lnTo>
                  <a:pt x="4169" y="562"/>
                </a:lnTo>
                <a:lnTo>
                  <a:pt x="4075" y="648"/>
                </a:lnTo>
                <a:lnTo>
                  <a:pt x="3989" y="519"/>
                </a:lnTo>
                <a:lnTo>
                  <a:pt x="3859" y="614"/>
                </a:lnTo>
                <a:lnTo>
                  <a:pt x="3730" y="553"/>
                </a:lnTo>
                <a:lnTo>
                  <a:pt x="3601" y="648"/>
                </a:lnTo>
                <a:lnTo>
                  <a:pt x="0" y="652"/>
                </a:lnTo>
                <a:lnTo>
                  <a:pt x="0" y="609"/>
                </a:lnTo>
                <a:close/>
              </a:path>
            </a:pathLst>
          </a:custGeom>
          <a:solidFill>
            <a:srgbClr val="46464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34" name="Freeform 10"/>
          <p:cNvSpPr>
            <a:spLocks noChangeArrowheads="1"/>
          </p:cNvSpPr>
          <p:nvPr/>
        </p:nvSpPr>
        <p:spPr bwMode="auto">
          <a:xfrm>
            <a:off x="1062038" y="5370513"/>
            <a:ext cx="8535987" cy="1449387"/>
          </a:xfrm>
          <a:custGeom>
            <a:avLst/>
            <a:gdLst>
              <a:gd name="T0" fmla="*/ 3555 w 5377"/>
              <a:gd name="T1" fmla="*/ 669 h 913"/>
              <a:gd name="T2" fmla="*/ 3693 w 5377"/>
              <a:gd name="T3" fmla="*/ 557 h 913"/>
              <a:gd name="T4" fmla="*/ 3831 w 5377"/>
              <a:gd name="T5" fmla="*/ 626 h 913"/>
              <a:gd name="T6" fmla="*/ 3986 w 5377"/>
              <a:gd name="T7" fmla="*/ 522 h 913"/>
              <a:gd name="T8" fmla="*/ 4055 w 5377"/>
              <a:gd name="T9" fmla="*/ 643 h 913"/>
              <a:gd name="T10" fmla="*/ 4132 w 5377"/>
              <a:gd name="T11" fmla="*/ 548 h 913"/>
              <a:gd name="T12" fmla="*/ 4262 w 5377"/>
              <a:gd name="T13" fmla="*/ 669 h 913"/>
              <a:gd name="T14" fmla="*/ 4408 w 5377"/>
              <a:gd name="T15" fmla="*/ 384 h 913"/>
              <a:gd name="T16" fmla="*/ 4589 w 5377"/>
              <a:gd name="T17" fmla="*/ 741 h 913"/>
              <a:gd name="T18" fmla="*/ 4718 w 5377"/>
              <a:gd name="T19" fmla="*/ 246 h 913"/>
              <a:gd name="T20" fmla="*/ 4925 w 5377"/>
              <a:gd name="T21" fmla="*/ 686 h 913"/>
              <a:gd name="T22" fmla="*/ 5011 w 5377"/>
              <a:gd name="T23" fmla="*/ 453 h 913"/>
              <a:gd name="T24" fmla="*/ 5106 w 5377"/>
              <a:gd name="T25" fmla="*/ 583 h 913"/>
              <a:gd name="T26" fmla="*/ 5377 w 5377"/>
              <a:gd name="T27" fmla="*/ 0 h 913"/>
              <a:gd name="T28" fmla="*/ 5377 w 5377"/>
              <a:gd name="T29" fmla="*/ 104 h 913"/>
              <a:gd name="T30" fmla="*/ 5106 w 5377"/>
              <a:gd name="T31" fmla="*/ 686 h 913"/>
              <a:gd name="T32" fmla="*/ 5020 w 5377"/>
              <a:gd name="T33" fmla="*/ 574 h 913"/>
              <a:gd name="T34" fmla="*/ 4933 w 5377"/>
              <a:gd name="T35" fmla="*/ 790 h 913"/>
              <a:gd name="T36" fmla="*/ 4735 w 5377"/>
              <a:gd name="T37" fmla="*/ 393 h 913"/>
              <a:gd name="T38" fmla="*/ 4598 w 5377"/>
              <a:gd name="T39" fmla="*/ 913 h 913"/>
              <a:gd name="T40" fmla="*/ 4408 w 5377"/>
              <a:gd name="T41" fmla="*/ 496 h 913"/>
              <a:gd name="T42" fmla="*/ 4279 w 5377"/>
              <a:gd name="T43" fmla="*/ 746 h 913"/>
              <a:gd name="T44" fmla="*/ 4141 w 5377"/>
              <a:gd name="T45" fmla="*/ 626 h 913"/>
              <a:gd name="T46" fmla="*/ 4046 w 5377"/>
              <a:gd name="T47" fmla="*/ 712 h 913"/>
              <a:gd name="T48" fmla="*/ 3960 w 5377"/>
              <a:gd name="T49" fmla="*/ 583 h 913"/>
              <a:gd name="T50" fmla="*/ 3831 w 5377"/>
              <a:gd name="T51" fmla="*/ 678 h 913"/>
              <a:gd name="T52" fmla="*/ 3702 w 5377"/>
              <a:gd name="T53" fmla="*/ 617 h 913"/>
              <a:gd name="T54" fmla="*/ 3572 w 5377"/>
              <a:gd name="T55" fmla="*/ 712 h 913"/>
              <a:gd name="T56" fmla="*/ 0 w 5377"/>
              <a:gd name="T57" fmla="*/ 716 h 913"/>
              <a:gd name="T58" fmla="*/ 0 w 5377"/>
              <a:gd name="T59" fmla="*/ 673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7" h="913">
                <a:moveTo>
                  <a:pt x="3555" y="669"/>
                </a:moveTo>
                <a:lnTo>
                  <a:pt x="3693" y="557"/>
                </a:lnTo>
                <a:lnTo>
                  <a:pt x="3831" y="626"/>
                </a:lnTo>
                <a:lnTo>
                  <a:pt x="3986" y="522"/>
                </a:lnTo>
                <a:lnTo>
                  <a:pt x="4055" y="643"/>
                </a:lnTo>
                <a:lnTo>
                  <a:pt x="4132" y="548"/>
                </a:lnTo>
                <a:lnTo>
                  <a:pt x="4262" y="669"/>
                </a:lnTo>
                <a:lnTo>
                  <a:pt x="4408" y="384"/>
                </a:lnTo>
                <a:lnTo>
                  <a:pt x="4589" y="741"/>
                </a:lnTo>
                <a:lnTo>
                  <a:pt x="4718" y="246"/>
                </a:lnTo>
                <a:lnTo>
                  <a:pt x="4925" y="686"/>
                </a:lnTo>
                <a:lnTo>
                  <a:pt x="5011" y="453"/>
                </a:lnTo>
                <a:lnTo>
                  <a:pt x="5106" y="583"/>
                </a:lnTo>
                <a:lnTo>
                  <a:pt x="5377" y="0"/>
                </a:lnTo>
                <a:lnTo>
                  <a:pt x="5377" y="104"/>
                </a:lnTo>
                <a:lnTo>
                  <a:pt x="5106" y="686"/>
                </a:lnTo>
                <a:lnTo>
                  <a:pt x="5020" y="574"/>
                </a:lnTo>
                <a:lnTo>
                  <a:pt x="4933" y="790"/>
                </a:lnTo>
                <a:lnTo>
                  <a:pt x="4735" y="393"/>
                </a:lnTo>
                <a:lnTo>
                  <a:pt x="4598" y="913"/>
                </a:lnTo>
                <a:lnTo>
                  <a:pt x="4408" y="496"/>
                </a:lnTo>
                <a:lnTo>
                  <a:pt x="4279" y="746"/>
                </a:lnTo>
                <a:lnTo>
                  <a:pt x="4141" y="626"/>
                </a:lnTo>
                <a:lnTo>
                  <a:pt x="4046" y="712"/>
                </a:lnTo>
                <a:lnTo>
                  <a:pt x="3960" y="583"/>
                </a:lnTo>
                <a:lnTo>
                  <a:pt x="3831" y="678"/>
                </a:lnTo>
                <a:lnTo>
                  <a:pt x="3702" y="617"/>
                </a:lnTo>
                <a:lnTo>
                  <a:pt x="3572" y="712"/>
                </a:lnTo>
                <a:lnTo>
                  <a:pt x="0" y="716"/>
                </a:lnTo>
                <a:lnTo>
                  <a:pt x="0" y="673"/>
                </a:lnTo>
                <a:close/>
              </a:path>
            </a:pathLst>
          </a:custGeom>
          <a:solidFill>
            <a:srgbClr val="DCDC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DCDCDC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gradFill rotWithShape="0">
          <a:gsLst>
            <a:gs pos="0">
              <a:srgbClr val="E6E6E6"/>
            </a:gs>
            <a:gs pos="100000">
              <a:srgbClr val="E6E6E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1060450" y="522288"/>
            <a:ext cx="8540750" cy="632777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/>
              </a:gs>
            </a:gsLst>
            <a:lin ang="5400000" scaled="1"/>
          </a:gradFill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2052" name="Freeform 4"/>
          <p:cNvSpPr>
            <a:spLocks noChangeArrowheads="1"/>
          </p:cNvSpPr>
          <p:nvPr/>
        </p:nvSpPr>
        <p:spPr bwMode="auto">
          <a:xfrm>
            <a:off x="1063625" y="5556250"/>
            <a:ext cx="8534400" cy="1347788"/>
          </a:xfrm>
          <a:custGeom>
            <a:avLst/>
            <a:gdLst>
              <a:gd name="T0" fmla="*/ 3584 w 5376"/>
              <a:gd name="T1" fmla="*/ 605 h 849"/>
              <a:gd name="T2" fmla="*/ 3722 w 5376"/>
              <a:gd name="T3" fmla="*/ 493 h 849"/>
              <a:gd name="T4" fmla="*/ 3859 w 5376"/>
              <a:gd name="T5" fmla="*/ 562 h 849"/>
              <a:gd name="T6" fmla="*/ 4015 w 5376"/>
              <a:gd name="T7" fmla="*/ 458 h 849"/>
              <a:gd name="T8" fmla="*/ 4083 w 5376"/>
              <a:gd name="T9" fmla="*/ 579 h 849"/>
              <a:gd name="T10" fmla="*/ 4161 w 5376"/>
              <a:gd name="T11" fmla="*/ 484 h 849"/>
              <a:gd name="T12" fmla="*/ 4290 w 5376"/>
              <a:gd name="T13" fmla="*/ 605 h 849"/>
              <a:gd name="T14" fmla="*/ 4437 w 5376"/>
              <a:gd name="T15" fmla="*/ 320 h 849"/>
              <a:gd name="T16" fmla="*/ 4618 w 5376"/>
              <a:gd name="T17" fmla="*/ 677 h 849"/>
              <a:gd name="T18" fmla="*/ 4747 w 5376"/>
              <a:gd name="T19" fmla="*/ 182 h 849"/>
              <a:gd name="T20" fmla="*/ 4954 w 5376"/>
              <a:gd name="T21" fmla="*/ 622 h 849"/>
              <a:gd name="T22" fmla="*/ 5040 w 5376"/>
              <a:gd name="T23" fmla="*/ 389 h 849"/>
              <a:gd name="T24" fmla="*/ 5134 w 5376"/>
              <a:gd name="T25" fmla="*/ 519 h 849"/>
              <a:gd name="T26" fmla="*/ 5376 w 5376"/>
              <a:gd name="T27" fmla="*/ 0 h 849"/>
              <a:gd name="T28" fmla="*/ 5376 w 5376"/>
              <a:gd name="T29" fmla="*/ 104 h 849"/>
              <a:gd name="T30" fmla="*/ 5134 w 5376"/>
              <a:gd name="T31" fmla="*/ 622 h 849"/>
              <a:gd name="T32" fmla="*/ 5048 w 5376"/>
              <a:gd name="T33" fmla="*/ 510 h 849"/>
              <a:gd name="T34" fmla="*/ 4962 w 5376"/>
              <a:gd name="T35" fmla="*/ 726 h 849"/>
              <a:gd name="T36" fmla="*/ 4764 w 5376"/>
              <a:gd name="T37" fmla="*/ 329 h 849"/>
              <a:gd name="T38" fmla="*/ 4626 w 5376"/>
              <a:gd name="T39" fmla="*/ 849 h 849"/>
              <a:gd name="T40" fmla="*/ 4437 w 5376"/>
              <a:gd name="T41" fmla="*/ 432 h 849"/>
              <a:gd name="T42" fmla="*/ 4307 w 5376"/>
              <a:gd name="T43" fmla="*/ 682 h 849"/>
              <a:gd name="T44" fmla="*/ 4169 w 5376"/>
              <a:gd name="T45" fmla="*/ 562 h 849"/>
              <a:gd name="T46" fmla="*/ 4075 w 5376"/>
              <a:gd name="T47" fmla="*/ 648 h 849"/>
              <a:gd name="T48" fmla="*/ 3989 w 5376"/>
              <a:gd name="T49" fmla="*/ 519 h 849"/>
              <a:gd name="T50" fmla="*/ 3859 w 5376"/>
              <a:gd name="T51" fmla="*/ 614 h 849"/>
              <a:gd name="T52" fmla="*/ 3730 w 5376"/>
              <a:gd name="T53" fmla="*/ 553 h 849"/>
              <a:gd name="T54" fmla="*/ 3601 w 5376"/>
              <a:gd name="T55" fmla="*/ 648 h 849"/>
              <a:gd name="T56" fmla="*/ 0 w 5376"/>
              <a:gd name="T57" fmla="*/ 652 h 849"/>
              <a:gd name="T58" fmla="*/ 0 w 5376"/>
              <a:gd name="T59" fmla="*/ 609 h 8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6" h="849">
                <a:moveTo>
                  <a:pt x="3584" y="605"/>
                </a:moveTo>
                <a:lnTo>
                  <a:pt x="3722" y="493"/>
                </a:lnTo>
                <a:lnTo>
                  <a:pt x="3859" y="562"/>
                </a:lnTo>
                <a:lnTo>
                  <a:pt x="4015" y="458"/>
                </a:lnTo>
                <a:lnTo>
                  <a:pt x="4083" y="579"/>
                </a:lnTo>
                <a:lnTo>
                  <a:pt x="4161" y="484"/>
                </a:lnTo>
                <a:lnTo>
                  <a:pt x="4290" y="605"/>
                </a:lnTo>
                <a:lnTo>
                  <a:pt x="4437" y="320"/>
                </a:lnTo>
                <a:lnTo>
                  <a:pt x="4618" y="677"/>
                </a:lnTo>
                <a:lnTo>
                  <a:pt x="4747" y="182"/>
                </a:lnTo>
                <a:lnTo>
                  <a:pt x="4954" y="622"/>
                </a:lnTo>
                <a:lnTo>
                  <a:pt x="5040" y="389"/>
                </a:lnTo>
                <a:lnTo>
                  <a:pt x="5134" y="519"/>
                </a:lnTo>
                <a:lnTo>
                  <a:pt x="5376" y="0"/>
                </a:lnTo>
                <a:lnTo>
                  <a:pt x="5376" y="104"/>
                </a:lnTo>
                <a:lnTo>
                  <a:pt x="5134" y="622"/>
                </a:lnTo>
                <a:lnTo>
                  <a:pt x="5048" y="510"/>
                </a:lnTo>
                <a:lnTo>
                  <a:pt x="4962" y="726"/>
                </a:lnTo>
                <a:lnTo>
                  <a:pt x="4764" y="329"/>
                </a:lnTo>
                <a:lnTo>
                  <a:pt x="4626" y="849"/>
                </a:lnTo>
                <a:lnTo>
                  <a:pt x="4437" y="432"/>
                </a:lnTo>
                <a:lnTo>
                  <a:pt x="4307" y="682"/>
                </a:lnTo>
                <a:lnTo>
                  <a:pt x="4169" y="562"/>
                </a:lnTo>
                <a:lnTo>
                  <a:pt x="4075" y="648"/>
                </a:lnTo>
                <a:lnTo>
                  <a:pt x="3989" y="519"/>
                </a:lnTo>
                <a:lnTo>
                  <a:pt x="3859" y="614"/>
                </a:lnTo>
                <a:lnTo>
                  <a:pt x="3730" y="553"/>
                </a:lnTo>
                <a:lnTo>
                  <a:pt x="3601" y="648"/>
                </a:lnTo>
                <a:lnTo>
                  <a:pt x="0" y="652"/>
                </a:lnTo>
                <a:lnTo>
                  <a:pt x="0" y="609"/>
                </a:lnTo>
                <a:close/>
              </a:path>
            </a:pathLst>
          </a:custGeom>
          <a:solidFill>
            <a:srgbClr val="46464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2053" name="Freeform 5"/>
          <p:cNvSpPr>
            <a:spLocks noChangeArrowheads="1"/>
          </p:cNvSpPr>
          <p:nvPr/>
        </p:nvSpPr>
        <p:spPr bwMode="auto">
          <a:xfrm>
            <a:off x="1062038" y="5370513"/>
            <a:ext cx="8535987" cy="1449387"/>
          </a:xfrm>
          <a:custGeom>
            <a:avLst/>
            <a:gdLst>
              <a:gd name="T0" fmla="*/ 3555 w 5377"/>
              <a:gd name="T1" fmla="*/ 669 h 913"/>
              <a:gd name="T2" fmla="*/ 3693 w 5377"/>
              <a:gd name="T3" fmla="*/ 557 h 913"/>
              <a:gd name="T4" fmla="*/ 3831 w 5377"/>
              <a:gd name="T5" fmla="*/ 626 h 913"/>
              <a:gd name="T6" fmla="*/ 3986 w 5377"/>
              <a:gd name="T7" fmla="*/ 522 h 913"/>
              <a:gd name="T8" fmla="*/ 4055 w 5377"/>
              <a:gd name="T9" fmla="*/ 643 h 913"/>
              <a:gd name="T10" fmla="*/ 4132 w 5377"/>
              <a:gd name="T11" fmla="*/ 548 h 913"/>
              <a:gd name="T12" fmla="*/ 4262 w 5377"/>
              <a:gd name="T13" fmla="*/ 669 h 913"/>
              <a:gd name="T14" fmla="*/ 4408 w 5377"/>
              <a:gd name="T15" fmla="*/ 384 h 913"/>
              <a:gd name="T16" fmla="*/ 4589 w 5377"/>
              <a:gd name="T17" fmla="*/ 741 h 913"/>
              <a:gd name="T18" fmla="*/ 4718 w 5377"/>
              <a:gd name="T19" fmla="*/ 246 h 913"/>
              <a:gd name="T20" fmla="*/ 4925 w 5377"/>
              <a:gd name="T21" fmla="*/ 686 h 913"/>
              <a:gd name="T22" fmla="*/ 5011 w 5377"/>
              <a:gd name="T23" fmla="*/ 453 h 913"/>
              <a:gd name="T24" fmla="*/ 5106 w 5377"/>
              <a:gd name="T25" fmla="*/ 583 h 913"/>
              <a:gd name="T26" fmla="*/ 5377 w 5377"/>
              <a:gd name="T27" fmla="*/ 0 h 913"/>
              <a:gd name="T28" fmla="*/ 5377 w 5377"/>
              <a:gd name="T29" fmla="*/ 104 h 913"/>
              <a:gd name="T30" fmla="*/ 5106 w 5377"/>
              <a:gd name="T31" fmla="*/ 686 h 913"/>
              <a:gd name="T32" fmla="*/ 5020 w 5377"/>
              <a:gd name="T33" fmla="*/ 574 h 913"/>
              <a:gd name="T34" fmla="*/ 4933 w 5377"/>
              <a:gd name="T35" fmla="*/ 790 h 913"/>
              <a:gd name="T36" fmla="*/ 4735 w 5377"/>
              <a:gd name="T37" fmla="*/ 393 h 913"/>
              <a:gd name="T38" fmla="*/ 4598 w 5377"/>
              <a:gd name="T39" fmla="*/ 913 h 913"/>
              <a:gd name="T40" fmla="*/ 4408 w 5377"/>
              <a:gd name="T41" fmla="*/ 496 h 913"/>
              <a:gd name="T42" fmla="*/ 4279 w 5377"/>
              <a:gd name="T43" fmla="*/ 746 h 913"/>
              <a:gd name="T44" fmla="*/ 4141 w 5377"/>
              <a:gd name="T45" fmla="*/ 626 h 913"/>
              <a:gd name="T46" fmla="*/ 4046 w 5377"/>
              <a:gd name="T47" fmla="*/ 712 h 913"/>
              <a:gd name="T48" fmla="*/ 3960 w 5377"/>
              <a:gd name="T49" fmla="*/ 583 h 913"/>
              <a:gd name="T50" fmla="*/ 3831 w 5377"/>
              <a:gd name="T51" fmla="*/ 678 h 913"/>
              <a:gd name="T52" fmla="*/ 3702 w 5377"/>
              <a:gd name="T53" fmla="*/ 617 h 913"/>
              <a:gd name="T54" fmla="*/ 3572 w 5377"/>
              <a:gd name="T55" fmla="*/ 712 h 913"/>
              <a:gd name="T56" fmla="*/ 0 w 5377"/>
              <a:gd name="T57" fmla="*/ 716 h 913"/>
              <a:gd name="T58" fmla="*/ 0 w 5377"/>
              <a:gd name="T59" fmla="*/ 673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7" h="913">
                <a:moveTo>
                  <a:pt x="3555" y="669"/>
                </a:moveTo>
                <a:lnTo>
                  <a:pt x="3693" y="557"/>
                </a:lnTo>
                <a:lnTo>
                  <a:pt x="3831" y="626"/>
                </a:lnTo>
                <a:lnTo>
                  <a:pt x="3986" y="522"/>
                </a:lnTo>
                <a:lnTo>
                  <a:pt x="4055" y="643"/>
                </a:lnTo>
                <a:lnTo>
                  <a:pt x="4132" y="548"/>
                </a:lnTo>
                <a:lnTo>
                  <a:pt x="4262" y="669"/>
                </a:lnTo>
                <a:lnTo>
                  <a:pt x="4408" y="384"/>
                </a:lnTo>
                <a:lnTo>
                  <a:pt x="4589" y="741"/>
                </a:lnTo>
                <a:lnTo>
                  <a:pt x="4718" y="246"/>
                </a:lnTo>
                <a:lnTo>
                  <a:pt x="4925" y="686"/>
                </a:lnTo>
                <a:lnTo>
                  <a:pt x="5011" y="453"/>
                </a:lnTo>
                <a:lnTo>
                  <a:pt x="5106" y="583"/>
                </a:lnTo>
                <a:lnTo>
                  <a:pt x="5377" y="0"/>
                </a:lnTo>
                <a:lnTo>
                  <a:pt x="5377" y="104"/>
                </a:lnTo>
                <a:lnTo>
                  <a:pt x="5106" y="686"/>
                </a:lnTo>
                <a:lnTo>
                  <a:pt x="5020" y="574"/>
                </a:lnTo>
                <a:lnTo>
                  <a:pt x="4933" y="790"/>
                </a:lnTo>
                <a:lnTo>
                  <a:pt x="4735" y="393"/>
                </a:lnTo>
                <a:lnTo>
                  <a:pt x="4598" y="913"/>
                </a:lnTo>
                <a:lnTo>
                  <a:pt x="4408" y="496"/>
                </a:lnTo>
                <a:lnTo>
                  <a:pt x="4279" y="746"/>
                </a:lnTo>
                <a:lnTo>
                  <a:pt x="4141" y="626"/>
                </a:lnTo>
                <a:lnTo>
                  <a:pt x="4046" y="712"/>
                </a:lnTo>
                <a:lnTo>
                  <a:pt x="3960" y="583"/>
                </a:lnTo>
                <a:lnTo>
                  <a:pt x="3831" y="678"/>
                </a:lnTo>
                <a:lnTo>
                  <a:pt x="3702" y="617"/>
                </a:lnTo>
                <a:lnTo>
                  <a:pt x="3572" y="712"/>
                </a:lnTo>
                <a:lnTo>
                  <a:pt x="0" y="716"/>
                </a:lnTo>
                <a:lnTo>
                  <a:pt x="0" y="673"/>
                </a:lnTo>
                <a:close/>
              </a:path>
            </a:pathLst>
          </a:custGeom>
          <a:solidFill>
            <a:srgbClr val="DCDC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DCDCDC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1109663" y="1835621"/>
            <a:ext cx="8496300" cy="2552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5000"/>
              </a:lnSpc>
            </a:pPr>
            <a:r>
              <a:rPr lang="en-US" sz="52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ill Sans" pitchFamily="34" charset="0"/>
              </a:rPr>
              <a:t>- II -</a:t>
            </a:r>
          </a:p>
          <a:p>
            <a:pPr algn="ctr">
              <a:lnSpc>
                <a:spcPct val="115000"/>
              </a:lnSpc>
            </a:pPr>
            <a:r>
              <a:rPr lang="en-US" sz="52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ill Sans" pitchFamily="34" charset="0"/>
              </a:rPr>
              <a:t>MANAGEMENT</a:t>
            </a:r>
          </a:p>
          <a:p>
            <a:pPr algn="ctr">
              <a:lnSpc>
                <a:spcPct val="115000"/>
              </a:lnSpc>
            </a:pPr>
            <a:r>
              <a:rPr lang="en-US" sz="52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ill Sans" pitchFamily="34" charset="0"/>
              </a:rPr>
              <a:t>DES PROCESSUS</a:t>
            </a:r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1057275" y="5041900"/>
            <a:ext cx="8548688" cy="67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5000"/>
              </a:lnSpc>
            </a:pPr>
            <a:r>
              <a:rPr lang="en-US" sz="23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ill Sans" pitchFamily="34" charset="0"/>
              </a:rPr>
              <a:t>Mise en œuvre méthodologique et outils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gradFill rotWithShape="0">
          <a:gsLst>
            <a:gs pos="0">
              <a:srgbClr val="E6E6E6"/>
            </a:gs>
            <a:gs pos="100000">
              <a:srgbClr val="E6E6E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1060450" y="522288"/>
            <a:ext cx="8540750" cy="632777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/>
              </a:gs>
            </a:gsLst>
            <a:lin ang="5400000" scaled="1"/>
          </a:gradFill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1268" name="Freeform 4"/>
          <p:cNvSpPr>
            <a:spLocks noChangeArrowheads="1"/>
          </p:cNvSpPr>
          <p:nvPr/>
        </p:nvSpPr>
        <p:spPr bwMode="auto">
          <a:xfrm>
            <a:off x="1063625" y="5556250"/>
            <a:ext cx="8534400" cy="1347788"/>
          </a:xfrm>
          <a:custGeom>
            <a:avLst/>
            <a:gdLst>
              <a:gd name="T0" fmla="*/ 3584 w 5376"/>
              <a:gd name="T1" fmla="*/ 605 h 849"/>
              <a:gd name="T2" fmla="*/ 3722 w 5376"/>
              <a:gd name="T3" fmla="*/ 493 h 849"/>
              <a:gd name="T4" fmla="*/ 3859 w 5376"/>
              <a:gd name="T5" fmla="*/ 562 h 849"/>
              <a:gd name="T6" fmla="*/ 4015 w 5376"/>
              <a:gd name="T7" fmla="*/ 458 h 849"/>
              <a:gd name="T8" fmla="*/ 4083 w 5376"/>
              <a:gd name="T9" fmla="*/ 579 h 849"/>
              <a:gd name="T10" fmla="*/ 4161 w 5376"/>
              <a:gd name="T11" fmla="*/ 484 h 849"/>
              <a:gd name="T12" fmla="*/ 4290 w 5376"/>
              <a:gd name="T13" fmla="*/ 605 h 849"/>
              <a:gd name="T14" fmla="*/ 4437 w 5376"/>
              <a:gd name="T15" fmla="*/ 320 h 849"/>
              <a:gd name="T16" fmla="*/ 4618 w 5376"/>
              <a:gd name="T17" fmla="*/ 677 h 849"/>
              <a:gd name="T18" fmla="*/ 4747 w 5376"/>
              <a:gd name="T19" fmla="*/ 182 h 849"/>
              <a:gd name="T20" fmla="*/ 4954 w 5376"/>
              <a:gd name="T21" fmla="*/ 622 h 849"/>
              <a:gd name="T22" fmla="*/ 5040 w 5376"/>
              <a:gd name="T23" fmla="*/ 389 h 849"/>
              <a:gd name="T24" fmla="*/ 5134 w 5376"/>
              <a:gd name="T25" fmla="*/ 519 h 849"/>
              <a:gd name="T26" fmla="*/ 5376 w 5376"/>
              <a:gd name="T27" fmla="*/ 0 h 849"/>
              <a:gd name="T28" fmla="*/ 5376 w 5376"/>
              <a:gd name="T29" fmla="*/ 104 h 849"/>
              <a:gd name="T30" fmla="*/ 5134 w 5376"/>
              <a:gd name="T31" fmla="*/ 622 h 849"/>
              <a:gd name="T32" fmla="*/ 5048 w 5376"/>
              <a:gd name="T33" fmla="*/ 510 h 849"/>
              <a:gd name="T34" fmla="*/ 4962 w 5376"/>
              <a:gd name="T35" fmla="*/ 726 h 849"/>
              <a:gd name="T36" fmla="*/ 4764 w 5376"/>
              <a:gd name="T37" fmla="*/ 329 h 849"/>
              <a:gd name="T38" fmla="*/ 4626 w 5376"/>
              <a:gd name="T39" fmla="*/ 849 h 849"/>
              <a:gd name="T40" fmla="*/ 4437 w 5376"/>
              <a:gd name="T41" fmla="*/ 432 h 849"/>
              <a:gd name="T42" fmla="*/ 4307 w 5376"/>
              <a:gd name="T43" fmla="*/ 682 h 849"/>
              <a:gd name="T44" fmla="*/ 4169 w 5376"/>
              <a:gd name="T45" fmla="*/ 562 h 849"/>
              <a:gd name="T46" fmla="*/ 4075 w 5376"/>
              <a:gd name="T47" fmla="*/ 648 h 849"/>
              <a:gd name="T48" fmla="*/ 3989 w 5376"/>
              <a:gd name="T49" fmla="*/ 519 h 849"/>
              <a:gd name="T50" fmla="*/ 3859 w 5376"/>
              <a:gd name="T51" fmla="*/ 614 h 849"/>
              <a:gd name="T52" fmla="*/ 3730 w 5376"/>
              <a:gd name="T53" fmla="*/ 553 h 849"/>
              <a:gd name="T54" fmla="*/ 3601 w 5376"/>
              <a:gd name="T55" fmla="*/ 648 h 849"/>
              <a:gd name="T56" fmla="*/ 0 w 5376"/>
              <a:gd name="T57" fmla="*/ 652 h 849"/>
              <a:gd name="T58" fmla="*/ 0 w 5376"/>
              <a:gd name="T59" fmla="*/ 609 h 8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6" h="849">
                <a:moveTo>
                  <a:pt x="3584" y="605"/>
                </a:moveTo>
                <a:lnTo>
                  <a:pt x="3722" y="493"/>
                </a:lnTo>
                <a:lnTo>
                  <a:pt x="3859" y="562"/>
                </a:lnTo>
                <a:lnTo>
                  <a:pt x="4015" y="458"/>
                </a:lnTo>
                <a:lnTo>
                  <a:pt x="4083" y="579"/>
                </a:lnTo>
                <a:lnTo>
                  <a:pt x="4161" y="484"/>
                </a:lnTo>
                <a:lnTo>
                  <a:pt x="4290" y="605"/>
                </a:lnTo>
                <a:lnTo>
                  <a:pt x="4437" y="320"/>
                </a:lnTo>
                <a:lnTo>
                  <a:pt x="4618" y="677"/>
                </a:lnTo>
                <a:lnTo>
                  <a:pt x="4747" y="182"/>
                </a:lnTo>
                <a:lnTo>
                  <a:pt x="4954" y="622"/>
                </a:lnTo>
                <a:lnTo>
                  <a:pt x="5040" y="389"/>
                </a:lnTo>
                <a:lnTo>
                  <a:pt x="5134" y="519"/>
                </a:lnTo>
                <a:lnTo>
                  <a:pt x="5376" y="0"/>
                </a:lnTo>
                <a:lnTo>
                  <a:pt x="5376" y="104"/>
                </a:lnTo>
                <a:lnTo>
                  <a:pt x="5134" y="622"/>
                </a:lnTo>
                <a:lnTo>
                  <a:pt x="5048" y="510"/>
                </a:lnTo>
                <a:lnTo>
                  <a:pt x="4962" y="726"/>
                </a:lnTo>
                <a:lnTo>
                  <a:pt x="4764" y="329"/>
                </a:lnTo>
                <a:lnTo>
                  <a:pt x="4626" y="849"/>
                </a:lnTo>
                <a:lnTo>
                  <a:pt x="4437" y="432"/>
                </a:lnTo>
                <a:lnTo>
                  <a:pt x="4307" y="682"/>
                </a:lnTo>
                <a:lnTo>
                  <a:pt x="4169" y="562"/>
                </a:lnTo>
                <a:lnTo>
                  <a:pt x="4075" y="648"/>
                </a:lnTo>
                <a:lnTo>
                  <a:pt x="3989" y="519"/>
                </a:lnTo>
                <a:lnTo>
                  <a:pt x="3859" y="614"/>
                </a:lnTo>
                <a:lnTo>
                  <a:pt x="3730" y="553"/>
                </a:lnTo>
                <a:lnTo>
                  <a:pt x="3601" y="648"/>
                </a:lnTo>
                <a:lnTo>
                  <a:pt x="0" y="652"/>
                </a:lnTo>
                <a:lnTo>
                  <a:pt x="0" y="609"/>
                </a:lnTo>
                <a:close/>
              </a:path>
            </a:pathLst>
          </a:custGeom>
          <a:solidFill>
            <a:srgbClr val="46464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1269" name="Freeform 5"/>
          <p:cNvSpPr>
            <a:spLocks noChangeArrowheads="1"/>
          </p:cNvSpPr>
          <p:nvPr/>
        </p:nvSpPr>
        <p:spPr bwMode="auto">
          <a:xfrm>
            <a:off x="1062038" y="5370513"/>
            <a:ext cx="8535987" cy="1449387"/>
          </a:xfrm>
          <a:custGeom>
            <a:avLst/>
            <a:gdLst>
              <a:gd name="T0" fmla="*/ 3555 w 5377"/>
              <a:gd name="T1" fmla="*/ 669 h 913"/>
              <a:gd name="T2" fmla="*/ 3693 w 5377"/>
              <a:gd name="T3" fmla="*/ 557 h 913"/>
              <a:gd name="T4" fmla="*/ 3831 w 5377"/>
              <a:gd name="T5" fmla="*/ 626 h 913"/>
              <a:gd name="T6" fmla="*/ 3986 w 5377"/>
              <a:gd name="T7" fmla="*/ 522 h 913"/>
              <a:gd name="T8" fmla="*/ 4055 w 5377"/>
              <a:gd name="T9" fmla="*/ 643 h 913"/>
              <a:gd name="T10" fmla="*/ 4132 w 5377"/>
              <a:gd name="T11" fmla="*/ 548 h 913"/>
              <a:gd name="T12" fmla="*/ 4262 w 5377"/>
              <a:gd name="T13" fmla="*/ 669 h 913"/>
              <a:gd name="T14" fmla="*/ 4408 w 5377"/>
              <a:gd name="T15" fmla="*/ 384 h 913"/>
              <a:gd name="T16" fmla="*/ 4589 w 5377"/>
              <a:gd name="T17" fmla="*/ 741 h 913"/>
              <a:gd name="T18" fmla="*/ 4718 w 5377"/>
              <a:gd name="T19" fmla="*/ 246 h 913"/>
              <a:gd name="T20" fmla="*/ 4925 w 5377"/>
              <a:gd name="T21" fmla="*/ 686 h 913"/>
              <a:gd name="T22" fmla="*/ 5011 w 5377"/>
              <a:gd name="T23" fmla="*/ 453 h 913"/>
              <a:gd name="T24" fmla="*/ 5106 w 5377"/>
              <a:gd name="T25" fmla="*/ 583 h 913"/>
              <a:gd name="T26" fmla="*/ 5377 w 5377"/>
              <a:gd name="T27" fmla="*/ 0 h 913"/>
              <a:gd name="T28" fmla="*/ 5377 w 5377"/>
              <a:gd name="T29" fmla="*/ 104 h 913"/>
              <a:gd name="T30" fmla="*/ 5106 w 5377"/>
              <a:gd name="T31" fmla="*/ 686 h 913"/>
              <a:gd name="T32" fmla="*/ 5020 w 5377"/>
              <a:gd name="T33" fmla="*/ 574 h 913"/>
              <a:gd name="T34" fmla="*/ 4933 w 5377"/>
              <a:gd name="T35" fmla="*/ 790 h 913"/>
              <a:gd name="T36" fmla="*/ 4735 w 5377"/>
              <a:gd name="T37" fmla="*/ 393 h 913"/>
              <a:gd name="T38" fmla="*/ 4598 w 5377"/>
              <a:gd name="T39" fmla="*/ 913 h 913"/>
              <a:gd name="T40" fmla="*/ 4408 w 5377"/>
              <a:gd name="T41" fmla="*/ 496 h 913"/>
              <a:gd name="T42" fmla="*/ 4279 w 5377"/>
              <a:gd name="T43" fmla="*/ 746 h 913"/>
              <a:gd name="T44" fmla="*/ 4141 w 5377"/>
              <a:gd name="T45" fmla="*/ 626 h 913"/>
              <a:gd name="T46" fmla="*/ 4046 w 5377"/>
              <a:gd name="T47" fmla="*/ 712 h 913"/>
              <a:gd name="T48" fmla="*/ 3960 w 5377"/>
              <a:gd name="T49" fmla="*/ 583 h 913"/>
              <a:gd name="T50" fmla="*/ 3831 w 5377"/>
              <a:gd name="T51" fmla="*/ 678 h 913"/>
              <a:gd name="T52" fmla="*/ 3702 w 5377"/>
              <a:gd name="T53" fmla="*/ 617 h 913"/>
              <a:gd name="T54" fmla="*/ 3572 w 5377"/>
              <a:gd name="T55" fmla="*/ 712 h 913"/>
              <a:gd name="T56" fmla="*/ 0 w 5377"/>
              <a:gd name="T57" fmla="*/ 716 h 913"/>
              <a:gd name="T58" fmla="*/ 0 w 5377"/>
              <a:gd name="T59" fmla="*/ 673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7" h="913">
                <a:moveTo>
                  <a:pt x="3555" y="669"/>
                </a:moveTo>
                <a:lnTo>
                  <a:pt x="3693" y="557"/>
                </a:lnTo>
                <a:lnTo>
                  <a:pt x="3831" y="626"/>
                </a:lnTo>
                <a:lnTo>
                  <a:pt x="3986" y="522"/>
                </a:lnTo>
                <a:lnTo>
                  <a:pt x="4055" y="643"/>
                </a:lnTo>
                <a:lnTo>
                  <a:pt x="4132" y="548"/>
                </a:lnTo>
                <a:lnTo>
                  <a:pt x="4262" y="669"/>
                </a:lnTo>
                <a:lnTo>
                  <a:pt x="4408" y="384"/>
                </a:lnTo>
                <a:lnTo>
                  <a:pt x="4589" y="741"/>
                </a:lnTo>
                <a:lnTo>
                  <a:pt x="4718" y="246"/>
                </a:lnTo>
                <a:lnTo>
                  <a:pt x="4925" y="686"/>
                </a:lnTo>
                <a:lnTo>
                  <a:pt x="5011" y="453"/>
                </a:lnTo>
                <a:lnTo>
                  <a:pt x="5106" y="583"/>
                </a:lnTo>
                <a:lnTo>
                  <a:pt x="5377" y="0"/>
                </a:lnTo>
                <a:lnTo>
                  <a:pt x="5377" y="104"/>
                </a:lnTo>
                <a:lnTo>
                  <a:pt x="5106" y="686"/>
                </a:lnTo>
                <a:lnTo>
                  <a:pt x="5020" y="574"/>
                </a:lnTo>
                <a:lnTo>
                  <a:pt x="4933" y="790"/>
                </a:lnTo>
                <a:lnTo>
                  <a:pt x="4735" y="393"/>
                </a:lnTo>
                <a:lnTo>
                  <a:pt x="4598" y="913"/>
                </a:lnTo>
                <a:lnTo>
                  <a:pt x="4408" y="496"/>
                </a:lnTo>
                <a:lnTo>
                  <a:pt x="4279" y="746"/>
                </a:lnTo>
                <a:lnTo>
                  <a:pt x="4141" y="626"/>
                </a:lnTo>
                <a:lnTo>
                  <a:pt x="4046" y="712"/>
                </a:lnTo>
                <a:lnTo>
                  <a:pt x="3960" y="583"/>
                </a:lnTo>
                <a:lnTo>
                  <a:pt x="3831" y="678"/>
                </a:lnTo>
                <a:lnTo>
                  <a:pt x="3702" y="617"/>
                </a:lnTo>
                <a:lnTo>
                  <a:pt x="3572" y="712"/>
                </a:lnTo>
                <a:lnTo>
                  <a:pt x="0" y="716"/>
                </a:lnTo>
                <a:lnTo>
                  <a:pt x="0" y="673"/>
                </a:lnTo>
                <a:close/>
              </a:path>
            </a:pathLst>
          </a:custGeom>
          <a:solidFill>
            <a:srgbClr val="DCDC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DCDCDC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1069975" y="965200"/>
            <a:ext cx="8524875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5000"/>
              </a:lnSpc>
            </a:pPr>
            <a:r>
              <a:rPr lang="en-US" sz="2300">
                <a:solidFill>
                  <a:srgbClr val="1D1D1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THÈME 2 : </a:t>
            </a:r>
            <a:r>
              <a:rPr lang="en-US" sz="2300">
                <a:solidFill>
                  <a:srgbClr val="32323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CONSTRUCTION D'UN PROCESSUS</a:t>
            </a:r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2314575" y="2482850"/>
            <a:ext cx="6251575" cy="2247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241300" indent="-2413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15000"/>
              </a:lnSpc>
              <a:spcAft>
                <a:spcPct val="15000"/>
              </a:spcAft>
            </a:pPr>
            <a:r>
              <a:rPr lang="en-US" sz="2300" dirty="0">
                <a:solidFill>
                  <a:srgbClr val="000000"/>
                </a:solidFill>
                <a:latin typeface="Arial" charset="0"/>
              </a:rPr>
              <a:t>Implantation des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postes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.</a:t>
            </a:r>
          </a:p>
          <a:p>
            <a:pPr>
              <a:lnSpc>
                <a:spcPct val="115000"/>
              </a:lnSpc>
              <a:spcAft>
                <a:spcPct val="15000"/>
              </a:spcAft>
            </a:pPr>
            <a:r>
              <a:rPr lang="en-US" sz="2300" dirty="0">
                <a:solidFill>
                  <a:srgbClr val="000000"/>
                </a:solidFill>
                <a:latin typeface="Arial" charset="0"/>
              </a:rPr>
              <a:t>Validation du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processus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300" dirty="0">
                <a:solidFill>
                  <a:srgbClr val="323232"/>
                </a:solidFill>
                <a:latin typeface="Arial" charset="0"/>
              </a:rPr>
              <a:t>(</a:t>
            </a:r>
            <a:r>
              <a:rPr lang="en-US" sz="2300" dirty="0" err="1">
                <a:solidFill>
                  <a:srgbClr val="323232"/>
                </a:solidFill>
                <a:latin typeface="Arial" charset="0"/>
              </a:rPr>
              <a:t>outil</a:t>
            </a:r>
            <a:r>
              <a:rPr lang="en-US" sz="2300" dirty="0">
                <a:solidFill>
                  <a:srgbClr val="323232"/>
                </a:solidFill>
                <a:latin typeface="Arial" charset="0"/>
              </a:rPr>
              <a:t> 5) :</a:t>
            </a:r>
          </a:p>
          <a:p>
            <a:pPr marL="0" indent="0">
              <a:lnSpc>
                <a:spcPct val="115000"/>
              </a:lnSpc>
              <a:spcAft>
                <a:spcPct val="15000"/>
              </a:spcAft>
              <a:buClr>
                <a:srgbClr val="323232"/>
              </a:buClr>
              <a:buSzPct val="100000"/>
            </a:pP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300" dirty="0" smtClean="0">
                <a:solidFill>
                  <a:srgbClr val="000000"/>
                </a:solidFill>
                <a:latin typeface="Arial" charset="0"/>
              </a:rPr>
              <a:t>→ </a:t>
            </a:r>
            <a:r>
              <a:rPr lang="en-US" sz="2300" dirty="0" err="1" smtClean="0">
                <a:solidFill>
                  <a:srgbClr val="000000"/>
                </a:solidFill>
                <a:latin typeface="Arial" charset="0"/>
              </a:rPr>
              <a:t>CapabiIité</a:t>
            </a:r>
            <a:r>
              <a:rPr lang="en-US" sz="23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process (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Cp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,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Cpk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).</a:t>
            </a:r>
          </a:p>
          <a:p>
            <a:pPr marL="0" indent="0">
              <a:lnSpc>
                <a:spcPct val="115000"/>
              </a:lnSpc>
              <a:spcAft>
                <a:spcPct val="15000"/>
              </a:spcAft>
              <a:buClr>
                <a:srgbClr val="323232"/>
              </a:buClr>
              <a:buSzPct val="100000"/>
            </a:pP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300" dirty="0" smtClean="0">
                <a:solidFill>
                  <a:srgbClr val="000000"/>
                </a:solidFill>
                <a:latin typeface="Arial" charset="0"/>
              </a:rPr>
              <a:t>→ </a:t>
            </a:r>
            <a:r>
              <a:rPr lang="en-US" sz="2300" dirty="0" err="1" smtClean="0">
                <a:solidFill>
                  <a:srgbClr val="000000"/>
                </a:solidFill>
                <a:latin typeface="Arial" charset="0"/>
              </a:rPr>
              <a:t>Capabilité</a:t>
            </a:r>
            <a:r>
              <a:rPr lang="en-US" sz="23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machine (Cm,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Cmk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).</a:t>
            </a:r>
          </a:p>
          <a:p>
            <a:pPr marL="0" indent="0">
              <a:lnSpc>
                <a:spcPct val="115000"/>
              </a:lnSpc>
              <a:spcAft>
                <a:spcPct val="15000"/>
              </a:spcAft>
              <a:buClr>
                <a:srgbClr val="323232"/>
              </a:buClr>
              <a:buSzPct val="100000"/>
            </a:pP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300" dirty="0" smtClean="0">
                <a:solidFill>
                  <a:srgbClr val="000000"/>
                </a:solidFill>
                <a:latin typeface="Arial" charset="0"/>
              </a:rPr>
              <a:t>→ </a:t>
            </a:r>
            <a:r>
              <a:rPr lang="en-US" sz="2300" dirty="0" err="1" smtClean="0">
                <a:solidFill>
                  <a:srgbClr val="000000"/>
                </a:solidFill>
                <a:latin typeface="Arial" charset="0"/>
              </a:rPr>
              <a:t>Capabilité</a:t>
            </a:r>
            <a:r>
              <a:rPr lang="en-US" sz="23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des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moyens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de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contrôle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(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Cmc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).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gradFill rotWithShape="0">
          <a:gsLst>
            <a:gs pos="0">
              <a:srgbClr val="E6E6E6"/>
            </a:gs>
            <a:gs pos="100000">
              <a:srgbClr val="E6E6E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1060450" y="522288"/>
            <a:ext cx="8540750" cy="632777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/>
              </a:gs>
            </a:gsLst>
            <a:lin ang="5400000" scaled="1"/>
          </a:gradFill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2292" name="Freeform 4"/>
          <p:cNvSpPr>
            <a:spLocks noChangeArrowheads="1"/>
          </p:cNvSpPr>
          <p:nvPr/>
        </p:nvSpPr>
        <p:spPr bwMode="auto">
          <a:xfrm>
            <a:off x="1063625" y="5556250"/>
            <a:ext cx="8534400" cy="1347788"/>
          </a:xfrm>
          <a:custGeom>
            <a:avLst/>
            <a:gdLst>
              <a:gd name="T0" fmla="*/ 3584 w 5376"/>
              <a:gd name="T1" fmla="*/ 605 h 849"/>
              <a:gd name="T2" fmla="*/ 3722 w 5376"/>
              <a:gd name="T3" fmla="*/ 493 h 849"/>
              <a:gd name="T4" fmla="*/ 3859 w 5376"/>
              <a:gd name="T5" fmla="*/ 562 h 849"/>
              <a:gd name="T6" fmla="*/ 4015 w 5376"/>
              <a:gd name="T7" fmla="*/ 458 h 849"/>
              <a:gd name="T8" fmla="*/ 4083 w 5376"/>
              <a:gd name="T9" fmla="*/ 579 h 849"/>
              <a:gd name="T10" fmla="*/ 4161 w 5376"/>
              <a:gd name="T11" fmla="*/ 484 h 849"/>
              <a:gd name="T12" fmla="*/ 4290 w 5376"/>
              <a:gd name="T13" fmla="*/ 605 h 849"/>
              <a:gd name="T14" fmla="*/ 4437 w 5376"/>
              <a:gd name="T15" fmla="*/ 320 h 849"/>
              <a:gd name="T16" fmla="*/ 4618 w 5376"/>
              <a:gd name="T17" fmla="*/ 677 h 849"/>
              <a:gd name="T18" fmla="*/ 4747 w 5376"/>
              <a:gd name="T19" fmla="*/ 182 h 849"/>
              <a:gd name="T20" fmla="*/ 4954 w 5376"/>
              <a:gd name="T21" fmla="*/ 622 h 849"/>
              <a:gd name="T22" fmla="*/ 5040 w 5376"/>
              <a:gd name="T23" fmla="*/ 389 h 849"/>
              <a:gd name="T24" fmla="*/ 5134 w 5376"/>
              <a:gd name="T25" fmla="*/ 519 h 849"/>
              <a:gd name="T26" fmla="*/ 5376 w 5376"/>
              <a:gd name="T27" fmla="*/ 0 h 849"/>
              <a:gd name="T28" fmla="*/ 5376 w 5376"/>
              <a:gd name="T29" fmla="*/ 104 h 849"/>
              <a:gd name="T30" fmla="*/ 5134 w 5376"/>
              <a:gd name="T31" fmla="*/ 622 h 849"/>
              <a:gd name="T32" fmla="*/ 5048 w 5376"/>
              <a:gd name="T33" fmla="*/ 510 h 849"/>
              <a:gd name="T34" fmla="*/ 4962 w 5376"/>
              <a:gd name="T35" fmla="*/ 726 h 849"/>
              <a:gd name="T36" fmla="*/ 4764 w 5376"/>
              <a:gd name="T37" fmla="*/ 329 h 849"/>
              <a:gd name="T38" fmla="*/ 4626 w 5376"/>
              <a:gd name="T39" fmla="*/ 849 h 849"/>
              <a:gd name="T40" fmla="*/ 4437 w 5376"/>
              <a:gd name="T41" fmla="*/ 432 h 849"/>
              <a:gd name="T42" fmla="*/ 4307 w 5376"/>
              <a:gd name="T43" fmla="*/ 682 h 849"/>
              <a:gd name="T44" fmla="*/ 4169 w 5376"/>
              <a:gd name="T45" fmla="*/ 562 h 849"/>
              <a:gd name="T46" fmla="*/ 4075 w 5376"/>
              <a:gd name="T47" fmla="*/ 648 h 849"/>
              <a:gd name="T48" fmla="*/ 3989 w 5376"/>
              <a:gd name="T49" fmla="*/ 519 h 849"/>
              <a:gd name="T50" fmla="*/ 3859 w 5376"/>
              <a:gd name="T51" fmla="*/ 614 h 849"/>
              <a:gd name="T52" fmla="*/ 3730 w 5376"/>
              <a:gd name="T53" fmla="*/ 553 h 849"/>
              <a:gd name="T54" fmla="*/ 3601 w 5376"/>
              <a:gd name="T55" fmla="*/ 648 h 849"/>
              <a:gd name="T56" fmla="*/ 0 w 5376"/>
              <a:gd name="T57" fmla="*/ 652 h 849"/>
              <a:gd name="T58" fmla="*/ 0 w 5376"/>
              <a:gd name="T59" fmla="*/ 609 h 8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6" h="849">
                <a:moveTo>
                  <a:pt x="3584" y="605"/>
                </a:moveTo>
                <a:lnTo>
                  <a:pt x="3722" y="493"/>
                </a:lnTo>
                <a:lnTo>
                  <a:pt x="3859" y="562"/>
                </a:lnTo>
                <a:lnTo>
                  <a:pt x="4015" y="458"/>
                </a:lnTo>
                <a:lnTo>
                  <a:pt x="4083" y="579"/>
                </a:lnTo>
                <a:lnTo>
                  <a:pt x="4161" y="484"/>
                </a:lnTo>
                <a:lnTo>
                  <a:pt x="4290" y="605"/>
                </a:lnTo>
                <a:lnTo>
                  <a:pt x="4437" y="320"/>
                </a:lnTo>
                <a:lnTo>
                  <a:pt x="4618" y="677"/>
                </a:lnTo>
                <a:lnTo>
                  <a:pt x="4747" y="182"/>
                </a:lnTo>
                <a:lnTo>
                  <a:pt x="4954" y="622"/>
                </a:lnTo>
                <a:lnTo>
                  <a:pt x="5040" y="389"/>
                </a:lnTo>
                <a:lnTo>
                  <a:pt x="5134" y="519"/>
                </a:lnTo>
                <a:lnTo>
                  <a:pt x="5376" y="0"/>
                </a:lnTo>
                <a:lnTo>
                  <a:pt x="5376" y="104"/>
                </a:lnTo>
                <a:lnTo>
                  <a:pt x="5134" y="622"/>
                </a:lnTo>
                <a:lnTo>
                  <a:pt x="5048" y="510"/>
                </a:lnTo>
                <a:lnTo>
                  <a:pt x="4962" y="726"/>
                </a:lnTo>
                <a:lnTo>
                  <a:pt x="4764" y="329"/>
                </a:lnTo>
                <a:lnTo>
                  <a:pt x="4626" y="849"/>
                </a:lnTo>
                <a:lnTo>
                  <a:pt x="4437" y="432"/>
                </a:lnTo>
                <a:lnTo>
                  <a:pt x="4307" y="682"/>
                </a:lnTo>
                <a:lnTo>
                  <a:pt x="4169" y="562"/>
                </a:lnTo>
                <a:lnTo>
                  <a:pt x="4075" y="648"/>
                </a:lnTo>
                <a:lnTo>
                  <a:pt x="3989" y="519"/>
                </a:lnTo>
                <a:lnTo>
                  <a:pt x="3859" y="614"/>
                </a:lnTo>
                <a:lnTo>
                  <a:pt x="3730" y="553"/>
                </a:lnTo>
                <a:lnTo>
                  <a:pt x="3601" y="648"/>
                </a:lnTo>
                <a:lnTo>
                  <a:pt x="0" y="652"/>
                </a:lnTo>
                <a:lnTo>
                  <a:pt x="0" y="609"/>
                </a:lnTo>
                <a:close/>
              </a:path>
            </a:pathLst>
          </a:custGeom>
          <a:solidFill>
            <a:srgbClr val="46464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2293" name="Freeform 5"/>
          <p:cNvSpPr>
            <a:spLocks noChangeArrowheads="1"/>
          </p:cNvSpPr>
          <p:nvPr/>
        </p:nvSpPr>
        <p:spPr bwMode="auto">
          <a:xfrm>
            <a:off x="1062038" y="5370513"/>
            <a:ext cx="8535987" cy="1449387"/>
          </a:xfrm>
          <a:custGeom>
            <a:avLst/>
            <a:gdLst>
              <a:gd name="T0" fmla="*/ 3555 w 5377"/>
              <a:gd name="T1" fmla="*/ 669 h 913"/>
              <a:gd name="T2" fmla="*/ 3693 w 5377"/>
              <a:gd name="T3" fmla="*/ 557 h 913"/>
              <a:gd name="T4" fmla="*/ 3831 w 5377"/>
              <a:gd name="T5" fmla="*/ 626 h 913"/>
              <a:gd name="T6" fmla="*/ 3986 w 5377"/>
              <a:gd name="T7" fmla="*/ 522 h 913"/>
              <a:gd name="T8" fmla="*/ 4055 w 5377"/>
              <a:gd name="T9" fmla="*/ 643 h 913"/>
              <a:gd name="T10" fmla="*/ 4132 w 5377"/>
              <a:gd name="T11" fmla="*/ 548 h 913"/>
              <a:gd name="T12" fmla="*/ 4262 w 5377"/>
              <a:gd name="T13" fmla="*/ 669 h 913"/>
              <a:gd name="T14" fmla="*/ 4408 w 5377"/>
              <a:gd name="T15" fmla="*/ 384 h 913"/>
              <a:gd name="T16" fmla="*/ 4589 w 5377"/>
              <a:gd name="T17" fmla="*/ 741 h 913"/>
              <a:gd name="T18" fmla="*/ 4718 w 5377"/>
              <a:gd name="T19" fmla="*/ 246 h 913"/>
              <a:gd name="T20" fmla="*/ 4925 w 5377"/>
              <a:gd name="T21" fmla="*/ 686 h 913"/>
              <a:gd name="T22" fmla="*/ 5011 w 5377"/>
              <a:gd name="T23" fmla="*/ 453 h 913"/>
              <a:gd name="T24" fmla="*/ 5106 w 5377"/>
              <a:gd name="T25" fmla="*/ 583 h 913"/>
              <a:gd name="T26" fmla="*/ 5377 w 5377"/>
              <a:gd name="T27" fmla="*/ 0 h 913"/>
              <a:gd name="T28" fmla="*/ 5377 w 5377"/>
              <a:gd name="T29" fmla="*/ 104 h 913"/>
              <a:gd name="T30" fmla="*/ 5106 w 5377"/>
              <a:gd name="T31" fmla="*/ 686 h 913"/>
              <a:gd name="T32" fmla="*/ 5020 w 5377"/>
              <a:gd name="T33" fmla="*/ 574 h 913"/>
              <a:gd name="T34" fmla="*/ 4933 w 5377"/>
              <a:gd name="T35" fmla="*/ 790 h 913"/>
              <a:gd name="T36" fmla="*/ 4735 w 5377"/>
              <a:gd name="T37" fmla="*/ 393 h 913"/>
              <a:gd name="T38" fmla="*/ 4598 w 5377"/>
              <a:gd name="T39" fmla="*/ 913 h 913"/>
              <a:gd name="T40" fmla="*/ 4408 w 5377"/>
              <a:gd name="T41" fmla="*/ 496 h 913"/>
              <a:gd name="T42" fmla="*/ 4279 w 5377"/>
              <a:gd name="T43" fmla="*/ 746 h 913"/>
              <a:gd name="T44" fmla="*/ 4141 w 5377"/>
              <a:gd name="T45" fmla="*/ 626 h 913"/>
              <a:gd name="T46" fmla="*/ 4046 w 5377"/>
              <a:gd name="T47" fmla="*/ 712 h 913"/>
              <a:gd name="T48" fmla="*/ 3960 w 5377"/>
              <a:gd name="T49" fmla="*/ 583 h 913"/>
              <a:gd name="T50" fmla="*/ 3831 w 5377"/>
              <a:gd name="T51" fmla="*/ 678 h 913"/>
              <a:gd name="T52" fmla="*/ 3702 w 5377"/>
              <a:gd name="T53" fmla="*/ 617 h 913"/>
              <a:gd name="T54" fmla="*/ 3572 w 5377"/>
              <a:gd name="T55" fmla="*/ 712 h 913"/>
              <a:gd name="T56" fmla="*/ 0 w 5377"/>
              <a:gd name="T57" fmla="*/ 716 h 913"/>
              <a:gd name="T58" fmla="*/ 0 w 5377"/>
              <a:gd name="T59" fmla="*/ 673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7" h="913">
                <a:moveTo>
                  <a:pt x="3555" y="669"/>
                </a:moveTo>
                <a:lnTo>
                  <a:pt x="3693" y="557"/>
                </a:lnTo>
                <a:lnTo>
                  <a:pt x="3831" y="626"/>
                </a:lnTo>
                <a:lnTo>
                  <a:pt x="3986" y="522"/>
                </a:lnTo>
                <a:lnTo>
                  <a:pt x="4055" y="643"/>
                </a:lnTo>
                <a:lnTo>
                  <a:pt x="4132" y="548"/>
                </a:lnTo>
                <a:lnTo>
                  <a:pt x="4262" y="669"/>
                </a:lnTo>
                <a:lnTo>
                  <a:pt x="4408" y="384"/>
                </a:lnTo>
                <a:lnTo>
                  <a:pt x="4589" y="741"/>
                </a:lnTo>
                <a:lnTo>
                  <a:pt x="4718" y="246"/>
                </a:lnTo>
                <a:lnTo>
                  <a:pt x="4925" y="686"/>
                </a:lnTo>
                <a:lnTo>
                  <a:pt x="5011" y="453"/>
                </a:lnTo>
                <a:lnTo>
                  <a:pt x="5106" y="583"/>
                </a:lnTo>
                <a:lnTo>
                  <a:pt x="5377" y="0"/>
                </a:lnTo>
                <a:lnTo>
                  <a:pt x="5377" y="104"/>
                </a:lnTo>
                <a:lnTo>
                  <a:pt x="5106" y="686"/>
                </a:lnTo>
                <a:lnTo>
                  <a:pt x="5020" y="574"/>
                </a:lnTo>
                <a:lnTo>
                  <a:pt x="4933" y="790"/>
                </a:lnTo>
                <a:lnTo>
                  <a:pt x="4735" y="393"/>
                </a:lnTo>
                <a:lnTo>
                  <a:pt x="4598" y="913"/>
                </a:lnTo>
                <a:lnTo>
                  <a:pt x="4408" y="496"/>
                </a:lnTo>
                <a:lnTo>
                  <a:pt x="4279" y="746"/>
                </a:lnTo>
                <a:lnTo>
                  <a:pt x="4141" y="626"/>
                </a:lnTo>
                <a:lnTo>
                  <a:pt x="4046" y="712"/>
                </a:lnTo>
                <a:lnTo>
                  <a:pt x="3960" y="583"/>
                </a:lnTo>
                <a:lnTo>
                  <a:pt x="3831" y="678"/>
                </a:lnTo>
                <a:lnTo>
                  <a:pt x="3702" y="617"/>
                </a:lnTo>
                <a:lnTo>
                  <a:pt x="3572" y="712"/>
                </a:lnTo>
                <a:lnTo>
                  <a:pt x="0" y="716"/>
                </a:lnTo>
                <a:lnTo>
                  <a:pt x="0" y="673"/>
                </a:lnTo>
                <a:close/>
              </a:path>
            </a:pathLst>
          </a:custGeom>
          <a:solidFill>
            <a:srgbClr val="DCDC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DCDCDC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1069975" y="790575"/>
            <a:ext cx="8524875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5000"/>
              </a:lnSpc>
            </a:pPr>
            <a:r>
              <a:rPr lang="en-US" sz="1900">
                <a:solidFill>
                  <a:srgbClr val="1D1D1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THÈME 2 : </a:t>
            </a:r>
            <a:r>
              <a:rPr lang="en-US" sz="1900">
                <a:solidFill>
                  <a:srgbClr val="32323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CONSTRUCTION D'UN PROCESSUS :</a:t>
            </a:r>
            <a:r>
              <a:rPr lang="en-US" sz="1900">
                <a:solidFill>
                  <a:srgbClr val="96969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 </a:t>
            </a:r>
            <a:r>
              <a:rPr lang="en-US" sz="1900">
                <a:solidFill>
                  <a:srgbClr val="32323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OUTIL 3</a:t>
            </a: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1601788" y="1549400"/>
            <a:ext cx="7632700" cy="4424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241300" indent="-2413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300" dirty="0">
                <a:solidFill>
                  <a:srgbClr val="1D1D1D"/>
                </a:solidFill>
                <a:latin typeface="Arial" charset="0"/>
              </a:rPr>
              <a:t>AMDEC PRODUIT</a:t>
            </a:r>
            <a:endParaRPr lang="en-US" sz="2300" dirty="0">
              <a:solidFill>
                <a:srgbClr val="000000"/>
              </a:solidFill>
              <a:latin typeface="Arial" charset="0"/>
            </a:endParaRPr>
          </a:p>
          <a:p>
            <a:pPr>
              <a:spcAft>
                <a:spcPct val="15000"/>
              </a:spcAft>
            </a:pPr>
            <a:endParaRPr lang="en-US" sz="2300" dirty="0">
              <a:solidFill>
                <a:srgbClr val="000000"/>
              </a:solidFill>
              <a:latin typeface="Arial" charset="0"/>
            </a:endParaRPr>
          </a:p>
          <a:p>
            <a:pPr>
              <a:spcAft>
                <a:spcPct val="15000"/>
              </a:spcAft>
            </a:pP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Analyse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fonctionnelle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.</a:t>
            </a:r>
          </a:p>
          <a:p>
            <a:pPr>
              <a:spcAft>
                <a:spcPct val="15000"/>
              </a:spcAft>
            </a:pP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Cotation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de la non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réalisation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d'une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fonction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principale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:</a:t>
            </a:r>
          </a:p>
          <a:p>
            <a:pPr marL="0" indent="0">
              <a:spcAft>
                <a:spcPct val="15000"/>
              </a:spcAft>
              <a:buClr>
                <a:srgbClr val="1D1D1D"/>
              </a:buClr>
              <a:buSzPct val="100000"/>
            </a:pP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 </a:t>
            </a:r>
            <a:r>
              <a:rPr lang="en-US" sz="2300" dirty="0" smtClean="0">
                <a:solidFill>
                  <a:srgbClr val="000000"/>
                </a:solidFill>
                <a:latin typeface="Arial" charset="0"/>
              </a:rPr>
              <a:t>→ G 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: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Gravité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.</a:t>
            </a:r>
          </a:p>
          <a:p>
            <a:pPr marL="0" indent="0">
              <a:spcAft>
                <a:spcPct val="15000"/>
              </a:spcAft>
              <a:buClr>
                <a:srgbClr val="323232"/>
              </a:buClr>
              <a:buSzPct val="100000"/>
            </a:pP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 </a:t>
            </a:r>
            <a:r>
              <a:rPr lang="en-US" sz="2300" dirty="0" smtClean="0">
                <a:solidFill>
                  <a:srgbClr val="000000"/>
                </a:solidFill>
                <a:latin typeface="Arial" charset="0"/>
              </a:rPr>
              <a:t>→ F 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: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Fréquence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.</a:t>
            </a:r>
          </a:p>
          <a:p>
            <a:pPr marL="0" indent="0">
              <a:spcAft>
                <a:spcPct val="15000"/>
              </a:spcAft>
              <a:buClr>
                <a:srgbClr val="323232"/>
              </a:buClr>
              <a:buSzPct val="100000"/>
            </a:pP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 </a:t>
            </a:r>
            <a:r>
              <a:rPr lang="en-US" sz="2300" dirty="0" smtClean="0">
                <a:solidFill>
                  <a:srgbClr val="000000"/>
                </a:solidFill>
                <a:latin typeface="Arial" charset="0"/>
              </a:rPr>
              <a:t>→ D 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: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Détection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.</a:t>
            </a:r>
          </a:p>
          <a:p>
            <a:pPr marL="0" indent="0">
              <a:spcAft>
                <a:spcPct val="15000"/>
              </a:spcAft>
              <a:buClr>
                <a:srgbClr val="323232"/>
              </a:buClr>
              <a:buSzPct val="100000"/>
            </a:pP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 </a:t>
            </a:r>
            <a:r>
              <a:rPr lang="en-US" sz="2300" dirty="0" smtClean="0">
                <a:solidFill>
                  <a:srgbClr val="000000"/>
                </a:solidFill>
                <a:latin typeface="Arial" charset="0"/>
              </a:rPr>
              <a:t>→ </a:t>
            </a:r>
            <a:r>
              <a:rPr lang="en-US" sz="2300" dirty="0" err="1" smtClean="0">
                <a:solidFill>
                  <a:srgbClr val="000000"/>
                </a:solidFill>
                <a:latin typeface="Arial" charset="0"/>
              </a:rPr>
              <a:t>lPR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: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Indice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de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Priorité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des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Risques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.</a:t>
            </a:r>
          </a:p>
          <a:p>
            <a:pPr>
              <a:spcAft>
                <a:spcPct val="15000"/>
              </a:spcAft>
            </a:pPr>
            <a:r>
              <a:rPr lang="en-US" sz="2300" dirty="0">
                <a:solidFill>
                  <a:srgbClr val="000000"/>
                </a:solidFill>
                <a:latin typeface="Arial" charset="0"/>
              </a:rPr>
              <a:t>Action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d'amélioration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sur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tout IPR </a:t>
            </a:r>
            <a:r>
              <a:rPr lang="en-US" sz="2300" b="1" dirty="0">
                <a:solidFill>
                  <a:srgbClr val="000000"/>
                </a:solidFill>
                <a:latin typeface="Math B" pitchFamily="2" charset="2"/>
              </a:rPr>
              <a:t>m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100.</a:t>
            </a:r>
          </a:p>
          <a:p>
            <a:pPr>
              <a:spcAft>
                <a:spcPct val="15000"/>
              </a:spcAft>
            </a:pPr>
            <a:r>
              <a:rPr lang="en-US" sz="2300" dirty="0">
                <a:solidFill>
                  <a:srgbClr val="000000"/>
                </a:solidFill>
                <a:latin typeface="Arial" charset="0"/>
              </a:rPr>
              <a:t>Après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l'action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,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réalisation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d'une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nouvelle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cotation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.</a:t>
            </a:r>
          </a:p>
          <a:p>
            <a:pPr>
              <a:spcAft>
                <a:spcPct val="15000"/>
              </a:spcAft>
            </a:pPr>
            <a:endParaRPr lang="en-US" sz="2300" dirty="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gradFill rotWithShape="0">
          <a:gsLst>
            <a:gs pos="0">
              <a:srgbClr val="E6E6E6"/>
            </a:gs>
            <a:gs pos="100000">
              <a:srgbClr val="E6E6E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1060450" y="522288"/>
            <a:ext cx="8540750" cy="632777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/>
              </a:gs>
            </a:gsLst>
            <a:lin ang="5400000" scaled="1"/>
          </a:gradFill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3316" name="Freeform 4"/>
          <p:cNvSpPr>
            <a:spLocks noChangeArrowheads="1"/>
          </p:cNvSpPr>
          <p:nvPr/>
        </p:nvSpPr>
        <p:spPr bwMode="auto">
          <a:xfrm>
            <a:off x="1063625" y="5556250"/>
            <a:ext cx="8534400" cy="1347788"/>
          </a:xfrm>
          <a:custGeom>
            <a:avLst/>
            <a:gdLst>
              <a:gd name="T0" fmla="*/ 3584 w 5376"/>
              <a:gd name="T1" fmla="*/ 605 h 849"/>
              <a:gd name="T2" fmla="*/ 3722 w 5376"/>
              <a:gd name="T3" fmla="*/ 493 h 849"/>
              <a:gd name="T4" fmla="*/ 3859 w 5376"/>
              <a:gd name="T5" fmla="*/ 562 h 849"/>
              <a:gd name="T6" fmla="*/ 4015 w 5376"/>
              <a:gd name="T7" fmla="*/ 458 h 849"/>
              <a:gd name="T8" fmla="*/ 4083 w 5376"/>
              <a:gd name="T9" fmla="*/ 579 h 849"/>
              <a:gd name="T10" fmla="*/ 4161 w 5376"/>
              <a:gd name="T11" fmla="*/ 484 h 849"/>
              <a:gd name="T12" fmla="*/ 4290 w 5376"/>
              <a:gd name="T13" fmla="*/ 605 h 849"/>
              <a:gd name="T14" fmla="*/ 4437 w 5376"/>
              <a:gd name="T15" fmla="*/ 320 h 849"/>
              <a:gd name="T16" fmla="*/ 4618 w 5376"/>
              <a:gd name="T17" fmla="*/ 677 h 849"/>
              <a:gd name="T18" fmla="*/ 4747 w 5376"/>
              <a:gd name="T19" fmla="*/ 182 h 849"/>
              <a:gd name="T20" fmla="*/ 4954 w 5376"/>
              <a:gd name="T21" fmla="*/ 622 h 849"/>
              <a:gd name="T22" fmla="*/ 5040 w 5376"/>
              <a:gd name="T23" fmla="*/ 389 h 849"/>
              <a:gd name="T24" fmla="*/ 5134 w 5376"/>
              <a:gd name="T25" fmla="*/ 519 h 849"/>
              <a:gd name="T26" fmla="*/ 5376 w 5376"/>
              <a:gd name="T27" fmla="*/ 0 h 849"/>
              <a:gd name="T28" fmla="*/ 5376 w 5376"/>
              <a:gd name="T29" fmla="*/ 104 h 849"/>
              <a:gd name="T30" fmla="*/ 5134 w 5376"/>
              <a:gd name="T31" fmla="*/ 622 h 849"/>
              <a:gd name="T32" fmla="*/ 5048 w 5376"/>
              <a:gd name="T33" fmla="*/ 510 h 849"/>
              <a:gd name="T34" fmla="*/ 4962 w 5376"/>
              <a:gd name="T35" fmla="*/ 726 h 849"/>
              <a:gd name="T36" fmla="*/ 4764 w 5376"/>
              <a:gd name="T37" fmla="*/ 329 h 849"/>
              <a:gd name="T38" fmla="*/ 4626 w 5376"/>
              <a:gd name="T39" fmla="*/ 849 h 849"/>
              <a:gd name="T40" fmla="*/ 4437 w 5376"/>
              <a:gd name="T41" fmla="*/ 432 h 849"/>
              <a:gd name="T42" fmla="*/ 4307 w 5376"/>
              <a:gd name="T43" fmla="*/ 682 h 849"/>
              <a:gd name="T44" fmla="*/ 4169 w 5376"/>
              <a:gd name="T45" fmla="*/ 562 h 849"/>
              <a:gd name="T46" fmla="*/ 4075 w 5376"/>
              <a:gd name="T47" fmla="*/ 648 h 849"/>
              <a:gd name="T48" fmla="*/ 3989 w 5376"/>
              <a:gd name="T49" fmla="*/ 519 h 849"/>
              <a:gd name="T50" fmla="*/ 3859 w 5376"/>
              <a:gd name="T51" fmla="*/ 614 h 849"/>
              <a:gd name="T52" fmla="*/ 3730 w 5376"/>
              <a:gd name="T53" fmla="*/ 553 h 849"/>
              <a:gd name="T54" fmla="*/ 3601 w 5376"/>
              <a:gd name="T55" fmla="*/ 648 h 849"/>
              <a:gd name="T56" fmla="*/ 0 w 5376"/>
              <a:gd name="T57" fmla="*/ 652 h 849"/>
              <a:gd name="T58" fmla="*/ 0 w 5376"/>
              <a:gd name="T59" fmla="*/ 609 h 8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6" h="849">
                <a:moveTo>
                  <a:pt x="3584" y="605"/>
                </a:moveTo>
                <a:lnTo>
                  <a:pt x="3722" y="493"/>
                </a:lnTo>
                <a:lnTo>
                  <a:pt x="3859" y="562"/>
                </a:lnTo>
                <a:lnTo>
                  <a:pt x="4015" y="458"/>
                </a:lnTo>
                <a:lnTo>
                  <a:pt x="4083" y="579"/>
                </a:lnTo>
                <a:lnTo>
                  <a:pt x="4161" y="484"/>
                </a:lnTo>
                <a:lnTo>
                  <a:pt x="4290" y="605"/>
                </a:lnTo>
                <a:lnTo>
                  <a:pt x="4437" y="320"/>
                </a:lnTo>
                <a:lnTo>
                  <a:pt x="4618" y="677"/>
                </a:lnTo>
                <a:lnTo>
                  <a:pt x="4747" y="182"/>
                </a:lnTo>
                <a:lnTo>
                  <a:pt x="4954" y="622"/>
                </a:lnTo>
                <a:lnTo>
                  <a:pt x="5040" y="389"/>
                </a:lnTo>
                <a:lnTo>
                  <a:pt x="5134" y="519"/>
                </a:lnTo>
                <a:lnTo>
                  <a:pt x="5376" y="0"/>
                </a:lnTo>
                <a:lnTo>
                  <a:pt x="5376" y="104"/>
                </a:lnTo>
                <a:lnTo>
                  <a:pt x="5134" y="622"/>
                </a:lnTo>
                <a:lnTo>
                  <a:pt x="5048" y="510"/>
                </a:lnTo>
                <a:lnTo>
                  <a:pt x="4962" y="726"/>
                </a:lnTo>
                <a:lnTo>
                  <a:pt x="4764" y="329"/>
                </a:lnTo>
                <a:lnTo>
                  <a:pt x="4626" y="849"/>
                </a:lnTo>
                <a:lnTo>
                  <a:pt x="4437" y="432"/>
                </a:lnTo>
                <a:lnTo>
                  <a:pt x="4307" y="682"/>
                </a:lnTo>
                <a:lnTo>
                  <a:pt x="4169" y="562"/>
                </a:lnTo>
                <a:lnTo>
                  <a:pt x="4075" y="648"/>
                </a:lnTo>
                <a:lnTo>
                  <a:pt x="3989" y="519"/>
                </a:lnTo>
                <a:lnTo>
                  <a:pt x="3859" y="614"/>
                </a:lnTo>
                <a:lnTo>
                  <a:pt x="3730" y="553"/>
                </a:lnTo>
                <a:lnTo>
                  <a:pt x="3601" y="648"/>
                </a:lnTo>
                <a:lnTo>
                  <a:pt x="0" y="652"/>
                </a:lnTo>
                <a:lnTo>
                  <a:pt x="0" y="609"/>
                </a:lnTo>
                <a:close/>
              </a:path>
            </a:pathLst>
          </a:custGeom>
          <a:solidFill>
            <a:srgbClr val="46464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3317" name="Freeform 5"/>
          <p:cNvSpPr>
            <a:spLocks noChangeArrowheads="1"/>
          </p:cNvSpPr>
          <p:nvPr/>
        </p:nvSpPr>
        <p:spPr bwMode="auto">
          <a:xfrm>
            <a:off x="1062038" y="5370513"/>
            <a:ext cx="8535987" cy="1449387"/>
          </a:xfrm>
          <a:custGeom>
            <a:avLst/>
            <a:gdLst>
              <a:gd name="T0" fmla="*/ 3555 w 5377"/>
              <a:gd name="T1" fmla="*/ 669 h 913"/>
              <a:gd name="T2" fmla="*/ 3693 w 5377"/>
              <a:gd name="T3" fmla="*/ 557 h 913"/>
              <a:gd name="T4" fmla="*/ 3831 w 5377"/>
              <a:gd name="T5" fmla="*/ 626 h 913"/>
              <a:gd name="T6" fmla="*/ 3986 w 5377"/>
              <a:gd name="T7" fmla="*/ 522 h 913"/>
              <a:gd name="T8" fmla="*/ 4055 w 5377"/>
              <a:gd name="T9" fmla="*/ 643 h 913"/>
              <a:gd name="T10" fmla="*/ 4132 w 5377"/>
              <a:gd name="T11" fmla="*/ 548 h 913"/>
              <a:gd name="T12" fmla="*/ 4262 w 5377"/>
              <a:gd name="T13" fmla="*/ 669 h 913"/>
              <a:gd name="T14" fmla="*/ 4408 w 5377"/>
              <a:gd name="T15" fmla="*/ 384 h 913"/>
              <a:gd name="T16" fmla="*/ 4589 w 5377"/>
              <a:gd name="T17" fmla="*/ 741 h 913"/>
              <a:gd name="T18" fmla="*/ 4718 w 5377"/>
              <a:gd name="T19" fmla="*/ 246 h 913"/>
              <a:gd name="T20" fmla="*/ 4925 w 5377"/>
              <a:gd name="T21" fmla="*/ 686 h 913"/>
              <a:gd name="T22" fmla="*/ 5011 w 5377"/>
              <a:gd name="T23" fmla="*/ 453 h 913"/>
              <a:gd name="T24" fmla="*/ 5106 w 5377"/>
              <a:gd name="T25" fmla="*/ 583 h 913"/>
              <a:gd name="T26" fmla="*/ 5377 w 5377"/>
              <a:gd name="T27" fmla="*/ 0 h 913"/>
              <a:gd name="T28" fmla="*/ 5377 w 5377"/>
              <a:gd name="T29" fmla="*/ 104 h 913"/>
              <a:gd name="T30" fmla="*/ 5106 w 5377"/>
              <a:gd name="T31" fmla="*/ 686 h 913"/>
              <a:gd name="T32" fmla="*/ 5020 w 5377"/>
              <a:gd name="T33" fmla="*/ 574 h 913"/>
              <a:gd name="T34" fmla="*/ 4933 w 5377"/>
              <a:gd name="T35" fmla="*/ 790 h 913"/>
              <a:gd name="T36" fmla="*/ 4735 w 5377"/>
              <a:gd name="T37" fmla="*/ 393 h 913"/>
              <a:gd name="T38" fmla="*/ 4598 w 5377"/>
              <a:gd name="T39" fmla="*/ 913 h 913"/>
              <a:gd name="T40" fmla="*/ 4408 w 5377"/>
              <a:gd name="T41" fmla="*/ 496 h 913"/>
              <a:gd name="T42" fmla="*/ 4279 w 5377"/>
              <a:gd name="T43" fmla="*/ 746 h 913"/>
              <a:gd name="T44" fmla="*/ 4141 w 5377"/>
              <a:gd name="T45" fmla="*/ 626 h 913"/>
              <a:gd name="T46" fmla="*/ 4046 w 5377"/>
              <a:gd name="T47" fmla="*/ 712 h 913"/>
              <a:gd name="T48" fmla="*/ 3960 w 5377"/>
              <a:gd name="T49" fmla="*/ 583 h 913"/>
              <a:gd name="T50" fmla="*/ 3831 w 5377"/>
              <a:gd name="T51" fmla="*/ 678 h 913"/>
              <a:gd name="T52" fmla="*/ 3702 w 5377"/>
              <a:gd name="T53" fmla="*/ 617 h 913"/>
              <a:gd name="T54" fmla="*/ 3572 w 5377"/>
              <a:gd name="T55" fmla="*/ 712 h 913"/>
              <a:gd name="T56" fmla="*/ 0 w 5377"/>
              <a:gd name="T57" fmla="*/ 716 h 913"/>
              <a:gd name="T58" fmla="*/ 0 w 5377"/>
              <a:gd name="T59" fmla="*/ 673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7" h="913">
                <a:moveTo>
                  <a:pt x="3555" y="669"/>
                </a:moveTo>
                <a:lnTo>
                  <a:pt x="3693" y="557"/>
                </a:lnTo>
                <a:lnTo>
                  <a:pt x="3831" y="626"/>
                </a:lnTo>
                <a:lnTo>
                  <a:pt x="3986" y="522"/>
                </a:lnTo>
                <a:lnTo>
                  <a:pt x="4055" y="643"/>
                </a:lnTo>
                <a:lnTo>
                  <a:pt x="4132" y="548"/>
                </a:lnTo>
                <a:lnTo>
                  <a:pt x="4262" y="669"/>
                </a:lnTo>
                <a:lnTo>
                  <a:pt x="4408" y="384"/>
                </a:lnTo>
                <a:lnTo>
                  <a:pt x="4589" y="741"/>
                </a:lnTo>
                <a:lnTo>
                  <a:pt x="4718" y="246"/>
                </a:lnTo>
                <a:lnTo>
                  <a:pt x="4925" y="686"/>
                </a:lnTo>
                <a:lnTo>
                  <a:pt x="5011" y="453"/>
                </a:lnTo>
                <a:lnTo>
                  <a:pt x="5106" y="583"/>
                </a:lnTo>
                <a:lnTo>
                  <a:pt x="5377" y="0"/>
                </a:lnTo>
                <a:lnTo>
                  <a:pt x="5377" y="104"/>
                </a:lnTo>
                <a:lnTo>
                  <a:pt x="5106" y="686"/>
                </a:lnTo>
                <a:lnTo>
                  <a:pt x="5020" y="574"/>
                </a:lnTo>
                <a:lnTo>
                  <a:pt x="4933" y="790"/>
                </a:lnTo>
                <a:lnTo>
                  <a:pt x="4735" y="393"/>
                </a:lnTo>
                <a:lnTo>
                  <a:pt x="4598" y="913"/>
                </a:lnTo>
                <a:lnTo>
                  <a:pt x="4408" y="496"/>
                </a:lnTo>
                <a:lnTo>
                  <a:pt x="4279" y="746"/>
                </a:lnTo>
                <a:lnTo>
                  <a:pt x="4141" y="626"/>
                </a:lnTo>
                <a:lnTo>
                  <a:pt x="4046" y="712"/>
                </a:lnTo>
                <a:lnTo>
                  <a:pt x="3960" y="583"/>
                </a:lnTo>
                <a:lnTo>
                  <a:pt x="3831" y="678"/>
                </a:lnTo>
                <a:lnTo>
                  <a:pt x="3702" y="617"/>
                </a:lnTo>
                <a:lnTo>
                  <a:pt x="3572" y="712"/>
                </a:lnTo>
                <a:lnTo>
                  <a:pt x="0" y="716"/>
                </a:lnTo>
                <a:lnTo>
                  <a:pt x="0" y="673"/>
                </a:lnTo>
                <a:close/>
              </a:path>
            </a:pathLst>
          </a:custGeom>
          <a:solidFill>
            <a:srgbClr val="DCDC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DCDCDC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1069975" y="790575"/>
            <a:ext cx="8524875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5000"/>
              </a:lnSpc>
            </a:pPr>
            <a:r>
              <a:rPr lang="en-US" sz="1900">
                <a:solidFill>
                  <a:srgbClr val="1D1D1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THÈME 2 : </a:t>
            </a:r>
            <a:r>
              <a:rPr lang="en-US" sz="1900">
                <a:solidFill>
                  <a:srgbClr val="32323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CONSTRUCTION D'UN PROCESSUS :</a:t>
            </a:r>
            <a:r>
              <a:rPr lang="en-US" sz="1900">
                <a:solidFill>
                  <a:srgbClr val="96969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 </a:t>
            </a:r>
            <a:r>
              <a:rPr lang="en-US" sz="1900">
                <a:solidFill>
                  <a:srgbClr val="32323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OUTIL 4</a:t>
            </a: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1601788" y="1547813"/>
            <a:ext cx="7632700" cy="396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241300" indent="-2413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300" dirty="0">
                <a:solidFill>
                  <a:srgbClr val="1D1D1D"/>
                </a:solidFill>
                <a:latin typeface="Arial" charset="0"/>
              </a:rPr>
              <a:t>AMDEC PROCESS</a:t>
            </a:r>
            <a:endParaRPr lang="en-US" sz="2300" dirty="0">
              <a:solidFill>
                <a:srgbClr val="000000"/>
              </a:solidFill>
              <a:latin typeface="Arial" charset="0"/>
            </a:endParaRPr>
          </a:p>
          <a:p>
            <a:pPr>
              <a:spcAft>
                <a:spcPct val="15000"/>
              </a:spcAft>
            </a:pPr>
            <a:endParaRPr lang="en-US" sz="2300" dirty="0">
              <a:solidFill>
                <a:srgbClr val="000000"/>
              </a:solidFill>
              <a:latin typeface="Arial" charset="0"/>
            </a:endParaRPr>
          </a:p>
          <a:p>
            <a:pPr>
              <a:spcAft>
                <a:spcPct val="15000"/>
              </a:spcAft>
            </a:pP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Décomposition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du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processus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en phases de transformation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produit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.</a:t>
            </a:r>
          </a:p>
          <a:p>
            <a:pPr>
              <a:spcAft>
                <a:spcPct val="15000"/>
              </a:spcAft>
            </a:pP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Décomposition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de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chaque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phase en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postes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.</a:t>
            </a:r>
          </a:p>
          <a:p>
            <a:pPr>
              <a:spcAft>
                <a:spcPct val="15000"/>
              </a:spcAft>
            </a:pP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Décomposition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de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chaque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poste en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opérations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.</a:t>
            </a:r>
          </a:p>
          <a:p>
            <a:pPr marL="0" indent="0">
              <a:spcAft>
                <a:spcPct val="15000"/>
              </a:spcAft>
              <a:buClr>
                <a:srgbClr val="1D1D1D"/>
              </a:buClr>
              <a:buSzPct val="100000"/>
            </a:pPr>
            <a:r>
              <a:rPr lang="en-US" sz="2300" dirty="0" smtClean="0">
                <a:solidFill>
                  <a:srgbClr val="000000"/>
                </a:solidFill>
                <a:latin typeface="Arial" charset="0"/>
              </a:rPr>
              <a:t>→ </a:t>
            </a:r>
            <a:r>
              <a:rPr lang="en-US" sz="2300" dirty="0" err="1" smtClean="0">
                <a:solidFill>
                  <a:srgbClr val="000000"/>
                </a:solidFill>
                <a:latin typeface="Arial" charset="0"/>
              </a:rPr>
              <a:t>Cotation</a:t>
            </a:r>
            <a:r>
              <a:rPr lang="en-US" sz="23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de la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mauvaise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réalisation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ou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la non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réalisation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300" dirty="0" smtClean="0">
                <a:solidFill>
                  <a:srgbClr val="000000"/>
                </a:solidFill>
                <a:latin typeface="Arial" charset="0"/>
              </a:rPr>
              <a:t>   </a:t>
            </a:r>
          </a:p>
          <a:p>
            <a:pPr marL="0" indent="0">
              <a:spcAft>
                <a:spcPct val="15000"/>
              </a:spcAft>
              <a:buClr>
                <a:srgbClr val="1D1D1D"/>
              </a:buClr>
              <a:buSzPct val="100000"/>
            </a:pP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300" dirty="0" smtClean="0">
                <a:solidFill>
                  <a:srgbClr val="000000"/>
                </a:solidFill>
                <a:latin typeface="Arial" charset="0"/>
              </a:rPr>
              <a:t>    </a:t>
            </a:r>
            <a:r>
              <a:rPr lang="en-US" sz="2300" dirty="0" err="1" smtClean="0">
                <a:solidFill>
                  <a:srgbClr val="000000"/>
                </a:solidFill>
                <a:latin typeface="Arial" charset="0"/>
              </a:rPr>
              <a:t>d'une</a:t>
            </a:r>
            <a:r>
              <a:rPr lang="en-US" sz="23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opération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: G, F, D,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lPR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.</a:t>
            </a:r>
          </a:p>
          <a:p>
            <a:pPr>
              <a:spcAft>
                <a:spcPct val="15000"/>
              </a:spcAft>
            </a:pPr>
            <a:r>
              <a:rPr lang="en-US" sz="2300" dirty="0">
                <a:solidFill>
                  <a:srgbClr val="000000"/>
                </a:solidFill>
                <a:latin typeface="Arial" charset="0"/>
              </a:rPr>
              <a:t>Action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d'amélioration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sur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tout IPR </a:t>
            </a:r>
            <a:r>
              <a:rPr lang="en-US" sz="2300" b="1" dirty="0">
                <a:solidFill>
                  <a:srgbClr val="000000"/>
                </a:solidFill>
                <a:latin typeface="Math B" pitchFamily="2" charset="2"/>
              </a:rPr>
              <a:t>m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100.</a:t>
            </a:r>
          </a:p>
          <a:p>
            <a:pPr>
              <a:spcAft>
                <a:spcPct val="15000"/>
              </a:spcAft>
            </a:pPr>
            <a:r>
              <a:rPr lang="en-US" sz="2300" dirty="0">
                <a:solidFill>
                  <a:srgbClr val="000000"/>
                </a:solidFill>
                <a:latin typeface="Arial" charset="0"/>
              </a:rPr>
              <a:t>Après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l'action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,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réalisation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d'une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nouvelle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cotation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gradFill rotWithShape="0">
          <a:gsLst>
            <a:gs pos="0">
              <a:srgbClr val="E6E6E6"/>
            </a:gs>
            <a:gs pos="100000">
              <a:srgbClr val="E6E6E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1060450" y="522288"/>
            <a:ext cx="8540750" cy="632777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/>
              </a:gs>
            </a:gsLst>
            <a:lin ang="5400000" scaled="1"/>
          </a:gradFill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4340" name="Freeform 4"/>
          <p:cNvSpPr>
            <a:spLocks noChangeArrowheads="1"/>
          </p:cNvSpPr>
          <p:nvPr/>
        </p:nvSpPr>
        <p:spPr bwMode="auto">
          <a:xfrm>
            <a:off x="1063625" y="5556250"/>
            <a:ext cx="8534400" cy="1347788"/>
          </a:xfrm>
          <a:custGeom>
            <a:avLst/>
            <a:gdLst>
              <a:gd name="T0" fmla="*/ 3584 w 5376"/>
              <a:gd name="T1" fmla="*/ 605 h 849"/>
              <a:gd name="T2" fmla="*/ 3722 w 5376"/>
              <a:gd name="T3" fmla="*/ 493 h 849"/>
              <a:gd name="T4" fmla="*/ 3859 w 5376"/>
              <a:gd name="T5" fmla="*/ 562 h 849"/>
              <a:gd name="T6" fmla="*/ 4015 w 5376"/>
              <a:gd name="T7" fmla="*/ 458 h 849"/>
              <a:gd name="T8" fmla="*/ 4083 w 5376"/>
              <a:gd name="T9" fmla="*/ 579 h 849"/>
              <a:gd name="T10" fmla="*/ 4161 w 5376"/>
              <a:gd name="T11" fmla="*/ 484 h 849"/>
              <a:gd name="T12" fmla="*/ 4290 w 5376"/>
              <a:gd name="T13" fmla="*/ 605 h 849"/>
              <a:gd name="T14" fmla="*/ 4437 w 5376"/>
              <a:gd name="T15" fmla="*/ 320 h 849"/>
              <a:gd name="T16" fmla="*/ 4618 w 5376"/>
              <a:gd name="T17" fmla="*/ 677 h 849"/>
              <a:gd name="T18" fmla="*/ 4747 w 5376"/>
              <a:gd name="T19" fmla="*/ 182 h 849"/>
              <a:gd name="T20" fmla="*/ 4954 w 5376"/>
              <a:gd name="T21" fmla="*/ 622 h 849"/>
              <a:gd name="T22" fmla="*/ 5040 w 5376"/>
              <a:gd name="T23" fmla="*/ 389 h 849"/>
              <a:gd name="T24" fmla="*/ 5134 w 5376"/>
              <a:gd name="T25" fmla="*/ 519 h 849"/>
              <a:gd name="T26" fmla="*/ 5376 w 5376"/>
              <a:gd name="T27" fmla="*/ 0 h 849"/>
              <a:gd name="T28" fmla="*/ 5376 w 5376"/>
              <a:gd name="T29" fmla="*/ 104 h 849"/>
              <a:gd name="T30" fmla="*/ 5134 w 5376"/>
              <a:gd name="T31" fmla="*/ 622 h 849"/>
              <a:gd name="T32" fmla="*/ 5048 w 5376"/>
              <a:gd name="T33" fmla="*/ 510 h 849"/>
              <a:gd name="T34" fmla="*/ 4962 w 5376"/>
              <a:gd name="T35" fmla="*/ 726 h 849"/>
              <a:gd name="T36" fmla="*/ 4764 w 5376"/>
              <a:gd name="T37" fmla="*/ 329 h 849"/>
              <a:gd name="T38" fmla="*/ 4626 w 5376"/>
              <a:gd name="T39" fmla="*/ 849 h 849"/>
              <a:gd name="T40" fmla="*/ 4437 w 5376"/>
              <a:gd name="T41" fmla="*/ 432 h 849"/>
              <a:gd name="T42" fmla="*/ 4307 w 5376"/>
              <a:gd name="T43" fmla="*/ 682 h 849"/>
              <a:gd name="T44" fmla="*/ 4169 w 5376"/>
              <a:gd name="T45" fmla="*/ 562 h 849"/>
              <a:gd name="T46" fmla="*/ 4075 w 5376"/>
              <a:gd name="T47" fmla="*/ 648 h 849"/>
              <a:gd name="T48" fmla="*/ 3989 w 5376"/>
              <a:gd name="T49" fmla="*/ 519 h 849"/>
              <a:gd name="T50" fmla="*/ 3859 w 5376"/>
              <a:gd name="T51" fmla="*/ 614 h 849"/>
              <a:gd name="T52" fmla="*/ 3730 w 5376"/>
              <a:gd name="T53" fmla="*/ 553 h 849"/>
              <a:gd name="T54" fmla="*/ 3601 w 5376"/>
              <a:gd name="T55" fmla="*/ 648 h 849"/>
              <a:gd name="T56" fmla="*/ 0 w 5376"/>
              <a:gd name="T57" fmla="*/ 652 h 849"/>
              <a:gd name="T58" fmla="*/ 0 w 5376"/>
              <a:gd name="T59" fmla="*/ 609 h 8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6" h="849">
                <a:moveTo>
                  <a:pt x="3584" y="605"/>
                </a:moveTo>
                <a:lnTo>
                  <a:pt x="3722" y="493"/>
                </a:lnTo>
                <a:lnTo>
                  <a:pt x="3859" y="562"/>
                </a:lnTo>
                <a:lnTo>
                  <a:pt x="4015" y="458"/>
                </a:lnTo>
                <a:lnTo>
                  <a:pt x="4083" y="579"/>
                </a:lnTo>
                <a:lnTo>
                  <a:pt x="4161" y="484"/>
                </a:lnTo>
                <a:lnTo>
                  <a:pt x="4290" y="605"/>
                </a:lnTo>
                <a:lnTo>
                  <a:pt x="4437" y="320"/>
                </a:lnTo>
                <a:lnTo>
                  <a:pt x="4618" y="677"/>
                </a:lnTo>
                <a:lnTo>
                  <a:pt x="4747" y="182"/>
                </a:lnTo>
                <a:lnTo>
                  <a:pt x="4954" y="622"/>
                </a:lnTo>
                <a:lnTo>
                  <a:pt x="5040" y="389"/>
                </a:lnTo>
                <a:lnTo>
                  <a:pt x="5134" y="519"/>
                </a:lnTo>
                <a:lnTo>
                  <a:pt x="5376" y="0"/>
                </a:lnTo>
                <a:lnTo>
                  <a:pt x="5376" y="104"/>
                </a:lnTo>
                <a:lnTo>
                  <a:pt x="5134" y="622"/>
                </a:lnTo>
                <a:lnTo>
                  <a:pt x="5048" y="510"/>
                </a:lnTo>
                <a:lnTo>
                  <a:pt x="4962" y="726"/>
                </a:lnTo>
                <a:lnTo>
                  <a:pt x="4764" y="329"/>
                </a:lnTo>
                <a:lnTo>
                  <a:pt x="4626" y="849"/>
                </a:lnTo>
                <a:lnTo>
                  <a:pt x="4437" y="432"/>
                </a:lnTo>
                <a:lnTo>
                  <a:pt x="4307" y="682"/>
                </a:lnTo>
                <a:lnTo>
                  <a:pt x="4169" y="562"/>
                </a:lnTo>
                <a:lnTo>
                  <a:pt x="4075" y="648"/>
                </a:lnTo>
                <a:lnTo>
                  <a:pt x="3989" y="519"/>
                </a:lnTo>
                <a:lnTo>
                  <a:pt x="3859" y="614"/>
                </a:lnTo>
                <a:lnTo>
                  <a:pt x="3730" y="553"/>
                </a:lnTo>
                <a:lnTo>
                  <a:pt x="3601" y="648"/>
                </a:lnTo>
                <a:lnTo>
                  <a:pt x="0" y="652"/>
                </a:lnTo>
                <a:lnTo>
                  <a:pt x="0" y="609"/>
                </a:lnTo>
                <a:close/>
              </a:path>
            </a:pathLst>
          </a:custGeom>
          <a:solidFill>
            <a:srgbClr val="46464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4341" name="Freeform 5"/>
          <p:cNvSpPr>
            <a:spLocks noChangeArrowheads="1"/>
          </p:cNvSpPr>
          <p:nvPr/>
        </p:nvSpPr>
        <p:spPr bwMode="auto">
          <a:xfrm>
            <a:off x="1062038" y="5370513"/>
            <a:ext cx="8535987" cy="1449387"/>
          </a:xfrm>
          <a:custGeom>
            <a:avLst/>
            <a:gdLst>
              <a:gd name="T0" fmla="*/ 3555 w 5377"/>
              <a:gd name="T1" fmla="*/ 669 h 913"/>
              <a:gd name="T2" fmla="*/ 3693 w 5377"/>
              <a:gd name="T3" fmla="*/ 557 h 913"/>
              <a:gd name="T4" fmla="*/ 3831 w 5377"/>
              <a:gd name="T5" fmla="*/ 626 h 913"/>
              <a:gd name="T6" fmla="*/ 3986 w 5377"/>
              <a:gd name="T7" fmla="*/ 522 h 913"/>
              <a:gd name="T8" fmla="*/ 4055 w 5377"/>
              <a:gd name="T9" fmla="*/ 643 h 913"/>
              <a:gd name="T10" fmla="*/ 4132 w 5377"/>
              <a:gd name="T11" fmla="*/ 548 h 913"/>
              <a:gd name="T12" fmla="*/ 4262 w 5377"/>
              <a:gd name="T13" fmla="*/ 669 h 913"/>
              <a:gd name="T14" fmla="*/ 4408 w 5377"/>
              <a:gd name="T15" fmla="*/ 384 h 913"/>
              <a:gd name="T16" fmla="*/ 4589 w 5377"/>
              <a:gd name="T17" fmla="*/ 741 h 913"/>
              <a:gd name="T18" fmla="*/ 4718 w 5377"/>
              <a:gd name="T19" fmla="*/ 246 h 913"/>
              <a:gd name="T20" fmla="*/ 4925 w 5377"/>
              <a:gd name="T21" fmla="*/ 686 h 913"/>
              <a:gd name="T22" fmla="*/ 5011 w 5377"/>
              <a:gd name="T23" fmla="*/ 453 h 913"/>
              <a:gd name="T24" fmla="*/ 5106 w 5377"/>
              <a:gd name="T25" fmla="*/ 583 h 913"/>
              <a:gd name="T26" fmla="*/ 5377 w 5377"/>
              <a:gd name="T27" fmla="*/ 0 h 913"/>
              <a:gd name="T28" fmla="*/ 5377 w 5377"/>
              <a:gd name="T29" fmla="*/ 104 h 913"/>
              <a:gd name="T30" fmla="*/ 5106 w 5377"/>
              <a:gd name="T31" fmla="*/ 686 h 913"/>
              <a:gd name="T32" fmla="*/ 5020 w 5377"/>
              <a:gd name="T33" fmla="*/ 574 h 913"/>
              <a:gd name="T34" fmla="*/ 4933 w 5377"/>
              <a:gd name="T35" fmla="*/ 790 h 913"/>
              <a:gd name="T36" fmla="*/ 4735 w 5377"/>
              <a:gd name="T37" fmla="*/ 393 h 913"/>
              <a:gd name="T38" fmla="*/ 4598 w 5377"/>
              <a:gd name="T39" fmla="*/ 913 h 913"/>
              <a:gd name="T40" fmla="*/ 4408 w 5377"/>
              <a:gd name="T41" fmla="*/ 496 h 913"/>
              <a:gd name="T42" fmla="*/ 4279 w 5377"/>
              <a:gd name="T43" fmla="*/ 746 h 913"/>
              <a:gd name="T44" fmla="*/ 4141 w 5377"/>
              <a:gd name="T45" fmla="*/ 626 h 913"/>
              <a:gd name="T46" fmla="*/ 4046 w 5377"/>
              <a:gd name="T47" fmla="*/ 712 h 913"/>
              <a:gd name="T48" fmla="*/ 3960 w 5377"/>
              <a:gd name="T49" fmla="*/ 583 h 913"/>
              <a:gd name="T50" fmla="*/ 3831 w 5377"/>
              <a:gd name="T51" fmla="*/ 678 h 913"/>
              <a:gd name="T52" fmla="*/ 3702 w 5377"/>
              <a:gd name="T53" fmla="*/ 617 h 913"/>
              <a:gd name="T54" fmla="*/ 3572 w 5377"/>
              <a:gd name="T55" fmla="*/ 712 h 913"/>
              <a:gd name="T56" fmla="*/ 0 w 5377"/>
              <a:gd name="T57" fmla="*/ 716 h 913"/>
              <a:gd name="T58" fmla="*/ 0 w 5377"/>
              <a:gd name="T59" fmla="*/ 673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7" h="913">
                <a:moveTo>
                  <a:pt x="3555" y="669"/>
                </a:moveTo>
                <a:lnTo>
                  <a:pt x="3693" y="557"/>
                </a:lnTo>
                <a:lnTo>
                  <a:pt x="3831" y="626"/>
                </a:lnTo>
                <a:lnTo>
                  <a:pt x="3986" y="522"/>
                </a:lnTo>
                <a:lnTo>
                  <a:pt x="4055" y="643"/>
                </a:lnTo>
                <a:lnTo>
                  <a:pt x="4132" y="548"/>
                </a:lnTo>
                <a:lnTo>
                  <a:pt x="4262" y="669"/>
                </a:lnTo>
                <a:lnTo>
                  <a:pt x="4408" y="384"/>
                </a:lnTo>
                <a:lnTo>
                  <a:pt x="4589" y="741"/>
                </a:lnTo>
                <a:lnTo>
                  <a:pt x="4718" y="246"/>
                </a:lnTo>
                <a:lnTo>
                  <a:pt x="4925" y="686"/>
                </a:lnTo>
                <a:lnTo>
                  <a:pt x="5011" y="453"/>
                </a:lnTo>
                <a:lnTo>
                  <a:pt x="5106" y="583"/>
                </a:lnTo>
                <a:lnTo>
                  <a:pt x="5377" y="0"/>
                </a:lnTo>
                <a:lnTo>
                  <a:pt x="5377" y="104"/>
                </a:lnTo>
                <a:lnTo>
                  <a:pt x="5106" y="686"/>
                </a:lnTo>
                <a:lnTo>
                  <a:pt x="5020" y="574"/>
                </a:lnTo>
                <a:lnTo>
                  <a:pt x="4933" y="790"/>
                </a:lnTo>
                <a:lnTo>
                  <a:pt x="4735" y="393"/>
                </a:lnTo>
                <a:lnTo>
                  <a:pt x="4598" y="913"/>
                </a:lnTo>
                <a:lnTo>
                  <a:pt x="4408" y="496"/>
                </a:lnTo>
                <a:lnTo>
                  <a:pt x="4279" y="746"/>
                </a:lnTo>
                <a:lnTo>
                  <a:pt x="4141" y="626"/>
                </a:lnTo>
                <a:lnTo>
                  <a:pt x="4046" y="712"/>
                </a:lnTo>
                <a:lnTo>
                  <a:pt x="3960" y="583"/>
                </a:lnTo>
                <a:lnTo>
                  <a:pt x="3831" y="678"/>
                </a:lnTo>
                <a:lnTo>
                  <a:pt x="3702" y="617"/>
                </a:lnTo>
                <a:lnTo>
                  <a:pt x="3572" y="712"/>
                </a:lnTo>
                <a:lnTo>
                  <a:pt x="0" y="716"/>
                </a:lnTo>
                <a:lnTo>
                  <a:pt x="0" y="673"/>
                </a:lnTo>
                <a:close/>
              </a:path>
            </a:pathLst>
          </a:custGeom>
          <a:solidFill>
            <a:srgbClr val="DCDC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DCDCDC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1069975" y="790575"/>
            <a:ext cx="8524875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5000"/>
              </a:lnSpc>
            </a:pPr>
            <a:r>
              <a:rPr lang="en-US" sz="1900">
                <a:solidFill>
                  <a:srgbClr val="1D1D1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THÈME 2 : </a:t>
            </a:r>
            <a:r>
              <a:rPr lang="en-US" sz="1900">
                <a:solidFill>
                  <a:srgbClr val="32323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CONSTRUCTION D'UN PROCESSUS :</a:t>
            </a:r>
            <a:r>
              <a:rPr lang="en-US" sz="1900">
                <a:solidFill>
                  <a:srgbClr val="96969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 </a:t>
            </a:r>
            <a:r>
              <a:rPr lang="en-US" sz="1900">
                <a:solidFill>
                  <a:srgbClr val="32323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OUTIL 5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2187575" y="1554163"/>
            <a:ext cx="6557963" cy="4774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80975" indent="-1809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1700" dirty="0">
                <a:solidFill>
                  <a:srgbClr val="1D1D1D"/>
                </a:solidFill>
                <a:latin typeface="Arial" charset="0"/>
              </a:rPr>
              <a:t>CAPABILITÉS PROCESS</a:t>
            </a:r>
            <a:endParaRPr lang="en-US" sz="1700" dirty="0">
              <a:solidFill>
                <a:srgbClr val="000000"/>
              </a:solidFill>
              <a:latin typeface="Arial" charset="0"/>
            </a:endParaRPr>
          </a:p>
          <a:p>
            <a:pPr marL="0" indent="0">
              <a:spcAft>
                <a:spcPct val="15000"/>
              </a:spcAft>
              <a:buClr>
                <a:srgbClr val="C0C0C0"/>
              </a:buClr>
              <a:buSzPct val="100000"/>
            </a:pPr>
            <a:r>
              <a:rPr lang="en-US" sz="17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700" dirty="0" smtClean="0">
                <a:solidFill>
                  <a:srgbClr val="000000"/>
                </a:solidFill>
                <a:latin typeface="Arial" charset="0"/>
              </a:rPr>
              <a:t>→ </a:t>
            </a:r>
            <a:r>
              <a:rPr lang="en-US" sz="1700" dirty="0" err="1" smtClean="0">
                <a:solidFill>
                  <a:srgbClr val="000000"/>
                </a:solidFill>
                <a:latin typeface="Arial" charset="0"/>
              </a:rPr>
              <a:t>Calculer</a:t>
            </a:r>
            <a:r>
              <a:rPr lang="en-US" sz="17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700" dirty="0">
                <a:solidFill>
                  <a:srgbClr val="000000"/>
                </a:solidFill>
                <a:latin typeface="Arial" charset="0"/>
              </a:rPr>
              <a:t>le </a:t>
            </a:r>
            <a:r>
              <a:rPr lang="en-US" sz="1700" dirty="0" err="1">
                <a:solidFill>
                  <a:srgbClr val="000000"/>
                </a:solidFill>
                <a:latin typeface="Arial" charset="0"/>
              </a:rPr>
              <a:t>cœfficient</a:t>
            </a:r>
            <a:r>
              <a:rPr lang="en-US" sz="1700" dirty="0">
                <a:solidFill>
                  <a:srgbClr val="000000"/>
                </a:solidFill>
                <a:latin typeface="Arial" charset="0"/>
              </a:rPr>
              <a:t> de </a:t>
            </a:r>
            <a:r>
              <a:rPr lang="en-US" sz="1700" dirty="0" err="1">
                <a:solidFill>
                  <a:srgbClr val="000000"/>
                </a:solidFill>
                <a:latin typeface="Arial" charset="0"/>
              </a:rPr>
              <a:t>centrage</a:t>
            </a:r>
            <a:r>
              <a:rPr lang="en-US" sz="1700" dirty="0">
                <a:solidFill>
                  <a:srgbClr val="000000"/>
                </a:solidFill>
                <a:latin typeface="Arial" charset="0"/>
              </a:rPr>
              <a:t> : </a:t>
            </a:r>
            <a:r>
              <a:rPr lang="en-US" sz="1700" dirty="0" err="1">
                <a:solidFill>
                  <a:srgbClr val="000000"/>
                </a:solidFill>
                <a:latin typeface="Arial" charset="0"/>
              </a:rPr>
              <a:t>Cpk</a:t>
            </a:r>
            <a:r>
              <a:rPr lang="en-US" sz="1700" dirty="0">
                <a:solidFill>
                  <a:srgbClr val="000000"/>
                </a:solidFill>
                <a:latin typeface="Arial" charset="0"/>
              </a:rPr>
              <a:t>.</a:t>
            </a:r>
          </a:p>
          <a:p>
            <a:pPr>
              <a:spcAft>
                <a:spcPct val="15000"/>
              </a:spcAft>
            </a:pPr>
            <a:r>
              <a:rPr lang="en-US" sz="1700" dirty="0">
                <a:solidFill>
                  <a:srgbClr val="000000"/>
                </a:solidFill>
                <a:latin typeface="Arial" charset="0"/>
              </a:rPr>
              <a:t>   </a:t>
            </a:r>
            <a:r>
              <a:rPr lang="en-US" sz="7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700" dirty="0">
                <a:solidFill>
                  <a:srgbClr val="000000"/>
                </a:solidFill>
                <a:latin typeface="Arial" charset="0"/>
              </a:rPr>
              <a:t>                            _    _ </a:t>
            </a:r>
          </a:p>
          <a:p>
            <a:pPr>
              <a:spcAft>
                <a:spcPct val="15000"/>
              </a:spcAft>
            </a:pPr>
            <a:r>
              <a:rPr lang="en-US" sz="1700" dirty="0">
                <a:solidFill>
                  <a:srgbClr val="000000"/>
                </a:solidFill>
                <a:latin typeface="Arial" charset="0"/>
              </a:rPr>
              <a:t>    </a:t>
            </a:r>
            <a:r>
              <a:rPr lang="en-US" sz="1700" dirty="0" err="1">
                <a:solidFill>
                  <a:srgbClr val="000000"/>
                </a:solidFill>
                <a:latin typeface="Arial" charset="0"/>
              </a:rPr>
              <a:t>Cpk</a:t>
            </a:r>
            <a:r>
              <a:rPr lang="en-US" sz="1700" dirty="0">
                <a:solidFill>
                  <a:srgbClr val="000000"/>
                </a:solidFill>
                <a:latin typeface="Arial" charset="0"/>
              </a:rPr>
              <a:t> = Mini   </a:t>
            </a:r>
            <a:r>
              <a:rPr lang="en-US" sz="1700" u="sng" dirty="0">
                <a:solidFill>
                  <a:srgbClr val="000000"/>
                </a:solidFill>
                <a:latin typeface="Arial" charset="0"/>
              </a:rPr>
              <a:t>TS - X </a:t>
            </a:r>
            <a:r>
              <a:rPr lang="en-US" sz="1700" dirty="0">
                <a:solidFill>
                  <a:srgbClr val="000000"/>
                </a:solidFill>
                <a:latin typeface="Arial" charset="0"/>
              </a:rPr>
              <a:t> ; </a:t>
            </a:r>
            <a:r>
              <a:rPr lang="en-US" sz="1700" u="sng" dirty="0">
                <a:solidFill>
                  <a:srgbClr val="000000"/>
                </a:solidFill>
                <a:latin typeface="Arial" charset="0"/>
              </a:rPr>
              <a:t>X - TI</a:t>
            </a:r>
            <a:endParaRPr lang="en-US" sz="1700" dirty="0">
              <a:solidFill>
                <a:srgbClr val="000000"/>
              </a:solidFill>
              <a:latin typeface="Arial" charset="0"/>
            </a:endParaRPr>
          </a:p>
          <a:p>
            <a:pPr>
              <a:spcAft>
                <a:spcPct val="15000"/>
              </a:spcAft>
            </a:pPr>
            <a:r>
              <a:rPr lang="en-US" sz="1700" dirty="0">
                <a:solidFill>
                  <a:srgbClr val="000000"/>
                </a:solidFill>
                <a:latin typeface="Arial" charset="0"/>
              </a:rPr>
              <a:t>                           3</a:t>
            </a:r>
            <a:r>
              <a:rPr lang="en-US" sz="1700" dirty="0">
                <a:solidFill>
                  <a:srgbClr val="000000"/>
                </a:solidFill>
                <a:latin typeface="Math A" pitchFamily="18" charset="2"/>
              </a:rPr>
              <a:t>r          </a:t>
            </a:r>
            <a:r>
              <a:rPr lang="en-US" sz="1700" dirty="0" err="1">
                <a:solidFill>
                  <a:srgbClr val="000000"/>
                </a:solidFill>
                <a:latin typeface="Arial" charset="0"/>
              </a:rPr>
              <a:t>3</a:t>
            </a:r>
            <a:r>
              <a:rPr lang="en-US" sz="1700" dirty="0" err="1">
                <a:solidFill>
                  <a:srgbClr val="000000"/>
                </a:solidFill>
                <a:latin typeface="Math A" pitchFamily="18" charset="2"/>
              </a:rPr>
              <a:t>r</a:t>
            </a:r>
            <a:endParaRPr lang="en-US" sz="1700" dirty="0">
              <a:solidFill>
                <a:srgbClr val="000000"/>
              </a:solidFill>
              <a:latin typeface="Arial" charset="0"/>
            </a:endParaRPr>
          </a:p>
          <a:p>
            <a:pPr marL="0" indent="0">
              <a:spcAft>
                <a:spcPct val="15000"/>
              </a:spcAft>
              <a:buClr>
                <a:srgbClr val="C0C0C0"/>
              </a:buClr>
              <a:buSzPct val="100000"/>
            </a:pPr>
            <a:r>
              <a:rPr lang="en-US" sz="17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700" dirty="0" smtClean="0">
                <a:solidFill>
                  <a:srgbClr val="000000"/>
                </a:solidFill>
                <a:latin typeface="Arial" charset="0"/>
              </a:rPr>
              <a:t>→ </a:t>
            </a:r>
            <a:r>
              <a:rPr lang="en-US" sz="1700" dirty="0" err="1" smtClean="0">
                <a:solidFill>
                  <a:srgbClr val="000000"/>
                </a:solidFill>
                <a:latin typeface="Arial" charset="0"/>
              </a:rPr>
              <a:t>Cpk</a:t>
            </a:r>
            <a:r>
              <a:rPr lang="en-US" sz="17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700" b="1" dirty="0">
                <a:solidFill>
                  <a:srgbClr val="000000"/>
                </a:solidFill>
                <a:latin typeface="Math B" pitchFamily="2" charset="2"/>
              </a:rPr>
              <a:t>m</a:t>
            </a:r>
            <a:r>
              <a:rPr lang="en-US" sz="1700" b="1" dirty="0">
                <a:solidFill>
                  <a:srgbClr val="000000"/>
                </a:solidFill>
                <a:latin typeface="Gill Sans" pitchFamily="34" charset="0"/>
              </a:rPr>
              <a:t>.</a:t>
            </a:r>
            <a:r>
              <a:rPr lang="en-US" sz="1700" dirty="0">
                <a:solidFill>
                  <a:srgbClr val="000000"/>
                </a:solidFill>
                <a:latin typeface="Arial" charset="0"/>
              </a:rPr>
              <a:t>1,33 (en </a:t>
            </a:r>
            <a:r>
              <a:rPr lang="en-US" sz="1700" dirty="0" err="1">
                <a:solidFill>
                  <a:srgbClr val="000000"/>
                </a:solidFill>
                <a:latin typeface="Arial" charset="0"/>
              </a:rPr>
              <a:t>utilisation</a:t>
            </a:r>
            <a:r>
              <a:rPr lang="en-US" sz="1700" dirty="0">
                <a:solidFill>
                  <a:srgbClr val="000000"/>
                </a:solidFill>
                <a:latin typeface="Arial" charset="0"/>
              </a:rPr>
              <a:t>) </a:t>
            </a:r>
            <a:r>
              <a:rPr lang="en-US" sz="1700" dirty="0" err="1">
                <a:solidFill>
                  <a:srgbClr val="000000"/>
                </a:solidFill>
                <a:latin typeface="Arial" charset="0"/>
              </a:rPr>
              <a:t>ou</a:t>
            </a:r>
            <a:r>
              <a:rPr lang="en-US" sz="1700" dirty="0">
                <a:solidFill>
                  <a:srgbClr val="000000"/>
                </a:solidFill>
                <a:latin typeface="Arial" charset="0"/>
              </a:rPr>
              <a:t> 1,67 (en validation : RAS).</a:t>
            </a:r>
          </a:p>
          <a:p>
            <a:pPr marL="0" indent="0">
              <a:spcAft>
                <a:spcPct val="15000"/>
              </a:spcAft>
              <a:buClr>
                <a:srgbClr val="C0C0C0"/>
              </a:buClr>
              <a:buSzPct val="100000"/>
            </a:pPr>
            <a:r>
              <a:rPr lang="en-US" sz="17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700" dirty="0" smtClean="0">
                <a:solidFill>
                  <a:srgbClr val="000000"/>
                </a:solidFill>
                <a:latin typeface="Arial" charset="0"/>
              </a:rPr>
              <a:t>→ </a:t>
            </a:r>
            <a:r>
              <a:rPr lang="en-US" sz="1700" dirty="0" err="1" smtClean="0">
                <a:solidFill>
                  <a:srgbClr val="000000"/>
                </a:solidFill>
                <a:latin typeface="Arial" charset="0"/>
              </a:rPr>
              <a:t>Cpk</a:t>
            </a:r>
            <a:r>
              <a:rPr lang="en-US" sz="17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700" dirty="0">
                <a:solidFill>
                  <a:srgbClr val="000000"/>
                </a:solidFill>
                <a:latin typeface="Arial" charset="0"/>
              </a:rPr>
              <a:t>&lt;</a:t>
            </a:r>
            <a:r>
              <a:rPr lang="en-US" sz="1700" dirty="0">
                <a:solidFill>
                  <a:srgbClr val="000000"/>
                </a:solidFill>
                <a:latin typeface="Gill Sans" pitchFamily="34" charset="0"/>
              </a:rPr>
              <a:t>.</a:t>
            </a:r>
            <a:r>
              <a:rPr lang="en-US" sz="1700" dirty="0">
                <a:solidFill>
                  <a:srgbClr val="000000"/>
                </a:solidFill>
                <a:latin typeface="Arial" charset="0"/>
              </a:rPr>
              <a:t>1,33 </a:t>
            </a:r>
            <a:r>
              <a:rPr lang="en-US" sz="1700" dirty="0" err="1">
                <a:solidFill>
                  <a:srgbClr val="000000"/>
                </a:solidFill>
                <a:latin typeface="Arial" charset="0"/>
              </a:rPr>
              <a:t>ou</a:t>
            </a:r>
            <a:r>
              <a:rPr lang="en-US" sz="1700" dirty="0">
                <a:solidFill>
                  <a:srgbClr val="000000"/>
                </a:solidFill>
                <a:latin typeface="Arial" charset="0"/>
              </a:rPr>
              <a:t> 1,67 : </a:t>
            </a:r>
            <a:r>
              <a:rPr lang="en-US" sz="1700" dirty="0" err="1">
                <a:solidFill>
                  <a:srgbClr val="000000"/>
                </a:solidFill>
                <a:latin typeface="Arial" charset="0"/>
              </a:rPr>
              <a:t>calculer</a:t>
            </a:r>
            <a:r>
              <a:rPr lang="en-US" sz="1700" dirty="0">
                <a:solidFill>
                  <a:srgbClr val="000000"/>
                </a:solidFill>
                <a:latin typeface="Arial" charset="0"/>
              </a:rPr>
              <a:t> la </a:t>
            </a:r>
            <a:r>
              <a:rPr lang="en-US" sz="1700" dirty="0" err="1">
                <a:solidFill>
                  <a:srgbClr val="000000"/>
                </a:solidFill>
                <a:latin typeface="Arial" charset="0"/>
              </a:rPr>
              <a:t>capabilité</a:t>
            </a:r>
            <a:r>
              <a:rPr lang="en-US" sz="1700" dirty="0">
                <a:solidFill>
                  <a:srgbClr val="000000"/>
                </a:solidFill>
                <a:latin typeface="Arial" charset="0"/>
              </a:rPr>
              <a:t> process : </a:t>
            </a:r>
            <a:r>
              <a:rPr lang="en-US" sz="1700" dirty="0" err="1">
                <a:solidFill>
                  <a:srgbClr val="000000"/>
                </a:solidFill>
                <a:latin typeface="Arial" charset="0"/>
              </a:rPr>
              <a:t>Cp</a:t>
            </a:r>
            <a:r>
              <a:rPr lang="en-US" sz="1700" dirty="0">
                <a:solidFill>
                  <a:srgbClr val="000000"/>
                </a:solidFill>
                <a:latin typeface="Arial" charset="0"/>
              </a:rPr>
              <a:t> = </a:t>
            </a:r>
            <a:r>
              <a:rPr lang="en-US" sz="1700" u="sng" dirty="0">
                <a:solidFill>
                  <a:srgbClr val="000000"/>
                </a:solidFill>
                <a:latin typeface="Arial" charset="0"/>
              </a:rPr>
              <a:t>IT</a:t>
            </a:r>
            <a:endParaRPr lang="en-US" sz="1700" dirty="0">
              <a:solidFill>
                <a:srgbClr val="000000"/>
              </a:solidFill>
              <a:latin typeface="Arial" charset="0"/>
            </a:endParaRPr>
          </a:p>
          <a:p>
            <a:pPr>
              <a:spcAft>
                <a:spcPct val="15000"/>
              </a:spcAft>
            </a:pPr>
            <a:r>
              <a:rPr lang="en-US" sz="1700" dirty="0">
                <a:solidFill>
                  <a:srgbClr val="000000"/>
                </a:solidFill>
                <a:latin typeface="Arial" charset="0"/>
              </a:rPr>
              <a:t>                                                                                             6</a:t>
            </a:r>
            <a:r>
              <a:rPr lang="en-US" sz="1700" dirty="0">
                <a:solidFill>
                  <a:srgbClr val="000000"/>
                </a:solidFill>
                <a:latin typeface="Math A" pitchFamily="18" charset="2"/>
              </a:rPr>
              <a:t>r</a:t>
            </a:r>
            <a:endParaRPr lang="en-US" sz="1700" dirty="0">
              <a:solidFill>
                <a:srgbClr val="000000"/>
              </a:solidFill>
              <a:latin typeface="Arial" charset="0"/>
            </a:endParaRPr>
          </a:p>
          <a:p>
            <a:pPr marL="0" indent="0">
              <a:spcAft>
                <a:spcPct val="15000"/>
              </a:spcAft>
              <a:buClr>
                <a:srgbClr val="C0C0C0"/>
              </a:buClr>
              <a:buSzPct val="100000"/>
            </a:pPr>
            <a:r>
              <a:rPr lang="en-US" sz="17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700" dirty="0" smtClean="0">
                <a:solidFill>
                  <a:srgbClr val="000000"/>
                </a:solidFill>
                <a:latin typeface="Arial" charset="0"/>
              </a:rPr>
              <a:t>→ </a:t>
            </a:r>
            <a:r>
              <a:rPr lang="en-US" sz="1700" dirty="0" err="1" smtClean="0">
                <a:solidFill>
                  <a:srgbClr val="000000"/>
                </a:solidFill>
                <a:latin typeface="Arial" charset="0"/>
              </a:rPr>
              <a:t>Cp</a:t>
            </a:r>
            <a:r>
              <a:rPr lang="en-US" sz="17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700" b="1" dirty="0">
                <a:solidFill>
                  <a:srgbClr val="000000"/>
                </a:solidFill>
                <a:latin typeface="Math B" pitchFamily="2" charset="2"/>
              </a:rPr>
              <a:t>m</a:t>
            </a:r>
            <a:r>
              <a:rPr lang="en-US" sz="1700" b="1" dirty="0">
                <a:solidFill>
                  <a:srgbClr val="000000"/>
                </a:solidFill>
                <a:latin typeface="Gill Sans" pitchFamily="34" charset="0"/>
              </a:rPr>
              <a:t>.</a:t>
            </a:r>
            <a:r>
              <a:rPr lang="en-US" sz="1700" dirty="0">
                <a:solidFill>
                  <a:srgbClr val="000000"/>
                </a:solidFill>
                <a:latin typeface="Arial" charset="0"/>
              </a:rPr>
              <a:t>1,33 </a:t>
            </a:r>
            <a:r>
              <a:rPr lang="en-US" sz="1700" dirty="0" err="1">
                <a:solidFill>
                  <a:srgbClr val="000000"/>
                </a:solidFill>
                <a:latin typeface="Arial" charset="0"/>
              </a:rPr>
              <a:t>ou</a:t>
            </a:r>
            <a:r>
              <a:rPr lang="en-US" sz="1700" dirty="0">
                <a:solidFill>
                  <a:srgbClr val="000000"/>
                </a:solidFill>
                <a:latin typeface="Arial" charset="0"/>
              </a:rPr>
              <a:t> 1,67 : </a:t>
            </a:r>
            <a:r>
              <a:rPr lang="en-US" sz="1700" dirty="0" err="1">
                <a:solidFill>
                  <a:srgbClr val="000000"/>
                </a:solidFill>
                <a:latin typeface="Arial" charset="0"/>
              </a:rPr>
              <a:t>problème</a:t>
            </a:r>
            <a:r>
              <a:rPr lang="en-US" sz="1700" dirty="0">
                <a:solidFill>
                  <a:srgbClr val="000000"/>
                </a:solidFill>
                <a:latin typeface="Arial" charset="0"/>
              </a:rPr>
              <a:t> de </a:t>
            </a:r>
            <a:r>
              <a:rPr lang="en-US" sz="1700" dirty="0" err="1">
                <a:solidFill>
                  <a:srgbClr val="000000"/>
                </a:solidFill>
                <a:latin typeface="Arial" charset="0"/>
              </a:rPr>
              <a:t>réglage</a:t>
            </a:r>
            <a:r>
              <a:rPr lang="en-US" sz="1700" dirty="0">
                <a:solidFill>
                  <a:srgbClr val="000000"/>
                </a:solidFill>
                <a:latin typeface="Arial" charset="0"/>
              </a:rPr>
              <a:t> du </a:t>
            </a:r>
            <a:r>
              <a:rPr lang="en-US" sz="1700" dirty="0" err="1">
                <a:solidFill>
                  <a:srgbClr val="000000"/>
                </a:solidFill>
                <a:latin typeface="Arial" charset="0"/>
              </a:rPr>
              <a:t>processus</a:t>
            </a:r>
            <a:r>
              <a:rPr lang="en-US" sz="1700" dirty="0">
                <a:solidFill>
                  <a:srgbClr val="000000"/>
                </a:solidFill>
                <a:latin typeface="Arial" charset="0"/>
              </a:rPr>
              <a:t> </a:t>
            </a:r>
          </a:p>
          <a:p>
            <a:pPr>
              <a:spcAft>
                <a:spcPct val="15000"/>
              </a:spcAft>
            </a:pPr>
            <a:r>
              <a:rPr lang="en-US" sz="1700" dirty="0">
                <a:solidFill>
                  <a:srgbClr val="000000"/>
                </a:solidFill>
                <a:latin typeface="Arial" charset="0"/>
              </a:rPr>
              <a:t>                         _</a:t>
            </a:r>
          </a:p>
          <a:p>
            <a:pPr>
              <a:spcAft>
                <a:spcPct val="15000"/>
              </a:spcAft>
            </a:pPr>
            <a:r>
              <a:rPr lang="en-US" sz="1700" dirty="0">
                <a:solidFill>
                  <a:srgbClr val="000000"/>
                </a:solidFill>
                <a:latin typeface="Arial" charset="0"/>
              </a:rPr>
              <a:t>       </a:t>
            </a:r>
            <a:r>
              <a:rPr lang="en-US" sz="1700" dirty="0" err="1">
                <a:solidFill>
                  <a:srgbClr val="000000"/>
                </a:solidFill>
                <a:latin typeface="Arial" charset="0"/>
              </a:rPr>
              <a:t>Cpk</a:t>
            </a:r>
            <a:r>
              <a:rPr lang="en-US" sz="1700" dirty="0">
                <a:solidFill>
                  <a:srgbClr val="000000"/>
                </a:solidFill>
                <a:latin typeface="Arial" charset="0"/>
              </a:rPr>
              <a:t> = </a:t>
            </a:r>
            <a:r>
              <a:rPr lang="en-US" sz="1700" u="sng" dirty="0">
                <a:solidFill>
                  <a:srgbClr val="000000"/>
                </a:solidFill>
                <a:latin typeface="Arial" charset="0"/>
              </a:rPr>
              <a:t>TS - X</a:t>
            </a:r>
            <a:r>
              <a:rPr lang="en-US" sz="1700" dirty="0">
                <a:solidFill>
                  <a:srgbClr val="000000"/>
                </a:solidFill>
                <a:latin typeface="Arial" charset="0"/>
              </a:rPr>
              <a:t>  : </a:t>
            </a:r>
            <a:r>
              <a:rPr lang="en-US" sz="1700" dirty="0" err="1">
                <a:solidFill>
                  <a:srgbClr val="000000"/>
                </a:solidFill>
                <a:latin typeface="Arial" charset="0"/>
              </a:rPr>
              <a:t>réglage</a:t>
            </a:r>
            <a:r>
              <a:rPr lang="en-US" sz="17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700" dirty="0" err="1">
                <a:solidFill>
                  <a:srgbClr val="000000"/>
                </a:solidFill>
                <a:latin typeface="Arial" charset="0"/>
              </a:rPr>
              <a:t>vers</a:t>
            </a:r>
            <a:r>
              <a:rPr lang="en-US" sz="1700" dirty="0">
                <a:solidFill>
                  <a:srgbClr val="000000"/>
                </a:solidFill>
                <a:latin typeface="Arial" charset="0"/>
              </a:rPr>
              <a:t> TI</a:t>
            </a:r>
          </a:p>
          <a:p>
            <a:pPr>
              <a:spcAft>
                <a:spcPct val="15000"/>
              </a:spcAft>
            </a:pPr>
            <a:r>
              <a:rPr lang="en-US" sz="1700" dirty="0">
                <a:solidFill>
                  <a:srgbClr val="000000"/>
                </a:solidFill>
                <a:latin typeface="Arial" charset="0"/>
              </a:rPr>
              <a:t>                    3</a:t>
            </a:r>
            <a:r>
              <a:rPr lang="en-US" sz="1700" dirty="0">
                <a:solidFill>
                  <a:srgbClr val="000000"/>
                </a:solidFill>
                <a:latin typeface="Math A" pitchFamily="18" charset="2"/>
              </a:rPr>
              <a:t>r</a:t>
            </a:r>
          </a:p>
          <a:p>
            <a:pPr>
              <a:spcAft>
                <a:spcPct val="15000"/>
              </a:spcAft>
            </a:pPr>
            <a:r>
              <a:rPr lang="en-US" sz="1700" dirty="0">
                <a:solidFill>
                  <a:srgbClr val="000000"/>
                </a:solidFill>
                <a:latin typeface="Arial" charset="0"/>
              </a:rPr>
              <a:t>                  _</a:t>
            </a:r>
          </a:p>
          <a:p>
            <a:pPr>
              <a:spcAft>
                <a:spcPct val="15000"/>
              </a:spcAft>
            </a:pPr>
            <a:r>
              <a:rPr lang="en-US" sz="1700" dirty="0">
                <a:solidFill>
                  <a:srgbClr val="000000"/>
                </a:solidFill>
                <a:latin typeface="Arial" charset="0"/>
              </a:rPr>
              <a:t>       </a:t>
            </a:r>
            <a:r>
              <a:rPr lang="en-US" sz="1700" dirty="0" err="1">
                <a:solidFill>
                  <a:srgbClr val="000000"/>
                </a:solidFill>
                <a:latin typeface="Arial" charset="0"/>
              </a:rPr>
              <a:t>Cpk</a:t>
            </a:r>
            <a:r>
              <a:rPr lang="en-US" sz="1700" dirty="0">
                <a:solidFill>
                  <a:srgbClr val="000000"/>
                </a:solidFill>
                <a:latin typeface="Arial" charset="0"/>
              </a:rPr>
              <a:t> = </a:t>
            </a:r>
            <a:r>
              <a:rPr lang="en-US" sz="1700" u="sng" dirty="0">
                <a:solidFill>
                  <a:srgbClr val="000000"/>
                </a:solidFill>
                <a:latin typeface="Arial" charset="0"/>
              </a:rPr>
              <a:t>X - TI</a:t>
            </a:r>
            <a:r>
              <a:rPr lang="en-US" sz="1700" dirty="0">
                <a:solidFill>
                  <a:srgbClr val="000000"/>
                </a:solidFill>
                <a:latin typeface="Arial" charset="0"/>
              </a:rPr>
              <a:t>  : </a:t>
            </a:r>
            <a:r>
              <a:rPr lang="en-US" sz="1700" dirty="0" err="1">
                <a:solidFill>
                  <a:srgbClr val="000000"/>
                </a:solidFill>
                <a:latin typeface="Arial" charset="0"/>
              </a:rPr>
              <a:t>réglage</a:t>
            </a:r>
            <a:r>
              <a:rPr lang="en-US" sz="17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700" dirty="0" err="1">
                <a:solidFill>
                  <a:srgbClr val="000000"/>
                </a:solidFill>
                <a:latin typeface="Arial" charset="0"/>
              </a:rPr>
              <a:t>vers</a:t>
            </a:r>
            <a:r>
              <a:rPr lang="en-US" sz="1700" dirty="0">
                <a:solidFill>
                  <a:srgbClr val="000000"/>
                </a:solidFill>
                <a:latin typeface="Arial" charset="0"/>
              </a:rPr>
              <a:t> TS</a:t>
            </a:r>
          </a:p>
          <a:p>
            <a:pPr>
              <a:spcAft>
                <a:spcPct val="15000"/>
              </a:spcAft>
            </a:pPr>
            <a:r>
              <a:rPr lang="en-US" sz="1700" dirty="0">
                <a:solidFill>
                  <a:srgbClr val="000000"/>
                </a:solidFill>
                <a:latin typeface="Arial" charset="0"/>
              </a:rPr>
              <a:t>                    3</a:t>
            </a:r>
            <a:r>
              <a:rPr lang="en-US" sz="1700" dirty="0">
                <a:solidFill>
                  <a:srgbClr val="000000"/>
                </a:solidFill>
                <a:latin typeface="Math A" pitchFamily="18" charset="2"/>
              </a:rPr>
              <a:t>r</a:t>
            </a:r>
            <a:endParaRPr lang="en-US" sz="1700" dirty="0">
              <a:solidFill>
                <a:srgbClr val="000000"/>
              </a:solidFill>
              <a:latin typeface="Arial" charset="0"/>
            </a:endParaRPr>
          </a:p>
          <a:p>
            <a:pPr>
              <a:spcAft>
                <a:spcPct val="15000"/>
              </a:spcAft>
            </a:pPr>
            <a:r>
              <a:rPr lang="en-US" sz="1700" dirty="0">
                <a:solidFill>
                  <a:srgbClr val="000000"/>
                </a:solidFill>
                <a:latin typeface="Arial" charset="0"/>
              </a:rPr>
              <a:t>       </a:t>
            </a:r>
            <a:r>
              <a:rPr lang="en-US" sz="1700" dirty="0" err="1">
                <a:solidFill>
                  <a:srgbClr val="000000"/>
                </a:solidFill>
                <a:latin typeface="Arial" charset="0"/>
              </a:rPr>
              <a:t>Cp</a:t>
            </a:r>
            <a:r>
              <a:rPr lang="en-US" sz="1700" dirty="0">
                <a:solidFill>
                  <a:srgbClr val="000000"/>
                </a:solidFill>
                <a:latin typeface="Arial" charset="0"/>
              </a:rPr>
              <a:t> &lt;.1,33 </a:t>
            </a:r>
            <a:r>
              <a:rPr lang="en-US" sz="1700" dirty="0" err="1">
                <a:solidFill>
                  <a:srgbClr val="000000"/>
                </a:solidFill>
                <a:latin typeface="Arial" charset="0"/>
              </a:rPr>
              <a:t>ou</a:t>
            </a:r>
            <a:r>
              <a:rPr lang="en-US" sz="1700" dirty="0">
                <a:solidFill>
                  <a:srgbClr val="000000"/>
                </a:solidFill>
                <a:latin typeface="Arial" charset="0"/>
              </a:rPr>
              <a:t> 1,67 : le process </a:t>
            </a:r>
            <a:r>
              <a:rPr lang="en-US" sz="1700" dirty="0" err="1">
                <a:solidFill>
                  <a:srgbClr val="000000"/>
                </a:solidFill>
                <a:latin typeface="Arial" charset="0"/>
              </a:rPr>
              <a:t>n'est</a:t>
            </a:r>
            <a:r>
              <a:rPr lang="en-US" sz="1700" dirty="0">
                <a:solidFill>
                  <a:srgbClr val="000000"/>
                </a:solidFill>
                <a:latin typeface="Arial" charset="0"/>
              </a:rPr>
              <a:t> pas capable</a:t>
            </a:r>
          </a:p>
        </p:txBody>
      </p:sp>
      <p:sp>
        <p:nvSpPr>
          <p:cNvPr id="14344" name="Freeform 8"/>
          <p:cNvSpPr>
            <a:spLocks/>
          </p:cNvSpPr>
          <p:nvPr/>
        </p:nvSpPr>
        <p:spPr bwMode="auto">
          <a:xfrm>
            <a:off x="3603625" y="2216150"/>
            <a:ext cx="206375" cy="746125"/>
          </a:xfrm>
          <a:custGeom>
            <a:avLst/>
            <a:gdLst>
              <a:gd name="T0" fmla="*/ 122 w 130"/>
              <a:gd name="T1" fmla="*/ 0 h 470"/>
              <a:gd name="T2" fmla="*/ 0 w 130"/>
              <a:gd name="T3" fmla="*/ 0 h 470"/>
              <a:gd name="T4" fmla="*/ 0 w 130"/>
              <a:gd name="T5" fmla="*/ 470 h 470"/>
              <a:gd name="T6" fmla="*/ 130 w 130"/>
              <a:gd name="T7" fmla="*/ 470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0" h="470">
                <a:moveTo>
                  <a:pt x="122" y="0"/>
                </a:moveTo>
                <a:lnTo>
                  <a:pt x="0" y="0"/>
                </a:lnTo>
                <a:lnTo>
                  <a:pt x="0" y="470"/>
                </a:lnTo>
                <a:lnTo>
                  <a:pt x="130" y="470"/>
                </a:lnTo>
              </a:path>
            </a:pathLst>
          </a:cu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4345" name="Freeform 9"/>
          <p:cNvSpPr>
            <a:spLocks/>
          </p:cNvSpPr>
          <p:nvPr/>
        </p:nvSpPr>
        <p:spPr bwMode="auto">
          <a:xfrm>
            <a:off x="5035550" y="2216150"/>
            <a:ext cx="206375" cy="746125"/>
          </a:xfrm>
          <a:custGeom>
            <a:avLst/>
            <a:gdLst>
              <a:gd name="T0" fmla="*/ 9 w 130"/>
              <a:gd name="T1" fmla="*/ 0 h 470"/>
              <a:gd name="T2" fmla="*/ 130 w 130"/>
              <a:gd name="T3" fmla="*/ 0 h 470"/>
              <a:gd name="T4" fmla="*/ 130 w 130"/>
              <a:gd name="T5" fmla="*/ 470 h 470"/>
              <a:gd name="T6" fmla="*/ 0 w 130"/>
              <a:gd name="T7" fmla="*/ 470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0" h="470">
                <a:moveTo>
                  <a:pt x="9" y="0"/>
                </a:moveTo>
                <a:lnTo>
                  <a:pt x="130" y="0"/>
                </a:lnTo>
                <a:lnTo>
                  <a:pt x="130" y="470"/>
                </a:lnTo>
                <a:lnTo>
                  <a:pt x="0" y="470"/>
                </a:lnTo>
              </a:path>
            </a:pathLst>
          </a:cu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gradFill rotWithShape="0">
          <a:gsLst>
            <a:gs pos="0">
              <a:srgbClr val="E6E6E6"/>
            </a:gs>
            <a:gs pos="100000">
              <a:srgbClr val="E6E6E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1060450" y="522288"/>
            <a:ext cx="8540750" cy="632777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/>
              </a:gs>
            </a:gsLst>
            <a:lin ang="5400000" scaled="1"/>
          </a:gradFill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5364" name="Freeform 4"/>
          <p:cNvSpPr>
            <a:spLocks noChangeArrowheads="1"/>
          </p:cNvSpPr>
          <p:nvPr/>
        </p:nvSpPr>
        <p:spPr bwMode="auto">
          <a:xfrm>
            <a:off x="1063625" y="5556250"/>
            <a:ext cx="8534400" cy="1347788"/>
          </a:xfrm>
          <a:custGeom>
            <a:avLst/>
            <a:gdLst>
              <a:gd name="T0" fmla="*/ 3584 w 5376"/>
              <a:gd name="T1" fmla="*/ 605 h 849"/>
              <a:gd name="T2" fmla="*/ 3722 w 5376"/>
              <a:gd name="T3" fmla="*/ 493 h 849"/>
              <a:gd name="T4" fmla="*/ 3859 w 5376"/>
              <a:gd name="T5" fmla="*/ 562 h 849"/>
              <a:gd name="T6" fmla="*/ 4015 w 5376"/>
              <a:gd name="T7" fmla="*/ 458 h 849"/>
              <a:gd name="T8" fmla="*/ 4083 w 5376"/>
              <a:gd name="T9" fmla="*/ 579 h 849"/>
              <a:gd name="T10" fmla="*/ 4161 w 5376"/>
              <a:gd name="T11" fmla="*/ 484 h 849"/>
              <a:gd name="T12" fmla="*/ 4290 w 5376"/>
              <a:gd name="T13" fmla="*/ 605 h 849"/>
              <a:gd name="T14" fmla="*/ 4437 w 5376"/>
              <a:gd name="T15" fmla="*/ 320 h 849"/>
              <a:gd name="T16" fmla="*/ 4618 w 5376"/>
              <a:gd name="T17" fmla="*/ 677 h 849"/>
              <a:gd name="T18" fmla="*/ 4747 w 5376"/>
              <a:gd name="T19" fmla="*/ 182 h 849"/>
              <a:gd name="T20" fmla="*/ 4954 w 5376"/>
              <a:gd name="T21" fmla="*/ 622 h 849"/>
              <a:gd name="T22" fmla="*/ 5040 w 5376"/>
              <a:gd name="T23" fmla="*/ 389 h 849"/>
              <a:gd name="T24" fmla="*/ 5134 w 5376"/>
              <a:gd name="T25" fmla="*/ 519 h 849"/>
              <a:gd name="T26" fmla="*/ 5376 w 5376"/>
              <a:gd name="T27" fmla="*/ 0 h 849"/>
              <a:gd name="T28" fmla="*/ 5376 w 5376"/>
              <a:gd name="T29" fmla="*/ 104 h 849"/>
              <a:gd name="T30" fmla="*/ 5134 w 5376"/>
              <a:gd name="T31" fmla="*/ 622 h 849"/>
              <a:gd name="T32" fmla="*/ 5048 w 5376"/>
              <a:gd name="T33" fmla="*/ 510 h 849"/>
              <a:gd name="T34" fmla="*/ 4962 w 5376"/>
              <a:gd name="T35" fmla="*/ 726 h 849"/>
              <a:gd name="T36" fmla="*/ 4764 w 5376"/>
              <a:gd name="T37" fmla="*/ 329 h 849"/>
              <a:gd name="T38" fmla="*/ 4626 w 5376"/>
              <a:gd name="T39" fmla="*/ 849 h 849"/>
              <a:gd name="T40" fmla="*/ 4437 w 5376"/>
              <a:gd name="T41" fmla="*/ 432 h 849"/>
              <a:gd name="T42" fmla="*/ 4307 w 5376"/>
              <a:gd name="T43" fmla="*/ 682 h 849"/>
              <a:gd name="T44" fmla="*/ 4169 w 5376"/>
              <a:gd name="T45" fmla="*/ 562 h 849"/>
              <a:gd name="T46" fmla="*/ 4075 w 5376"/>
              <a:gd name="T47" fmla="*/ 648 h 849"/>
              <a:gd name="T48" fmla="*/ 3989 w 5376"/>
              <a:gd name="T49" fmla="*/ 519 h 849"/>
              <a:gd name="T50" fmla="*/ 3859 w 5376"/>
              <a:gd name="T51" fmla="*/ 614 h 849"/>
              <a:gd name="T52" fmla="*/ 3730 w 5376"/>
              <a:gd name="T53" fmla="*/ 553 h 849"/>
              <a:gd name="T54" fmla="*/ 3601 w 5376"/>
              <a:gd name="T55" fmla="*/ 648 h 849"/>
              <a:gd name="T56" fmla="*/ 0 w 5376"/>
              <a:gd name="T57" fmla="*/ 652 h 849"/>
              <a:gd name="T58" fmla="*/ 0 w 5376"/>
              <a:gd name="T59" fmla="*/ 609 h 8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6" h="849">
                <a:moveTo>
                  <a:pt x="3584" y="605"/>
                </a:moveTo>
                <a:lnTo>
                  <a:pt x="3722" y="493"/>
                </a:lnTo>
                <a:lnTo>
                  <a:pt x="3859" y="562"/>
                </a:lnTo>
                <a:lnTo>
                  <a:pt x="4015" y="458"/>
                </a:lnTo>
                <a:lnTo>
                  <a:pt x="4083" y="579"/>
                </a:lnTo>
                <a:lnTo>
                  <a:pt x="4161" y="484"/>
                </a:lnTo>
                <a:lnTo>
                  <a:pt x="4290" y="605"/>
                </a:lnTo>
                <a:lnTo>
                  <a:pt x="4437" y="320"/>
                </a:lnTo>
                <a:lnTo>
                  <a:pt x="4618" y="677"/>
                </a:lnTo>
                <a:lnTo>
                  <a:pt x="4747" y="182"/>
                </a:lnTo>
                <a:lnTo>
                  <a:pt x="4954" y="622"/>
                </a:lnTo>
                <a:lnTo>
                  <a:pt x="5040" y="389"/>
                </a:lnTo>
                <a:lnTo>
                  <a:pt x="5134" y="519"/>
                </a:lnTo>
                <a:lnTo>
                  <a:pt x="5376" y="0"/>
                </a:lnTo>
                <a:lnTo>
                  <a:pt x="5376" y="104"/>
                </a:lnTo>
                <a:lnTo>
                  <a:pt x="5134" y="622"/>
                </a:lnTo>
                <a:lnTo>
                  <a:pt x="5048" y="510"/>
                </a:lnTo>
                <a:lnTo>
                  <a:pt x="4962" y="726"/>
                </a:lnTo>
                <a:lnTo>
                  <a:pt x="4764" y="329"/>
                </a:lnTo>
                <a:lnTo>
                  <a:pt x="4626" y="849"/>
                </a:lnTo>
                <a:lnTo>
                  <a:pt x="4437" y="432"/>
                </a:lnTo>
                <a:lnTo>
                  <a:pt x="4307" y="682"/>
                </a:lnTo>
                <a:lnTo>
                  <a:pt x="4169" y="562"/>
                </a:lnTo>
                <a:lnTo>
                  <a:pt x="4075" y="648"/>
                </a:lnTo>
                <a:lnTo>
                  <a:pt x="3989" y="519"/>
                </a:lnTo>
                <a:lnTo>
                  <a:pt x="3859" y="614"/>
                </a:lnTo>
                <a:lnTo>
                  <a:pt x="3730" y="553"/>
                </a:lnTo>
                <a:lnTo>
                  <a:pt x="3601" y="648"/>
                </a:lnTo>
                <a:lnTo>
                  <a:pt x="0" y="652"/>
                </a:lnTo>
                <a:lnTo>
                  <a:pt x="0" y="609"/>
                </a:lnTo>
                <a:close/>
              </a:path>
            </a:pathLst>
          </a:custGeom>
          <a:solidFill>
            <a:srgbClr val="46464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5365" name="Freeform 5"/>
          <p:cNvSpPr>
            <a:spLocks noChangeArrowheads="1"/>
          </p:cNvSpPr>
          <p:nvPr/>
        </p:nvSpPr>
        <p:spPr bwMode="auto">
          <a:xfrm>
            <a:off x="1062038" y="5370513"/>
            <a:ext cx="8535987" cy="1449387"/>
          </a:xfrm>
          <a:custGeom>
            <a:avLst/>
            <a:gdLst>
              <a:gd name="T0" fmla="*/ 3555 w 5377"/>
              <a:gd name="T1" fmla="*/ 669 h 913"/>
              <a:gd name="T2" fmla="*/ 3693 w 5377"/>
              <a:gd name="T3" fmla="*/ 557 h 913"/>
              <a:gd name="T4" fmla="*/ 3831 w 5377"/>
              <a:gd name="T5" fmla="*/ 626 h 913"/>
              <a:gd name="T6" fmla="*/ 3986 w 5377"/>
              <a:gd name="T7" fmla="*/ 522 h 913"/>
              <a:gd name="T8" fmla="*/ 4055 w 5377"/>
              <a:gd name="T9" fmla="*/ 643 h 913"/>
              <a:gd name="T10" fmla="*/ 4132 w 5377"/>
              <a:gd name="T11" fmla="*/ 548 h 913"/>
              <a:gd name="T12" fmla="*/ 4262 w 5377"/>
              <a:gd name="T13" fmla="*/ 669 h 913"/>
              <a:gd name="T14" fmla="*/ 4408 w 5377"/>
              <a:gd name="T15" fmla="*/ 384 h 913"/>
              <a:gd name="T16" fmla="*/ 4589 w 5377"/>
              <a:gd name="T17" fmla="*/ 741 h 913"/>
              <a:gd name="T18" fmla="*/ 4718 w 5377"/>
              <a:gd name="T19" fmla="*/ 246 h 913"/>
              <a:gd name="T20" fmla="*/ 4925 w 5377"/>
              <a:gd name="T21" fmla="*/ 686 h 913"/>
              <a:gd name="T22" fmla="*/ 5011 w 5377"/>
              <a:gd name="T23" fmla="*/ 453 h 913"/>
              <a:gd name="T24" fmla="*/ 5106 w 5377"/>
              <a:gd name="T25" fmla="*/ 583 h 913"/>
              <a:gd name="T26" fmla="*/ 5377 w 5377"/>
              <a:gd name="T27" fmla="*/ 0 h 913"/>
              <a:gd name="T28" fmla="*/ 5377 w 5377"/>
              <a:gd name="T29" fmla="*/ 104 h 913"/>
              <a:gd name="T30" fmla="*/ 5106 w 5377"/>
              <a:gd name="T31" fmla="*/ 686 h 913"/>
              <a:gd name="T32" fmla="*/ 5020 w 5377"/>
              <a:gd name="T33" fmla="*/ 574 h 913"/>
              <a:gd name="T34" fmla="*/ 4933 w 5377"/>
              <a:gd name="T35" fmla="*/ 790 h 913"/>
              <a:gd name="T36" fmla="*/ 4735 w 5377"/>
              <a:gd name="T37" fmla="*/ 393 h 913"/>
              <a:gd name="T38" fmla="*/ 4598 w 5377"/>
              <a:gd name="T39" fmla="*/ 913 h 913"/>
              <a:gd name="T40" fmla="*/ 4408 w 5377"/>
              <a:gd name="T41" fmla="*/ 496 h 913"/>
              <a:gd name="T42" fmla="*/ 4279 w 5377"/>
              <a:gd name="T43" fmla="*/ 746 h 913"/>
              <a:gd name="T44" fmla="*/ 4141 w 5377"/>
              <a:gd name="T45" fmla="*/ 626 h 913"/>
              <a:gd name="T46" fmla="*/ 4046 w 5377"/>
              <a:gd name="T47" fmla="*/ 712 h 913"/>
              <a:gd name="T48" fmla="*/ 3960 w 5377"/>
              <a:gd name="T49" fmla="*/ 583 h 913"/>
              <a:gd name="T50" fmla="*/ 3831 w 5377"/>
              <a:gd name="T51" fmla="*/ 678 h 913"/>
              <a:gd name="T52" fmla="*/ 3702 w 5377"/>
              <a:gd name="T53" fmla="*/ 617 h 913"/>
              <a:gd name="T54" fmla="*/ 3572 w 5377"/>
              <a:gd name="T55" fmla="*/ 712 h 913"/>
              <a:gd name="T56" fmla="*/ 0 w 5377"/>
              <a:gd name="T57" fmla="*/ 716 h 913"/>
              <a:gd name="T58" fmla="*/ 0 w 5377"/>
              <a:gd name="T59" fmla="*/ 673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7" h="913">
                <a:moveTo>
                  <a:pt x="3555" y="669"/>
                </a:moveTo>
                <a:lnTo>
                  <a:pt x="3693" y="557"/>
                </a:lnTo>
                <a:lnTo>
                  <a:pt x="3831" y="626"/>
                </a:lnTo>
                <a:lnTo>
                  <a:pt x="3986" y="522"/>
                </a:lnTo>
                <a:lnTo>
                  <a:pt x="4055" y="643"/>
                </a:lnTo>
                <a:lnTo>
                  <a:pt x="4132" y="548"/>
                </a:lnTo>
                <a:lnTo>
                  <a:pt x="4262" y="669"/>
                </a:lnTo>
                <a:lnTo>
                  <a:pt x="4408" y="384"/>
                </a:lnTo>
                <a:lnTo>
                  <a:pt x="4589" y="741"/>
                </a:lnTo>
                <a:lnTo>
                  <a:pt x="4718" y="246"/>
                </a:lnTo>
                <a:lnTo>
                  <a:pt x="4925" y="686"/>
                </a:lnTo>
                <a:lnTo>
                  <a:pt x="5011" y="453"/>
                </a:lnTo>
                <a:lnTo>
                  <a:pt x="5106" y="583"/>
                </a:lnTo>
                <a:lnTo>
                  <a:pt x="5377" y="0"/>
                </a:lnTo>
                <a:lnTo>
                  <a:pt x="5377" y="104"/>
                </a:lnTo>
                <a:lnTo>
                  <a:pt x="5106" y="686"/>
                </a:lnTo>
                <a:lnTo>
                  <a:pt x="5020" y="574"/>
                </a:lnTo>
                <a:lnTo>
                  <a:pt x="4933" y="790"/>
                </a:lnTo>
                <a:lnTo>
                  <a:pt x="4735" y="393"/>
                </a:lnTo>
                <a:lnTo>
                  <a:pt x="4598" y="913"/>
                </a:lnTo>
                <a:lnTo>
                  <a:pt x="4408" y="496"/>
                </a:lnTo>
                <a:lnTo>
                  <a:pt x="4279" y="746"/>
                </a:lnTo>
                <a:lnTo>
                  <a:pt x="4141" y="626"/>
                </a:lnTo>
                <a:lnTo>
                  <a:pt x="4046" y="712"/>
                </a:lnTo>
                <a:lnTo>
                  <a:pt x="3960" y="583"/>
                </a:lnTo>
                <a:lnTo>
                  <a:pt x="3831" y="678"/>
                </a:lnTo>
                <a:lnTo>
                  <a:pt x="3702" y="617"/>
                </a:lnTo>
                <a:lnTo>
                  <a:pt x="3572" y="712"/>
                </a:lnTo>
                <a:lnTo>
                  <a:pt x="0" y="716"/>
                </a:lnTo>
                <a:lnTo>
                  <a:pt x="0" y="673"/>
                </a:lnTo>
                <a:close/>
              </a:path>
            </a:pathLst>
          </a:custGeom>
          <a:solidFill>
            <a:srgbClr val="DCDC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DCDCDC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1069975" y="790575"/>
            <a:ext cx="8524875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5000"/>
              </a:lnSpc>
            </a:pPr>
            <a:r>
              <a:rPr lang="en-US" sz="1900">
                <a:solidFill>
                  <a:srgbClr val="1D1D1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THÈME 2 : </a:t>
            </a:r>
            <a:r>
              <a:rPr lang="en-US" sz="1900">
                <a:solidFill>
                  <a:srgbClr val="32323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CONSTRUCTION D'UN PROCESSUS :</a:t>
            </a:r>
            <a:r>
              <a:rPr lang="en-US" sz="1900">
                <a:solidFill>
                  <a:srgbClr val="96969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 </a:t>
            </a:r>
            <a:r>
              <a:rPr lang="en-US" sz="1900">
                <a:solidFill>
                  <a:srgbClr val="32323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OUTIL 5</a:t>
            </a:r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2084388" y="2106613"/>
            <a:ext cx="6557962" cy="303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1700">
                <a:solidFill>
                  <a:srgbClr val="1D1D1D"/>
                </a:solidFill>
                <a:latin typeface="Arial" charset="0"/>
              </a:rPr>
              <a:t>CAPABILITÉS MACHINES</a:t>
            </a:r>
          </a:p>
          <a:p>
            <a:pPr>
              <a:spcAft>
                <a:spcPct val="15000"/>
              </a:spcAft>
            </a:pPr>
            <a:endParaRPr lang="en-US" sz="1700">
              <a:solidFill>
                <a:srgbClr val="000000"/>
              </a:solidFill>
              <a:latin typeface="Arial" charset="0"/>
            </a:endParaRPr>
          </a:p>
          <a:p>
            <a:pPr>
              <a:spcAft>
                <a:spcPct val="15000"/>
              </a:spcAft>
            </a:pPr>
            <a:r>
              <a:rPr lang="en-US" sz="1700">
                <a:solidFill>
                  <a:srgbClr val="000000"/>
                </a:solidFill>
                <a:latin typeface="Arial" charset="0"/>
              </a:rPr>
              <a:t>Même démarche que la « </a:t>
            </a:r>
            <a:r>
              <a:rPr lang="en-US" sz="1700" i="1">
                <a:solidFill>
                  <a:srgbClr val="000000"/>
                </a:solidFill>
                <a:latin typeface="Arial" charset="0"/>
              </a:rPr>
              <a:t>capabilité process</a:t>
            </a:r>
            <a:r>
              <a:rPr lang="en-US" sz="1700">
                <a:solidFill>
                  <a:srgbClr val="000000"/>
                </a:solidFill>
                <a:latin typeface="Arial" charset="0"/>
              </a:rPr>
              <a:t> », mais en prenant :</a:t>
            </a:r>
          </a:p>
          <a:p>
            <a:pPr>
              <a:spcAft>
                <a:spcPct val="15000"/>
              </a:spcAft>
            </a:pPr>
            <a:endParaRPr lang="en-US" sz="1700">
              <a:solidFill>
                <a:srgbClr val="000000"/>
              </a:solidFill>
              <a:latin typeface="Arial" charset="0"/>
            </a:endParaRPr>
          </a:p>
          <a:p>
            <a:pPr>
              <a:spcAft>
                <a:spcPct val="15000"/>
              </a:spcAft>
            </a:pPr>
            <a:r>
              <a:rPr lang="en-US" sz="1700">
                <a:solidFill>
                  <a:srgbClr val="000000"/>
                </a:solidFill>
                <a:latin typeface="Arial" charset="0"/>
              </a:rPr>
              <a:t>   </a:t>
            </a:r>
            <a:r>
              <a:rPr lang="en-US" sz="70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700">
                <a:solidFill>
                  <a:srgbClr val="000000"/>
                </a:solidFill>
                <a:latin typeface="Arial" charset="0"/>
              </a:rPr>
              <a:t>                             _     _</a:t>
            </a:r>
          </a:p>
          <a:p>
            <a:pPr>
              <a:spcAft>
                <a:spcPct val="15000"/>
              </a:spcAft>
            </a:pPr>
            <a:r>
              <a:rPr lang="en-US" sz="1700">
                <a:solidFill>
                  <a:srgbClr val="000000"/>
                </a:solidFill>
                <a:latin typeface="Arial" charset="0"/>
              </a:rPr>
              <a:t>    Cmk = Mini   </a:t>
            </a:r>
            <a:r>
              <a:rPr lang="en-US" sz="1700" u="sng">
                <a:solidFill>
                  <a:srgbClr val="000000"/>
                </a:solidFill>
                <a:latin typeface="Arial" charset="0"/>
              </a:rPr>
              <a:t>TS - X </a:t>
            </a:r>
            <a:r>
              <a:rPr lang="en-US" sz="1700">
                <a:solidFill>
                  <a:srgbClr val="000000"/>
                </a:solidFill>
                <a:latin typeface="Arial" charset="0"/>
              </a:rPr>
              <a:t> ; </a:t>
            </a:r>
            <a:r>
              <a:rPr lang="en-US" sz="1700" u="sng">
                <a:solidFill>
                  <a:srgbClr val="000000"/>
                </a:solidFill>
                <a:latin typeface="Arial" charset="0"/>
              </a:rPr>
              <a:t>X - TI</a:t>
            </a:r>
            <a:endParaRPr lang="en-US" sz="1700">
              <a:solidFill>
                <a:srgbClr val="000000"/>
              </a:solidFill>
              <a:latin typeface="Arial" charset="0"/>
            </a:endParaRPr>
          </a:p>
          <a:p>
            <a:pPr>
              <a:spcAft>
                <a:spcPct val="15000"/>
              </a:spcAft>
            </a:pPr>
            <a:r>
              <a:rPr lang="en-US" sz="1700">
                <a:solidFill>
                  <a:srgbClr val="000000"/>
                </a:solidFill>
                <a:latin typeface="Arial" charset="0"/>
              </a:rPr>
              <a:t>                           3</a:t>
            </a:r>
            <a:r>
              <a:rPr lang="en-US" sz="1700">
                <a:solidFill>
                  <a:srgbClr val="000000"/>
                </a:solidFill>
                <a:latin typeface="Math A" pitchFamily="18" charset="2"/>
              </a:rPr>
              <a:t>r</a:t>
            </a:r>
            <a:r>
              <a:rPr lang="en-US" sz="1700">
                <a:solidFill>
                  <a:srgbClr val="000000"/>
                </a:solidFill>
                <a:latin typeface="Gill Sans" pitchFamily="34" charset="0"/>
              </a:rPr>
              <a:t>i</a:t>
            </a:r>
            <a:r>
              <a:rPr lang="en-US" sz="1700">
                <a:solidFill>
                  <a:srgbClr val="000000"/>
                </a:solidFill>
                <a:latin typeface="Math A" pitchFamily="18" charset="2"/>
              </a:rPr>
              <a:t>        </a:t>
            </a:r>
            <a:r>
              <a:rPr lang="en-US" sz="1700">
                <a:solidFill>
                  <a:srgbClr val="000000"/>
                </a:solidFill>
                <a:latin typeface="Arial" charset="0"/>
              </a:rPr>
              <a:t>3</a:t>
            </a:r>
            <a:r>
              <a:rPr lang="en-US" sz="1700">
                <a:solidFill>
                  <a:srgbClr val="000000"/>
                </a:solidFill>
                <a:latin typeface="Math A" pitchFamily="18" charset="2"/>
              </a:rPr>
              <a:t>r</a:t>
            </a:r>
            <a:r>
              <a:rPr lang="en-US" sz="1700">
                <a:solidFill>
                  <a:srgbClr val="000000"/>
                </a:solidFill>
                <a:latin typeface="Gill Sans" pitchFamily="34" charset="0"/>
              </a:rPr>
              <a:t>i</a:t>
            </a:r>
            <a:endParaRPr lang="en-US" sz="1700">
              <a:solidFill>
                <a:srgbClr val="000000"/>
              </a:solidFill>
              <a:latin typeface="Arial" charset="0"/>
            </a:endParaRPr>
          </a:p>
          <a:p>
            <a:pPr>
              <a:spcAft>
                <a:spcPct val="15000"/>
              </a:spcAft>
            </a:pPr>
            <a:r>
              <a:rPr lang="en-US" sz="1700">
                <a:solidFill>
                  <a:srgbClr val="000000"/>
                </a:solidFill>
                <a:latin typeface="Arial" charset="0"/>
              </a:rPr>
              <a:t> </a:t>
            </a:r>
          </a:p>
          <a:p>
            <a:pPr>
              <a:spcAft>
                <a:spcPct val="15000"/>
              </a:spcAft>
            </a:pPr>
            <a:r>
              <a:rPr lang="en-US" sz="1700">
                <a:solidFill>
                  <a:srgbClr val="000000"/>
                </a:solidFill>
                <a:latin typeface="Arial" charset="0"/>
              </a:rPr>
              <a:t>    Cm = </a:t>
            </a:r>
            <a:r>
              <a:rPr lang="en-US" sz="1700" u="sng">
                <a:solidFill>
                  <a:srgbClr val="000000"/>
                </a:solidFill>
                <a:latin typeface="Arial" charset="0"/>
              </a:rPr>
              <a:t>IT</a:t>
            </a:r>
            <a:r>
              <a:rPr lang="en-US" sz="1700">
                <a:solidFill>
                  <a:srgbClr val="000000"/>
                </a:solidFill>
                <a:latin typeface="Arial" charset="0"/>
              </a:rPr>
              <a:t> </a:t>
            </a:r>
          </a:p>
          <a:p>
            <a:pPr>
              <a:spcAft>
                <a:spcPct val="15000"/>
              </a:spcAft>
            </a:pPr>
            <a:r>
              <a:rPr lang="en-US" sz="1700">
                <a:solidFill>
                  <a:srgbClr val="000000"/>
                </a:solidFill>
                <a:latin typeface="Arial" charset="0"/>
              </a:rPr>
              <a:t>            6</a:t>
            </a:r>
            <a:r>
              <a:rPr lang="en-US" sz="1700">
                <a:solidFill>
                  <a:srgbClr val="000000"/>
                </a:solidFill>
                <a:latin typeface="Math A" pitchFamily="18" charset="2"/>
              </a:rPr>
              <a:t>r</a:t>
            </a:r>
            <a:r>
              <a:rPr lang="en-US" sz="1700">
                <a:solidFill>
                  <a:srgbClr val="000000"/>
                </a:solidFill>
                <a:latin typeface="Gill Sans" pitchFamily="34" charset="0"/>
              </a:rPr>
              <a:t>i</a:t>
            </a:r>
          </a:p>
        </p:txBody>
      </p:sp>
      <p:sp>
        <p:nvSpPr>
          <p:cNvPr id="15368" name="Freeform 8"/>
          <p:cNvSpPr>
            <a:spLocks/>
          </p:cNvSpPr>
          <p:nvPr/>
        </p:nvSpPr>
        <p:spPr bwMode="auto">
          <a:xfrm>
            <a:off x="3590925" y="3352800"/>
            <a:ext cx="206375" cy="746125"/>
          </a:xfrm>
          <a:custGeom>
            <a:avLst/>
            <a:gdLst>
              <a:gd name="T0" fmla="*/ 122 w 130"/>
              <a:gd name="T1" fmla="*/ 0 h 470"/>
              <a:gd name="T2" fmla="*/ 0 w 130"/>
              <a:gd name="T3" fmla="*/ 0 h 470"/>
              <a:gd name="T4" fmla="*/ 0 w 130"/>
              <a:gd name="T5" fmla="*/ 470 h 470"/>
              <a:gd name="T6" fmla="*/ 130 w 130"/>
              <a:gd name="T7" fmla="*/ 470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0" h="470">
                <a:moveTo>
                  <a:pt x="122" y="0"/>
                </a:moveTo>
                <a:lnTo>
                  <a:pt x="0" y="0"/>
                </a:lnTo>
                <a:lnTo>
                  <a:pt x="0" y="470"/>
                </a:lnTo>
                <a:lnTo>
                  <a:pt x="130" y="470"/>
                </a:lnTo>
              </a:path>
            </a:pathLst>
          </a:cu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5369" name="Freeform 9"/>
          <p:cNvSpPr>
            <a:spLocks/>
          </p:cNvSpPr>
          <p:nvPr/>
        </p:nvSpPr>
        <p:spPr bwMode="auto">
          <a:xfrm>
            <a:off x="5022850" y="3325813"/>
            <a:ext cx="206375" cy="747712"/>
          </a:xfrm>
          <a:custGeom>
            <a:avLst/>
            <a:gdLst>
              <a:gd name="T0" fmla="*/ 9 w 130"/>
              <a:gd name="T1" fmla="*/ 0 h 471"/>
              <a:gd name="T2" fmla="*/ 130 w 130"/>
              <a:gd name="T3" fmla="*/ 0 h 471"/>
              <a:gd name="T4" fmla="*/ 130 w 130"/>
              <a:gd name="T5" fmla="*/ 471 h 471"/>
              <a:gd name="T6" fmla="*/ 0 w 130"/>
              <a:gd name="T7" fmla="*/ 471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0" h="471">
                <a:moveTo>
                  <a:pt x="9" y="0"/>
                </a:moveTo>
                <a:lnTo>
                  <a:pt x="130" y="0"/>
                </a:lnTo>
                <a:lnTo>
                  <a:pt x="130" y="471"/>
                </a:lnTo>
                <a:lnTo>
                  <a:pt x="0" y="471"/>
                </a:lnTo>
              </a:path>
            </a:pathLst>
          </a:cu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gradFill rotWithShape="0">
          <a:gsLst>
            <a:gs pos="0">
              <a:srgbClr val="E6E6E6"/>
            </a:gs>
            <a:gs pos="100000">
              <a:srgbClr val="E6E6E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1060450" y="522288"/>
            <a:ext cx="8540750" cy="632777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/>
              </a:gs>
            </a:gsLst>
            <a:lin ang="5400000" scaled="1"/>
          </a:gradFill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6388" name="Freeform 4"/>
          <p:cNvSpPr>
            <a:spLocks noChangeArrowheads="1"/>
          </p:cNvSpPr>
          <p:nvPr/>
        </p:nvSpPr>
        <p:spPr bwMode="auto">
          <a:xfrm>
            <a:off x="1063625" y="5556250"/>
            <a:ext cx="8534400" cy="1347788"/>
          </a:xfrm>
          <a:custGeom>
            <a:avLst/>
            <a:gdLst>
              <a:gd name="T0" fmla="*/ 3584 w 5376"/>
              <a:gd name="T1" fmla="*/ 605 h 849"/>
              <a:gd name="T2" fmla="*/ 3722 w 5376"/>
              <a:gd name="T3" fmla="*/ 493 h 849"/>
              <a:gd name="T4" fmla="*/ 3859 w 5376"/>
              <a:gd name="T5" fmla="*/ 562 h 849"/>
              <a:gd name="T6" fmla="*/ 4015 w 5376"/>
              <a:gd name="T7" fmla="*/ 458 h 849"/>
              <a:gd name="T8" fmla="*/ 4083 w 5376"/>
              <a:gd name="T9" fmla="*/ 579 h 849"/>
              <a:gd name="T10" fmla="*/ 4161 w 5376"/>
              <a:gd name="T11" fmla="*/ 484 h 849"/>
              <a:gd name="T12" fmla="*/ 4290 w 5376"/>
              <a:gd name="T13" fmla="*/ 605 h 849"/>
              <a:gd name="T14" fmla="*/ 4437 w 5376"/>
              <a:gd name="T15" fmla="*/ 320 h 849"/>
              <a:gd name="T16" fmla="*/ 4618 w 5376"/>
              <a:gd name="T17" fmla="*/ 677 h 849"/>
              <a:gd name="T18" fmla="*/ 4747 w 5376"/>
              <a:gd name="T19" fmla="*/ 182 h 849"/>
              <a:gd name="T20" fmla="*/ 4954 w 5376"/>
              <a:gd name="T21" fmla="*/ 622 h 849"/>
              <a:gd name="T22" fmla="*/ 5040 w 5376"/>
              <a:gd name="T23" fmla="*/ 389 h 849"/>
              <a:gd name="T24" fmla="*/ 5134 w 5376"/>
              <a:gd name="T25" fmla="*/ 519 h 849"/>
              <a:gd name="T26" fmla="*/ 5376 w 5376"/>
              <a:gd name="T27" fmla="*/ 0 h 849"/>
              <a:gd name="T28" fmla="*/ 5376 w 5376"/>
              <a:gd name="T29" fmla="*/ 104 h 849"/>
              <a:gd name="T30" fmla="*/ 5134 w 5376"/>
              <a:gd name="T31" fmla="*/ 622 h 849"/>
              <a:gd name="T32" fmla="*/ 5048 w 5376"/>
              <a:gd name="T33" fmla="*/ 510 h 849"/>
              <a:gd name="T34" fmla="*/ 4962 w 5376"/>
              <a:gd name="T35" fmla="*/ 726 h 849"/>
              <a:gd name="T36" fmla="*/ 4764 w 5376"/>
              <a:gd name="T37" fmla="*/ 329 h 849"/>
              <a:gd name="T38" fmla="*/ 4626 w 5376"/>
              <a:gd name="T39" fmla="*/ 849 h 849"/>
              <a:gd name="T40" fmla="*/ 4437 w 5376"/>
              <a:gd name="T41" fmla="*/ 432 h 849"/>
              <a:gd name="T42" fmla="*/ 4307 w 5376"/>
              <a:gd name="T43" fmla="*/ 682 h 849"/>
              <a:gd name="T44" fmla="*/ 4169 w 5376"/>
              <a:gd name="T45" fmla="*/ 562 h 849"/>
              <a:gd name="T46" fmla="*/ 4075 w 5376"/>
              <a:gd name="T47" fmla="*/ 648 h 849"/>
              <a:gd name="T48" fmla="*/ 3989 w 5376"/>
              <a:gd name="T49" fmla="*/ 519 h 849"/>
              <a:gd name="T50" fmla="*/ 3859 w 5376"/>
              <a:gd name="T51" fmla="*/ 614 h 849"/>
              <a:gd name="T52" fmla="*/ 3730 w 5376"/>
              <a:gd name="T53" fmla="*/ 553 h 849"/>
              <a:gd name="T54" fmla="*/ 3601 w 5376"/>
              <a:gd name="T55" fmla="*/ 648 h 849"/>
              <a:gd name="T56" fmla="*/ 0 w 5376"/>
              <a:gd name="T57" fmla="*/ 652 h 849"/>
              <a:gd name="T58" fmla="*/ 0 w 5376"/>
              <a:gd name="T59" fmla="*/ 609 h 8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6" h="849">
                <a:moveTo>
                  <a:pt x="3584" y="605"/>
                </a:moveTo>
                <a:lnTo>
                  <a:pt x="3722" y="493"/>
                </a:lnTo>
                <a:lnTo>
                  <a:pt x="3859" y="562"/>
                </a:lnTo>
                <a:lnTo>
                  <a:pt x="4015" y="458"/>
                </a:lnTo>
                <a:lnTo>
                  <a:pt x="4083" y="579"/>
                </a:lnTo>
                <a:lnTo>
                  <a:pt x="4161" y="484"/>
                </a:lnTo>
                <a:lnTo>
                  <a:pt x="4290" y="605"/>
                </a:lnTo>
                <a:lnTo>
                  <a:pt x="4437" y="320"/>
                </a:lnTo>
                <a:lnTo>
                  <a:pt x="4618" y="677"/>
                </a:lnTo>
                <a:lnTo>
                  <a:pt x="4747" y="182"/>
                </a:lnTo>
                <a:lnTo>
                  <a:pt x="4954" y="622"/>
                </a:lnTo>
                <a:lnTo>
                  <a:pt x="5040" y="389"/>
                </a:lnTo>
                <a:lnTo>
                  <a:pt x="5134" y="519"/>
                </a:lnTo>
                <a:lnTo>
                  <a:pt x="5376" y="0"/>
                </a:lnTo>
                <a:lnTo>
                  <a:pt x="5376" y="104"/>
                </a:lnTo>
                <a:lnTo>
                  <a:pt x="5134" y="622"/>
                </a:lnTo>
                <a:lnTo>
                  <a:pt x="5048" y="510"/>
                </a:lnTo>
                <a:lnTo>
                  <a:pt x="4962" y="726"/>
                </a:lnTo>
                <a:lnTo>
                  <a:pt x="4764" y="329"/>
                </a:lnTo>
                <a:lnTo>
                  <a:pt x="4626" y="849"/>
                </a:lnTo>
                <a:lnTo>
                  <a:pt x="4437" y="432"/>
                </a:lnTo>
                <a:lnTo>
                  <a:pt x="4307" y="682"/>
                </a:lnTo>
                <a:lnTo>
                  <a:pt x="4169" y="562"/>
                </a:lnTo>
                <a:lnTo>
                  <a:pt x="4075" y="648"/>
                </a:lnTo>
                <a:lnTo>
                  <a:pt x="3989" y="519"/>
                </a:lnTo>
                <a:lnTo>
                  <a:pt x="3859" y="614"/>
                </a:lnTo>
                <a:lnTo>
                  <a:pt x="3730" y="553"/>
                </a:lnTo>
                <a:lnTo>
                  <a:pt x="3601" y="648"/>
                </a:lnTo>
                <a:lnTo>
                  <a:pt x="0" y="652"/>
                </a:lnTo>
                <a:lnTo>
                  <a:pt x="0" y="609"/>
                </a:lnTo>
                <a:close/>
              </a:path>
            </a:pathLst>
          </a:custGeom>
          <a:solidFill>
            <a:srgbClr val="46464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6389" name="Freeform 5"/>
          <p:cNvSpPr>
            <a:spLocks noChangeArrowheads="1"/>
          </p:cNvSpPr>
          <p:nvPr/>
        </p:nvSpPr>
        <p:spPr bwMode="auto">
          <a:xfrm>
            <a:off x="1062038" y="5370513"/>
            <a:ext cx="8535987" cy="1449387"/>
          </a:xfrm>
          <a:custGeom>
            <a:avLst/>
            <a:gdLst>
              <a:gd name="T0" fmla="*/ 3555 w 5377"/>
              <a:gd name="T1" fmla="*/ 669 h 913"/>
              <a:gd name="T2" fmla="*/ 3693 w 5377"/>
              <a:gd name="T3" fmla="*/ 557 h 913"/>
              <a:gd name="T4" fmla="*/ 3831 w 5377"/>
              <a:gd name="T5" fmla="*/ 626 h 913"/>
              <a:gd name="T6" fmla="*/ 3986 w 5377"/>
              <a:gd name="T7" fmla="*/ 522 h 913"/>
              <a:gd name="T8" fmla="*/ 4055 w 5377"/>
              <a:gd name="T9" fmla="*/ 643 h 913"/>
              <a:gd name="T10" fmla="*/ 4132 w 5377"/>
              <a:gd name="T11" fmla="*/ 548 h 913"/>
              <a:gd name="T12" fmla="*/ 4262 w 5377"/>
              <a:gd name="T13" fmla="*/ 669 h 913"/>
              <a:gd name="T14" fmla="*/ 4408 w 5377"/>
              <a:gd name="T15" fmla="*/ 384 h 913"/>
              <a:gd name="T16" fmla="*/ 4589 w 5377"/>
              <a:gd name="T17" fmla="*/ 741 h 913"/>
              <a:gd name="T18" fmla="*/ 4718 w 5377"/>
              <a:gd name="T19" fmla="*/ 246 h 913"/>
              <a:gd name="T20" fmla="*/ 4925 w 5377"/>
              <a:gd name="T21" fmla="*/ 686 h 913"/>
              <a:gd name="T22" fmla="*/ 5011 w 5377"/>
              <a:gd name="T23" fmla="*/ 453 h 913"/>
              <a:gd name="T24" fmla="*/ 5106 w 5377"/>
              <a:gd name="T25" fmla="*/ 583 h 913"/>
              <a:gd name="T26" fmla="*/ 5377 w 5377"/>
              <a:gd name="T27" fmla="*/ 0 h 913"/>
              <a:gd name="T28" fmla="*/ 5377 w 5377"/>
              <a:gd name="T29" fmla="*/ 104 h 913"/>
              <a:gd name="T30" fmla="*/ 5106 w 5377"/>
              <a:gd name="T31" fmla="*/ 686 h 913"/>
              <a:gd name="T32" fmla="*/ 5020 w 5377"/>
              <a:gd name="T33" fmla="*/ 574 h 913"/>
              <a:gd name="T34" fmla="*/ 4933 w 5377"/>
              <a:gd name="T35" fmla="*/ 790 h 913"/>
              <a:gd name="T36" fmla="*/ 4735 w 5377"/>
              <a:gd name="T37" fmla="*/ 393 h 913"/>
              <a:gd name="T38" fmla="*/ 4598 w 5377"/>
              <a:gd name="T39" fmla="*/ 913 h 913"/>
              <a:gd name="T40" fmla="*/ 4408 w 5377"/>
              <a:gd name="T41" fmla="*/ 496 h 913"/>
              <a:gd name="T42" fmla="*/ 4279 w 5377"/>
              <a:gd name="T43" fmla="*/ 746 h 913"/>
              <a:gd name="T44" fmla="*/ 4141 w 5377"/>
              <a:gd name="T45" fmla="*/ 626 h 913"/>
              <a:gd name="T46" fmla="*/ 4046 w 5377"/>
              <a:gd name="T47" fmla="*/ 712 h 913"/>
              <a:gd name="T48" fmla="*/ 3960 w 5377"/>
              <a:gd name="T49" fmla="*/ 583 h 913"/>
              <a:gd name="T50" fmla="*/ 3831 w 5377"/>
              <a:gd name="T51" fmla="*/ 678 h 913"/>
              <a:gd name="T52" fmla="*/ 3702 w 5377"/>
              <a:gd name="T53" fmla="*/ 617 h 913"/>
              <a:gd name="T54" fmla="*/ 3572 w 5377"/>
              <a:gd name="T55" fmla="*/ 712 h 913"/>
              <a:gd name="T56" fmla="*/ 0 w 5377"/>
              <a:gd name="T57" fmla="*/ 716 h 913"/>
              <a:gd name="T58" fmla="*/ 0 w 5377"/>
              <a:gd name="T59" fmla="*/ 673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7" h="913">
                <a:moveTo>
                  <a:pt x="3555" y="669"/>
                </a:moveTo>
                <a:lnTo>
                  <a:pt x="3693" y="557"/>
                </a:lnTo>
                <a:lnTo>
                  <a:pt x="3831" y="626"/>
                </a:lnTo>
                <a:lnTo>
                  <a:pt x="3986" y="522"/>
                </a:lnTo>
                <a:lnTo>
                  <a:pt x="4055" y="643"/>
                </a:lnTo>
                <a:lnTo>
                  <a:pt x="4132" y="548"/>
                </a:lnTo>
                <a:lnTo>
                  <a:pt x="4262" y="669"/>
                </a:lnTo>
                <a:lnTo>
                  <a:pt x="4408" y="384"/>
                </a:lnTo>
                <a:lnTo>
                  <a:pt x="4589" y="741"/>
                </a:lnTo>
                <a:lnTo>
                  <a:pt x="4718" y="246"/>
                </a:lnTo>
                <a:lnTo>
                  <a:pt x="4925" y="686"/>
                </a:lnTo>
                <a:lnTo>
                  <a:pt x="5011" y="453"/>
                </a:lnTo>
                <a:lnTo>
                  <a:pt x="5106" y="583"/>
                </a:lnTo>
                <a:lnTo>
                  <a:pt x="5377" y="0"/>
                </a:lnTo>
                <a:lnTo>
                  <a:pt x="5377" y="104"/>
                </a:lnTo>
                <a:lnTo>
                  <a:pt x="5106" y="686"/>
                </a:lnTo>
                <a:lnTo>
                  <a:pt x="5020" y="574"/>
                </a:lnTo>
                <a:lnTo>
                  <a:pt x="4933" y="790"/>
                </a:lnTo>
                <a:lnTo>
                  <a:pt x="4735" y="393"/>
                </a:lnTo>
                <a:lnTo>
                  <a:pt x="4598" y="913"/>
                </a:lnTo>
                <a:lnTo>
                  <a:pt x="4408" y="496"/>
                </a:lnTo>
                <a:lnTo>
                  <a:pt x="4279" y="746"/>
                </a:lnTo>
                <a:lnTo>
                  <a:pt x="4141" y="626"/>
                </a:lnTo>
                <a:lnTo>
                  <a:pt x="4046" y="712"/>
                </a:lnTo>
                <a:lnTo>
                  <a:pt x="3960" y="583"/>
                </a:lnTo>
                <a:lnTo>
                  <a:pt x="3831" y="678"/>
                </a:lnTo>
                <a:lnTo>
                  <a:pt x="3702" y="617"/>
                </a:lnTo>
                <a:lnTo>
                  <a:pt x="3572" y="712"/>
                </a:lnTo>
                <a:lnTo>
                  <a:pt x="0" y="716"/>
                </a:lnTo>
                <a:lnTo>
                  <a:pt x="0" y="673"/>
                </a:lnTo>
                <a:close/>
              </a:path>
            </a:pathLst>
          </a:custGeom>
          <a:solidFill>
            <a:srgbClr val="DCDC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DCDCDC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1069975" y="790575"/>
            <a:ext cx="8524875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5000"/>
              </a:lnSpc>
            </a:pPr>
            <a:r>
              <a:rPr lang="en-US" sz="1900">
                <a:solidFill>
                  <a:srgbClr val="1D1D1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THÈME 3 : </a:t>
            </a:r>
            <a:r>
              <a:rPr lang="en-US" sz="1900">
                <a:solidFill>
                  <a:srgbClr val="32323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ANALYSE ET SUIVI DE L'EFFICACITÉ D'UN PROCESSUS</a:t>
            </a:r>
          </a:p>
        </p:txBody>
      </p:sp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1439863" y="2173288"/>
            <a:ext cx="7772400" cy="2811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300">
                <a:solidFill>
                  <a:srgbClr val="1D1D1D"/>
                </a:solidFill>
                <a:latin typeface="Arial" charset="0"/>
              </a:rPr>
              <a:t>ANALYSE</a:t>
            </a:r>
            <a:endParaRPr lang="en-US" sz="2300">
              <a:solidFill>
                <a:srgbClr val="000000"/>
              </a:solidFill>
              <a:latin typeface="Arial" charset="0"/>
            </a:endParaRPr>
          </a:p>
          <a:p>
            <a:pPr>
              <a:spcAft>
                <a:spcPct val="15000"/>
              </a:spcAft>
            </a:pPr>
            <a:endParaRPr lang="en-US" sz="2300">
              <a:solidFill>
                <a:srgbClr val="000000"/>
              </a:solidFill>
              <a:latin typeface="Arial" charset="0"/>
            </a:endParaRPr>
          </a:p>
          <a:p>
            <a:pPr>
              <a:spcAft>
                <a:spcPct val="15000"/>
              </a:spcAft>
            </a:pPr>
            <a:r>
              <a:rPr lang="en-US" sz="2300">
                <a:solidFill>
                  <a:srgbClr val="000000"/>
                </a:solidFill>
                <a:latin typeface="Arial" charset="0"/>
              </a:rPr>
              <a:t>AnaIyse du processus généraI : AMIDEC Process.</a:t>
            </a:r>
          </a:p>
          <a:p>
            <a:pPr>
              <a:spcAft>
                <a:spcPct val="15000"/>
              </a:spcAft>
            </a:pPr>
            <a:r>
              <a:rPr lang="en-US" sz="2300">
                <a:solidFill>
                  <a:srgbClr val="000000"/>
                </a:solidFill>
                <a:latin typeface="Arial" charset="0"/>
              </a:rPr>
              <a:t>Analyse des moyens de production : AMDEC Machine </a:t>
            </a:r>
            <a:r>
              <a:rPr lang="en-US" sz="2300">
                <a:solidFill>
                  <a:srgbClr val="323232"/>
                </a:solidFill>
                <a:latin typeface="Arial" charset="0"/>
              </a:rPr>
              <a:t>(outil 6).</a:t>
            </a:r>
            <a:endParaRPr lang="en-US" sz="2300">
              <a:solidFill>
                <a:srgbClr val="000000"/>
              </a:solidFill>
              <a:latin typeface="Arial" charset="0"/>
            </a:endParaRPr>
          </a:p>
          <a:p>
            <a:pPr>
              <a:spcAft>
                <a:spcPct val="15000"/>
              </a:spcAft>
            </a:pPr>
            <a:r>
              <a:rPr lang="en-US" sz="2300">
                <a:solidFill>
                  <a:srgbClr val="000000"/>
                </a:solidFill>
                <a:latin typeface="Arial" charset="0"/>
              </a:rPr>
              <a:t>Analyse de la qualité géométrique des produits : analyse statistique </a:t>
            </a:r>
            <a:r>
              <a:rPr lang="en-US" sz="2300">
                <a:solidFill>
                  <a:srgbClr val="323232"/>
                </a:solidFill>
                <a:latin typeface="Arial" charset="0"/>
              </a:rPr>
              <a:t>(outil 7).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gradFill rotWithShape="0">
          <a:gsLst>
            <a:gs pos="0">
              <a:srgbClr val="E6E6E6"/>
            </a:gs>
            <a:gs pos="100000">
              <a:srgbClr val="E6E6E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1060450" y="522288"/>
            <a:ext cx="8540750" cy="632777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/>
              </a:gs>
            </a:gsLst>
            <a:lin ang="5400000" scaled="1"/>
          </a:gradFill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7412" name="Freeform 4"/>
          <p:cNvSpPr>
            <a:spLocks noChangeArrowheads="1"/>
          </p:cNvSpPr>
          <p:nvPr/>
        </p:nvSpPr>
        <p:spPr bwMode="auto">
          <a:xfrm>
            <a:off x="1063625" y="5556250"/>
            <a:ext cx="8534400" cy="1347788"/>
          </a:xfrm>
          <a:custGeom>
            <a:avLst/>
            <a:gdLst>
              <a:gd name="T0" fmla="*/ 3584 w 5376"/>
              <a:gd name="T1" fmla="*/ 605 h 849"/>
              <a:gd name="T2" fmla="*/ 3722 w 5376"/>
              <a:gd name="T3" fmla="*/ 493 h 849"/>
              <a:gd name="T4" fmla="*/ 3859 w 5376"/>
              <a:gd name="T5" fmla="*/ 562 h 849"/>
              <a:gd name="T6" fmla="*/ 4015 w 5376"/>
              <a:gd name="T7" fmla="*/ 458 h 849"/>
              <a:gd name="T8" fmla="*/ 4083 w 5376"/>
              <a:gd name="T9" fmla="*/ 579 h 849"/>
              <a:gd name="T10" fmla="*/ 4161 w 5376"/>
              <a:gd name="T11" fmla="*/ 484 h 849"/>
              <a:gd name="T12" fmla="*/ 4290 w 5376"/>
              <a:gd name="T13" fmla="*/ 605 h 849"/>
              <a:gd name="T14" fmla="*/ 4437 w 5376"/>
              <a:gd name="T15" fmla="*/ 320 h 849"/>
              <a:gd name="T16" fmla="*/ 4618 w 5376"/>
              <a:gd name="T17" fmla="*/ 677 h 849"/>
              <a:gd name="T18" fmla="*/ 4747 w 5376"/>
              <a:gd name="T19" fmla="*/ 182 h 849"/>
              <a:gd name="T20" fmla="*/ 4954 w 5376"/>
              <a:gd name="T21" fmla="*/ 622 h 849"/>
              <a:gd name="T22" fmla="*/ 5040 w 5376"/>
              <a:gd name="T23" fmla="*/ 389 h 849"/>
              <a:gd name="T24" fmla="*/ 5134 w 5376"/>
              <a:gd name="T25" fmla="*/ 519 h 849"/>
              <a:gd name="T26" fmla="*/ 5376 w 5376"/>
              <a:gd name="T27" fmla="*/ 0 h 849"/>
              <a:gd name="T28" fmla="*/ 5376 w 5376"/>
              <a:gd name="T29" fmla="*/ 104 h 849"/>
              <a:gd name="T30" fmla="*/ 5134 w 5376"/>
              <a:gd name="T31" fmla="*/ 622 h 849"/>
              <a:gd name="T32" fmla="*/ 5048 w 5376"/>
              <a:gd name="T33" fmla="*/ 510 h 849"/>
              <a:gd name="T34" fmla="*/ 4962 w 5376"/>
              <a:gd name="T35" fmla="*/ 726 h 849"/>
              <a:gd name="T36" fmla="*/ 4764 w 5376"/>
              <a:gd name="T37" fmla="*/ 329 h 849"/>
              <a:gd name="T38" fmla="*/ 4626 w 5376"/>
              <a:gd name="T39" fmla="*/ 849 h 849"/>
              <a:gd name="T40" fmla="*/ 4437 w 5376"/>
              <a:gd name="T41" fmla="*/ 432 h 849"/>
              <a:gd name="T42" fmla="*/ 4307 w 5376"/>
              <a:gd name="T43" fmla="*/ 682 h 849"/>
              <a:gd name="T44" fmla="*/ 4169 w 5376"/>
              <a:gd name="T45" fmla="*/ 562 h 849"/>
              <a:gd name="T46" fmla="*/ 4075 w 5376"/>
              <a:gd name="T47" fmla="*/ 648 h 849"/>
              <a:gd name="T48" fmla="*/ 3989 w 5376"/>
              <a:gd name="T49" fmla="*/ 519 h 849"/>
              <a:gd name="T50" fmla="*/ 3859 w 5376"/>
              <a:gd name="T51" fmla="*/ 614 h 849"/>
              <a:gd name="T52" fmla="*/ 3730 w 5376"/>
              <a:gd name="T53" fmla="*/ 553 h 849"/>
              <a:gd name="T54" fmla="*/ 3601 w 5376"/>
              <a:gd name="T55" fmla="*/ 648 h 849"/>
              <a:gd name="T56" fmla="*/ 0 w 5376"/>
              <a:gd name="T57" fmla="*/ 652 h 849"/>
              <a:gd name="T58" fmla="*/ 0 w 5376"/>
              <a:gd name="T59" fmla="*/ 609 h 8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6" h="849">
                <a:moveTo>
                  <a:pt x="3584" y="605"/>
                </a:moveTo>
                <a:lnTo>
                  <a:pt x="3722" y="493"/>
                </a:lnTo>
                <a:lnTo>
                  <a:pt x="3859" y="562"/>
                </a:lnTo>
                <a:lnTo>
                  <a:pt x="4015" y="458"/>
                </a:lnTo>
                <a:lnTo>
                  <a:pt x="4083" y="579"/>
                </a:lnTo>
                <a:lnTo>
                  <a:pt x="4161" y="484"/>
                </a:lnTo>
                <a:lnTo>
                  <a:pt x="4290" y="605"/>
                </a:lnTo>
                <a:lnTo>
                  <a:pt x="4437" y="320"/>
                </a:lnTo>
                <a:lnTo>
                  <a:pt x="4618" y="677"/>
                </a:lnTo>
                <a:lnTo>
                  <a:pt x="4747" y="182"/>
                </a:lnTo>
                <a:lnTo>
                  <a:pt x="4954" y="622"/>
                </a:lnTo>
                <a:lnTo>
                  <a:pt x="5040" y="389"/>
                </a:lnTo>
                <a:lnTo>
                  <a:pt x="5134" y="519"/>
                </a:lnTo>
                <a:lnTo>
                  <a:pt x="5376" y="0"/>
                </a:lnTo>
                <a:lnTo>
                  <a:pt x="5376" y="104"/>
                </a:lnTo>
                <a:lnTo>
                  <a:pt x="5134" y="622"/>
                </a:lnTo>
                <a:lnTo>
                  <a:pt x="5048" y="510"/>
                </a:lnTo>
                <a:lnTo>
                  <a:pt x="4962" y="726"/>
                </a:lnTo>
                <a:lnTo>
                  <a:pt x="4764" y="329"/>
                </a:lnTo>
                <a:lnTo>
                  <a:pt x="4626" y="849"/>
                </a:lnTo>
                <a:lnTo>
                  <a:pt x="4437" y="432"/>
                </a:lnTo>
                <a:lnTo>
                  <a:pt x="4307" y="682"/>
                </a:lnTo>
                <a:lnTo>
                  <a:pt x="4169" y="562"/>
                </a:lnTo>
                <a:lnTo>
                  <a:pt x="4075" y="648"/>
                </a:lnTo>
                <a:lnTo>
                  <a:pt x="3989" y="519"/>
                </a:lnTo>
                <a:lnTo>
                  <a:pt x="3859" y="614"/>
                </a:lnTo>
                <a:lnTo>
                  <a:pt x="3730" y="553"/>
                </a:lnTo>
                <a:lnTo>
                  <a:pt x="3601" y="648"/>
                </a:lnTo>
                <a:lnTo>
                  <a:pt x="0" y="652"/>
                </a:lnTo>
                <a:lnTo>
                  <a:pt x="0" y="609"/>
                </a:lnTo>
                <a:close/>
              </a:path>
            </a:pathLst>
          </a:custGeom>
          <a:solidFill>
            <a:srgbClr val="46464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7413" name="Freeform 5"/>
          <p:cNvSpPr>
            <a:spLocks noChangeArrowheads="1"/>
          </p:cNvSpPr>
          <p:nvPr/>
        </p:nvSpPr>
        <p:spPr bwMode="auto">
          <a:xfrm>
            <a:off x="1062038" y="5370513"/>
            <a:ext cx="8535987" cy="1449387"/>
          </a:xfrm>
          <a:custGeom>
            <a:avLst/>
            <a:gdLst>
              <a:gd name="T0" fmla="*/ 3555 w 5377"/>
              <a:gd name="T1" fmla="*/ 669 h 913"/>
              <a:gd name="T2" fmla="*/ 3693 w 5377"/>
              <a:gd name="T3" fmla="*/ 557 h 913"/>
              <a:gd name="T4" fmla="*/ 3831 w 5377"/>
              <a:gd name="T5" fmla="*/ 626 h 913"/>
              <a:gd name="T6" fmla="*/ 3986 w 5377"/>
              <a:gd name="T7" fmla="*/ 522 h 913"/>
              <a:gd name="T8" fmla="*/ 4055 w 5377"/>
              <a:gd name="T9" fmla="*/ 643 h 913"/>
              <a:gd name="T10" fmla="*/ 4132 w 5377"/>
              <a:gd name="T11" fmla="*/ 548 h 913"/>
              <a:gd name="T12" fmla="*/ 4262 w 5377"/>
              <a:gd name="T13" fmla="*/ 669 h 913"/>
              <a:gd name="T14" fmla="*/ 4408 w 5377"/>
              <a:gd name="T15" fmla="*/ 384 h 913"/>
              <a:gd name="T16" fmla="*/ 4589 w 5377"/>
              <a:gd name="T17" fmla="*/ 741 h 913"/>
              <a:gd name="T18" fmla="*/ 4718 w 5377"/>
              <a:gd name="T19" fmla="*/ 246 h 913"/>
              <a:gd name="T20" fmla="*/ 4925 w 5377"/>
              <a:gd name="T21" fmla="*/ 686 h 913"/>
              <a:gd name="T22" fmla="*/ 5011 w 5377"/>
              <a:gd name="T23" fmla="*/ 453 h 913"/>
              <a:gd name="T24" fmla="*/ 5106 w 5377"/>
              <a:gd name="T25" fmla="*/ 583 h 913"/>
              <a:gd name="T26" fmla="*/ 5377 w 5377"/>
              <a:gd name="T27" fmla="*/ 0 h 913"/>
              <a:gd name="T28" fmla="*/ 5377 w 5377"/>
              <a:gd name="T29" fmla="*/ 104 h 913"/>
              <a:gd name="T30" fmla="*/ 5106 w 5377"/>
              <a:gd name="T31" fmla="*/ 686 h 913"/>
              <a:gd name="T32" fmla="*/ 5020 w 5377"/>
              <a:gd name="T33" fmla="*/ 574 h 913"/>
              <a:gd name="T34" fmla="*/ 4933 w 5377"/>
              <a:gd name="T35" fmla="*/ 790 h 913"/>
              <a:gd name="T36" fmla="*/ 4735 w 5377"/>
              <a:gd name="T37" fmla="*/ 393 h 913"/>
              <a:gd name="T38" fmla="*/ 4598 w 5377"/>
              <a:gd name="T39" fmla="*/ 913 h 913"/>
              <a:gd name="T40" fmla="*/ 4408 w 5377"/>
              <a:gd name="T41" fmla="*/ 496 h 913"/>
              <a:gd name="T42" fmla="*/ 4279 w 5377"/>
              <a:gd name="T43" fmla="*/ 746 h 913"/>
              <a:gd name="T44" fmla="*/ 4141 w 5377"/>
              <a:gd name="T45" fmla="*/ 626 h 913"/>
              <a:gd name="T46" fmla="*/ 4046 w 5377"/>
              <a:gd name="T47" fmla="*/ 712 h 913"/>
              <a:gd name="T48" fmla="*/ 3960 w 5377"/>
              <a:gd name="T49" fmla="*/ 583 h 913"/>
              <a:gd name="T50" fmla="*/ 3831 w 5377"/>
              <a:gd name="T51" fmla="*/ 678 h 913"/>
              <a:gd name="T52" fmla="*/ 3702 w 5377"/>
              <a:gd name="T53" fmla="*/ 617 h 913"/>
              <a:gd name="T54" fmla="*/ 3572 w 5377"/>
              <a:gd name="T55" fmla="*/ 712 h 913"/>
              <a:gd name="T56" fmla="*/ 0 w 5377"/>
              <a:gd name="T57" fmla="*/ 716 h 913"/>
              <a:gd name="T58" fmla="*/ 0 w 5377"/>
              <a:gd name="T59" fmla="*/ 673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7" h="913">
                <a:moveTo>
                  <a:pt x="3555" y="669"/>
                </a:moveTo>
                <a:lnTo>
                  <a:pt x="3693" y="557"/>
                </a:lnTo>
                <a:lnTo>
                  <a:pt x="3831" y="626"/>
                </a:lnTo>
                <a:lnTo>
                  <a:pt x="3986" y="522"/>
                </a:lnTo>
                <a:lnTo>
                  <a:pt x="4055" y="643"/>
                </a:lnTo>
                <a:lnTo>
                  <a:pt x="4132" y="548"/>
                </a:lnTo>
                <a:lnTo>
                  <a:pt x="4262" y="669"/>
                </a:lnTo>
                <a:lnTo>
                  <a:pt x="4408" y="384"/>
                </a:lnTo>
                <a:lnTo>
                  <a:pt x="4589" y="741"/>
                </a:lnTo>
                <a:lnTo>
                  <a:pt x="4718" y="246"/>
                </a:lnTo>
                <a:lnTo>
                  <a:pt x="4925" y="686"/>
                </a:lnTo>
                <a:lnTo>
                  <a:pt x="5011" y="453"/>
                </a:lnTo>
                <a:lnTo>
                  <a:pt x="5106" y="583"/>
                </a:lnTo>
                <a:lnTo>
                  <a:pt x="5377" y="0"/>
                </a:lnTo>
                <a:lnTo>
                  <a:pt x="5377" y="104"/>
                </a:lnTo>
                <a:lnTo>
                  <a:pt x="5106" y="686"/>
                </a:lnTo>
                <a:lnTo>
                  <a:pt x="5020" y="574"/>
                </a:lnTo>
                <a:lnTo>
                  <a:pt x="4933" y="790"/>
                </a:lnTo>
                <a:lnTo>
                  <a:pt x="4735" y="393"/>
                </a:lnTo>
                <a:lnTo>
                  <a:pt x="4598" y="913"/>
                </a:lnTo>
                <a:lnTo>
                  <a:pt x="4408" y="496"/>
                </a:lnTo>
                <a:lnTo>
                  <a:pt x="4279" y="746"/>
                </a:lnTo>
                <a:lnTo>
                  <a:pt x="4141" y="626"/>
                </a:lnTo>
                <a:lnTo>
                  <a:pt x="4046" y="712"/>
                </a:lnTo>
                <a:lnTo>
                  <a:pt x="3960" y="583"/>
                </a:lnTo>
                <a:lnTo>
                  <a:pt x="3831" y="678"/>
                </a:lnTo>
                <a:lnTo>
                  <a:pt x="3702" y="617"/>
                </a:lnTo>
                <a:lnTo>
                  <a:pt x="3572" y="712"/>
                </a:lnTo>
                <a:lnTo>
                  <a:pt x="0" y="716"/>
                </a:lnTo>
                <a:lnTo>
                  <a:pt x="0" y="673"/>
                </a:lnTo>
                <a:close/>
              </a:path>
            </a:pathLst>
          </a:custGeom>
          <a:solidFill>
            <a:srgbClr val="DCDC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DCDCDC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1069975" y="790575"/>
            <a:ext cx="8524875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5000"/>
              </a:lnSpc>
            </a:pPr>
            <a:r>
              <a:rPr lang="en-US" sz="1900">
                <a:solidFill>
                  <a:srgbClr val="1D1D1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THÈME 3 : </a:t>
            </a:r>
            <a:r>
              <a:rPr lang="en-US" sz="1900">
                <a:solidFill>
                  <a:srgbClr val="32323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ANALYSE ET SUIVI DE L'EFFICACITÉ D'UN PROCESSUS</a:t>
            </a:r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1270000" y="1912938"/>
            <a:ext cx="8401050" cy="3535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300">
                <a:solidFill>
                  <a:srgbClr val="1D1D1D"/>
                </a:solidFill>
                <a:latin typeface="Arial" charset="0"/>
              </a:rPr>
              <a:t>SUIVI DE L'EFFICACITÉ</a:t>
            </a:r>
            <a:endParaRPr lang="en-US" sz="2300">
              <a:solidFill>
                <a:srgbClr val="000000"/>
              </a:solidFill>
              <a:latin typeface="Arial" charset="0"/>
            </a:endParaRPr>
          </a:p>
          <a:p>
            <a:pPr>
              <a:spcAft>
                <a:spcPct val="15000"/>
              </a:spcAft>
            </a:pPr>
            <a:endParaRPr lang="en-US" sz="2300">
              <a:solidFill>
                <a:srgbClr val="000000"/>
              </a:solidFill>
              <a:latin typeface="Arial" charset="0"/>
            </a:endParaRPr>
          </a:p>
          <a:p>
            <a:pPr>
              <a:spcAft>
                <a:spcPct val="15000"/>
              </a:spcAft>
            </a:pPr>
            <a:r>
              <a:rPr lang="en-US" sz="2300">
                <a:solidFill>
                  <a:srgbClr val="000000"/>
                </a:solidFill>
                <a:latin typeface="Arial" charset="0"/>
              </a:rPr>
              <a:t>Suivi du processus général : Audit processus, AMDEC process, Capabilité process</a:t>
            </a:r>
          </a:p>
          <a:p>
            <a:pPr>
              <a:spcAft>
                <a:spcPct val="15000"/>
              </a:spcAft>
            </a:pPr>
            <a:endParaRPr lang="en-US" sz="2300">
              <a:solidFill>
                <a:srgbClr val="000000"/>
              </a:solidFill>
              <a:latin typeface="Arial" charset="0"/>
            </a:endParaRPr>
          </a:p>
          <a:p>
            <a:pPr>
              <a:spcAft>
                <a:spcPct val="15000"/>
              </a:spcAft>
            </a:pPr>
            <a:r>
              <a:rPr lang="en-US" sz="2300">
                <a:solidFill>
                  <a:srgbClr val="000000"/>
                </a:solidFill>
                <a:latin typeface="Arial" charset="0"/>
              </a:rPr>
              <a:t>Suivi des machines : capabilité machine, taux de rendement.</a:t>
            </a:r>
          </a:p>
          <a:p>
            <a:pPr>
              <a:spcAft>
                <a:spcPct val="15000"/>
              </a:spcAft>
            </a:pPr>
            <a:endParaRPr lang="en-US" sz="2300">
              <a:solidFill>
                <a:srgbClr val="000000"/>
              </a:solidFill>
              <a:latin typeface="Arial" charset="0"/>
            </a:endParaRPr>
          </a:p>
          <a:p>
            <a:pPr>
              <a:spcAft>
                <a:spcPct val="15000"/>
              </a:spcAft>
            </a:pPr>
            <a:r>
              <a:rPr lang="en-US" sz="2300">
                <a:solidFill>
                  <a:srgbClr val="000000"/>
                </a:solidFill>
                <a:latin typeface="Arial" charset="0"/>
              </a:rPr>
              <a:t>Suivi de la qualité des produits :Maîtrise statistique des process (MSP) </a:t>
            </a:r>
            <a:r>
              <a:rPr lang="en-US" sz="2300">
                <a:solidFill>
                  <a:srgbClr val="323232"/>
                </a:solidFill>
                <a:latin typeface="Arial" charset="0"/>
              </a:rPr>
              <a:t>(outil 8)</a:t>
            </a:r>
            <a:r>
              <a:rPr lang="en-US" sz="2300">
                <a:solidFill>
                  <a:srgbClr val="000000"/>
                </a:solidFill>
                <a:latin typeface="Arial" charset="0"/>
              </a:rPr>
              <a:t>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gradFill rotWithShape="0">
          <a:gsLst>
            <a:gs pos="0">
              <a:srgbClr val="E6E6E6"/>
            </a:gs>
            <a:gs pos="100000">
              <a:srgbClr val="E6E6E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1060450" y="522288"/>
            <a:ext cx="8540750" cy="632777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/>
              </a:gs>
            </a:gsLst>
            <a:lin ang="5400000" scaled="1"/>
          </a:gradFill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8436" name="Freeform 4"/>
          <p:cNvSpPr>
            <a:spLocks noChangeArrowheads="1"/>
          </p:cNvSpPr>
          <p:nvPr/>
        </p:nvSpPr>
        <p:spPr bwMode="auto">
          <a:xfrm>
            <a:off x="1063625" y="5556250"/>
            <a:ext cx="8534400" cy="1347788"/>
          </a:xfrm>
          <a:custGeom>
            <a:avLst/>
            <a:gdLst>
              <a:gd name="T0" fmla="*/ 3584 w 5376"/>
              <a:gd name="T1" fmla="*/ 605 h 849"/>
              <a:gd name="T2" fmla="*/ 3722 w 5376"/>
              <a:gd name="T3" fmla="*/ 493 h 849"/>
              <a:gd name="T4" fmla="*/ 3859 w 5376"/>
              <a:gd name="T5" fmla="*/ 562 h 849"/>
              <a:gd name="T6" fmla="*/ 4015 w 5376"/>
              <a:gd name="T7" fmla="*/ 458 h 849"/>
              <a:gd name="T8" fmla="*/ 4083 w 5376"/>
              <a:gd name="T9" fmla="*/ 579 h 849"/>
              <a:gd name="T10" fmla="*/ 4161 w 5376"/>
              <a:gd name="T11" fmla="*/ 484 h 849"/>
              <a:gd name="T12" fmla="*/ 4290 w 5376"/>
              <a:gd name="T13" fmla="*/ 605 h 849"/>
              <a:gd name="T14" fmla="*/ 4437 w 5376"/>
              <a:gd name="T15" fmla="*/ 320 h 849"/>
              <a:gd name="T16" fmla="*/ 4618 w 5376"/>
              <a:gd name="T17" fmla="*/ 677 h 849"/>
              <a:gd name="T18" fmla="*/ 4747 w 5376"/>
              <a:gd name="T19" fmla="*/ 182 h 849"/>
              <a:gd name="T20" fmla="*/ 4954 w 5376"/>
              <a:gd name="T21" fmla="*/ 622 h 849"/>
              <a:gd name="T22" fmla="*/ 5040 w 5376"/>
              <a:gd name="T23" fmla="*/ 389 h 849"/>
              <a:gd name="T24" fmla="*/ 5134 w 5376"/>
              <a:gd name="T25" fmla="*/ 519 h 849"/>
              <a:gd name="T26" fmla="*/ 5376 w 5376"/>
              <a:gd name="T27" fmla="*/ 0 h 849"/>
              <a:gd name="T28" fmla="*/ 5376 w 5376"/>
              <a:gd name="T29" fmla="*/ 104 h 849"/>
              <a:gd name="T30" fmla="*/ 5134 w 5376"/>
              <a:gd name="T31" fmla="*/ 622 h 849"/>
              <a:gd name="T32" fmla="*/ 5048 w 5376"/>
              <a:gd name="T33" fmla="*/ 510 h 849"/>
              <a:gd name="T34" fmla="*/ 4962 w 5376"/>
              <a:gd name="T35" fmla="*/ 726 h 849"/>
              <a:gd name="T36" fmla="*/ 4764 w 5376"/>
              <a:gd name="T37" fmla="*/ 329 h 849"/>
              <a:gd name="T38" fmla="*/ 4626 w 5376"/>
              <a:gd name="T39" fmla="*/ 849 h 849"/>
              <a:gd name="T40" fmla="*/ 4437 w 5376"/>
              <a:gd name="T41" fmla="*/ 432 h 849"/>
              <a:gd name="T42" fmla="*/ 4307 w 5376"/>
              <a:gd name="T43" fmla="*/ 682 h 849"/>
              <a:gd name="T44" fmla="*/ 4169 w 5376"/>
              <a:gd name="T45" fmla="*/ 562 h 849"/>
              <a:gd name="T46" fmla="*/ 4075 w 5376"/>
              <a:gd name="T47" fmla="*/ 648 h 849"/>
              <a:gd name="T48" fmla="*/ 3989 w 5376"/>
              <a:gd name="T49" fmla="*/ 519 h 849"/>
              <a:gd name="T50" fmla="*/ 3859 w 5376"/>
              <a:gd name="T51" fmla="*/ 614 h 849"/>
              <a:gd name="T52" fmla="*/ 3730 w 5376"/>
              <a:gd name="T53" fmla="*/ 553 h 849"/>
              <a:gd name="T54" fmla="*/ 3601 w 5376"/>
              <a:gd name="T55" fmla="*/ 648 h 849"/>
              <a:gd name="T56" fmla="*/ 0 w 5376"/>
              <a:gd name="T57" fmla="*/ 652 h 849"/>
              <a:gd name="T58" fmla="*/ 0 w 5376"/>
              <a:gd name="T59" fmla="*/ 609 h 8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6" h="849">
                <a:moveTo>
                  <a:pt x="3584" y="605"/>
                </a:moveTo>
                <a:lnTo>
                  <a:pt x="3722" y="493"/>
                </a:lnTo>
                <a:lnTo>
                  <a:pt x="3859" y="562"/>
                </a:lnTo>
                <a:lnTo>
                  <a:pt x="4015" y="458"/>
                </a:lnTo>
                <a:lnTo>
                  <a:pt x="4083" y="579"/>
                </a:lnTo>
                <a:lnTo>
                  <a:pt x="4161" y="484"/>
                </a:lnTo>
                <a:lnTo>
                  <a:pt x="4290" y="605"/>
                </a:lnTo>
                <a:lnTo>
                  <a:pt x="4437" y="320"/>
                </a:lnTo>
                <a:lnTo>
                  <a:pt x="4618" y="677"/>
                </a:lnTo>
                <a:lnTo>
                  <a:pt x="4747" y="182"/>
                </a:lnTo>
                <a:lnTo>
                  <a:pt x="4954" y="622"/>
                </a:lnTo>
                <a:lnTo>
                  <a:pt x="5040" y="389"/>
                </a:lnTo>
                <a:lnTo>
                  <a:pt x="5134" y="519"/>
                </a:lnTo>
                <a:lnTo>
                  <a:pt x="5376" y="0"/>
                </a:lnTo>
                <a:lnTo>
                  <a:pt x="5376" y="104"/>
                </a:lnTo>
                <a:lnTo>
                  <a:pt x="5134" y="622"/>
                </a:lnTo>
                <a:lnTo>
                  <a:pt x="5048" y="510"/>
                </a:lnTo>
                <a:lnTo>
                  <a:pt x="4962" y="726"/>
                </a:lnTo>
                <a:lnTo>
                  <a:pt x="4764" y="329"/>
                </a:lnTo>
                <a:lnTo>
                  <a:pt x="4626" y="849"/>
                </a:lnTo>
                <a:lnTo>
                  <a:pt x="4437" y="432"/>
                </a:lnTo>
                <a:lnTo>
                  <a:pt x="4307" y="682"/>
                </a:lnTo>
                <a:lnTo>
                  <a:pt x="4169" y="562"/>
                </a:lnTo>
                <a:lnTo>
                  <a:pt x="4075" y="648"/>
                </a:lnTo>
                <a:lnTo>
                  <a:pt x="3989" y="519"/>
                </a:lnTo>
                <a:lnTo>
                  <a:pt x="3859" y="614"/>
                </a:lnTo>
                <a:lnTo>
                  <a:pt x="3730" y="553"/>
                </a:lnTo>
                <a:lnTo>
                  <a:pt x="3601" y="648"/>
                </a:lnTo>
                <a:lnTo>
                  <a:pt x="0" y="652"/>
                </a:lnTo>
                <a:lnTo>
                  <a:pt x="0" y="609"/>
                </a:lnTo>
                <a:close/>
              </a:path>
            </a:pathLst>
          </a:custGeom>
          <a:solidFill>
            <a:srgbClr val="46464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8437" name="Freeform 5"/>
          <p:cNvSpPr>
            <a:spLocks noChangeArrowheads="1"/>
          </p:cNvSpPr>
          <p:nvPr/>
        </p:nvSpPr>
        <p:spPr bwMode="auto">
          <a:xfrm>
            <a:off x="1062038" y="5370513"/>
            <a:ext cx="8535987" cy="1449387"/>
          </a:xfrm>
          <a:custGeom>
            <a:avLst/>
            <a:gdLst>
              <a:gd name="T0" fmla="*/ 3555 w 5377"/>
              <a:gd name="T1" fmla="*/ 669 h 913"/>
              <a:gd name="T2" fmla="*/ 3693 w 5377"/>
              <a:gd name="T3" fmla="*/ 557 h 913"/>
              <a:gd name="T4" fmla="*/ 3831 w 5377"/>
              <a:gd name="T5" fmla="*/ 626 h 913"/>
              <a:gd name="T6" fmla="*/ 3986 w 5377"/>
              <a:gd name="T7" fmla="*/ 522 h 913"/>
              <a:gd name="T8" fmla="*/ 4055 w 5377"/>
              <a:gd name="T9" fmla="*/ 643 h 913"/>
              <a:gd name="T10" fmla="*/ 4132 w 5377"/>
              <a:gd name="T11" fmla="*/ 548 h 913"/>
              <a:gd name="T12" fmla="*/ 4262 w 5377"/>
              <a:gd name="T13" fmla="*/ 669 h 913"/>
              <a:gd name="T14" fmla="*/ 4408 w 5377"/>
              <a:gd name="T15" fmla="*/ 384 h 913"/>
              <a:gd name="T16" fmla="*/ 4589 w 5377"/>
              <a:gd name="T17" fmla="*/ 741 h 913"/>
              <a:gd name="T18" fmla="*/ 4718 w 5377"/>
              <a:gd name="T19" fmla="*/ 246 h 913"/>
              <a:gd name="T20" fmla="*/ 4925 w 5377"/>
              <a:gd name="T21" fmla="*/ 686 h 913"/>
              <a:gd name="T22" fmla="*/ 5011 w 5377"/>
              <a:gd name="T23" fmla="*/ 453 h 913"/>
              <a:gd name="T24" fmla="*/ 5106 w 5377"/>
              <a:gd name="T25" fmla="*/ 583 h 913"/>
              <a:gd name="T26" fmla="*/ 5377 w 5377"/>
              <a:gd name="T27" fmla="*/ 0 h 913"/>
              <a:gd name="T28" fmla="*/ 5377 w 5377"/>
              <a:gd name="T29" fmla="*/ 104 h 913"/>
              <a:gd name="T30" fmla="*/ 5106 w 5377"/>
              <a:gd name="T31" fmla="*/ 686 h 913"/>
              <a:gd name="T32" fmla="*/ 5020 w 5377"/>
              <a:gd name="T33" fmla="*/ 574 h 913"/>
              <a:gd name="T34" fmla="*/ 4933 w 5377"/>
              <a:gd name="T35" fmla="*/ 790 h 913"/>
              <a:gd name="T36" fmla="*/ 4735 w 5377"/>
              <a:gd name="T37" fmla="*/ 393 h 913"/>
              <a:gd name="T38" fmla="*/ 4598 w 5377"/>
              <a:gd name="T39" fmla="*/ 913 h 913"/>
              <a:gd name="T40" fmla="*/ 4408 w 5377"/>
              <a:gd name="T41" fmla="*/ 496 h 913"/>
              <a:gd name="T42" fmla="*/ 4279 w 5377"/>
              <a:gd name="T43" fmla="*/ 746 h 913"/>
              <a:gd name="T44" fmla="*/ 4141 w 5377"/>
              <a:gd name="T45" fmla="*/ 626 h 913"/>
              <a:gd name="T46" fmla="*/ 4046 w 5377"/>
              <a:gd name="T47" fmla="*/ 712 h 913"/>
              <a:gd name="T48" fmla="*/ 3960 w 5377"/>
              <a:gd name="T49" fmla="*/ 583 h 913"/>
              <a:gd name="T50" fmla="*/ 3831 w 5377"/>
              <a:gd name="T51" fmla="*/ 678 h 913"/>
              <a:gd name="T52" fmla="*/ 3702 w 5377"/>
              <a:gd name="T53" fmla="*/ 617 h 913"/>
              <a:gd name="T54" fmla="*/ 3572 w 5377"/>
              <a:gd name="T55" fmla="*/ 712 h 913"/>
              <a:gd name="T56" fmla="*/ 0 w 5377"/>
              <a:gd name="T57" fmla="*/ 716 h 913"/>
              <a:gd name="T58" fmla="*/ 0 w 5377"/>
              <a:gd name="T59" fmla="*/ 673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7" h="913">
                <a:moveTo>
                  <a:pt x="3555" y="669"/>
                </a:moveTo>
                <a:lnTo>
                  <a:pt x="3693" y="557"/>
                </a:lnTo>
                <a:lnTo>
                  <a:pt x="3831" y="626"/>
                </a:lnTo>
                <a:lnTo>
                  <a:pt x="3986" y="522"/>
                </a:lnTo>
                <a:lnTo>
                  <a:pt x="4055" y="643"/>
                </a:lnTo>
                <a:lnTo>
                  <a:pt x="4132" y="548"/>
                </a:lnTo>
                <a:lnTo>
                  <a:pt x="4262" y="669"/>
                </a:lnTo>
                <a:lnTo>
                  <a:pt x="4408" y="384"/>
                </a:lnTo>
                <a:lnTo>
                  <a:pt x="4589" y="741"/>
                </a:lnTo>
                <a:lnTo>
                  <a:pt x="4718" y="246"/>
                </a:lnTo>
                <a:lnTo>
                  <a:pt x="4925" y="686"/>
                </a:lnTo>
                <a:lnTo>
                  <a:pt x="5011" y="453"/>
                </a:lnTo>
                <a:lnTo>
                  <a:pt x="5106" y="583"/>
                </a:lnTo>
                <a:lnTo>
                  <a:pt x="5377" y="0"/>
                </a:lnTo>
                <a:lnTo>
                  <a:pt x="5377" y="104"/>
                </a:lnTo>
                <a:lnTo>
                  <a:pt x="5106" y="686"/>
                </a:lnTo>
                <a:lnTo>
                  <a:pt x="5020" y="574"/>
                </a:lnTo>
                <a:lnTo>
                  <a:pt x="4933" y="790"/>
                </a:lnTo>
                <a:lnTo>
                  <a:pt x="4735" y="393"/>
                </a:lnTo>
                <a:lnTo>
                  <a:pt x="4598" y="913"/>
                </a:lnTo>
                <a:lnTo>
                  <a:pt x="4408" y="496"/>
                </a:lnTo>
                <a:lnTo>
                  <a:pt x="4279" y="746"/>
                </a:lnTo>
                <a:lnTo>
                  <a:pt x="4141" y="626"/>
                </a:lnTo>
                <a:lnTo>
                  <a:pt x="4046" y="712"/>
                </a:lnTo>
                <a:lnTo>
                  <a:pt x="3960" y="583"/>
                </a:lnTo>
                <a:lnTo>
                  <a:pt x="3831" y="678"/>
                </a:lnTo>
                <a:lnTo>
                  <a:pt x="3702" y="617"/>
                </a:lnTo>
                <a:lnTo>
                  <a:pt x="3572" y="712"/>
                </a:lnTo>
                <a:lnTo>
                  <a:pt x="0" y="716"/>
                </a:lnTo>
                <a:lnTo>
                  <a:pt x="0" y="673"/>
                </a:lnTo>
                <a:close/>
              </a:path>
            </a:pathLst>
          </a:custGeom>
          <a:solidFill>
            <a:srgbClr val="DCDC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DCDCDC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1069975" y="790575"/>
            <a:ext cx="8524875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5000"/>
              </a:lnSpc>
            </a:pPr>
            <a:r>
              <a:rPr lang="en-US" sz="1900">
                <a:solidFill>
                  <a:srgbClr val="1D1D1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THÈME 3 : </a:t>
            </a:r>
            <a:r>
              <a:rPr lang="en-US" sz="1900">
                <a:solidFill>
                  <a:srgbClr val="32323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ANALYSE ET SUIVI DE L'EFFICACITÉ D'UN PROCESSUS : OUTIL 6</a:t>
            </a:r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1600200" y="1490663"/>
            <a:ext cx="7623175" cy="4379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200025" indent="-2000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1900" dirty="0">
                <a:solidFill>
                  <a:srgbClr val="1D1D1D"/>
                </a:solidFill>
                <a:latin typeface="Arial" charset="0"/>
              </a:rPr>
              <a:t>AMDEC MACHINE</a:t>
            </a:r>
            <a:endParaRPr lang="en-US" sz="1900" dirty="0">
              <a:solidFill>
                <a:srgbClr val="000000"/>
              </a:solidFill>
              <a:latin typeface="Arial" charset="0"/>
            </a:endParaRPr>
          </a:p>
          <a:p>
            <a:pPr>
              <a:spcAft>
                <a:spcPct val="15000"/>
              </a:spcAft>
            </a:pPr>
            <a:endParaRPr lang="en-US" sz="1900" dirty="0">
              <a:solidFill>
                <a:srgbClr val="000000"/>
              </a:solidFill>
              <a:latin typeface="Arial" charset="0"/>
            </a:endParaRPr>
          </a:p>
          <a:p>
            <a:pPr>
              <a:spcAft>
                <a:spcPct val="15000"/>
              </a:spcAft>
            </a:pP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Décomposition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de la machine en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éléments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.</a:t>
            </a:r>
          </a:p>
          <a:p>
            <a:pPr>
              <a:spcAft>
                <a:spcPct val="15000"/>
              </a:spcAft>
            </a:pP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Décomposition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de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chaque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élément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en pièce.</a:t>
            </a:r>
          </a:p>
          <a:p>
            <a:pPr>
              <a:spcAft>
                <a:spcPct val="15000"/>
              </a:spcAft>
            </a:pP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Cotation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de la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défaillance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d'une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pièce.</a:t>
            </a:r>
          </a:p>
          <a:p>
            <a:pPr marL="342900" indent="-342900">
              <a:spcAft>
                <a:spcPct val="15000"/>
              </a:spcAft>
              <a:buClr>
                <a:srgbClr val="323232"/>
              </a:buClr>
              <a:buSzPct val="100000"/>
              <a:buFont typeface="Arial" pitchFamily="34" charset="0"/>
              <a:buChar char="•"/>
            </a:pPr>
            <a:r>
              <a:rPr lang="en-US" sz="1900" dirty="0" smtClean="0">
                <a:solidFill>
                  <a:srgbClr val="000000"/>
                </a:solidFill>
                <a:latin typeface="Arial" charset="0"/>
              </a:rPr>
              <a:t>G 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: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gravité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, à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partir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de la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valeur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du temps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d'intervention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" TI "</a:t>
            </a:r>
          </a:p>
          <a:p>
            <a:pPr marL="342900" indent="-342900">
              <a:spcAft>
                <a:spcPct val="15000"/>
              </a:spcAft>
              <a:buClr>
                <a:srgbClr val="323232"/>
              </a:buClr>
              <a:buSzPct val="100000"/>
              <a:buFont typeface="Arial" pitchFamily="34" charset="0"/>
              <a:buChar char="•"/>
            </a:pPr>
            <a:r>
              <a:rPr lang="en-US" sz="1900" dirty="0" smtClean="0">
                <a:solidFill>
                  <a:srgbClr val="000000"/>
                </a:solidFill>
                <a:latin typeface="Arial" charset="0"/>
              </a:rPr>
              <a:t>Avec 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TI = temps de diagnostic + temps de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réparation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ou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 </a:t>
            </a:r>
          </a:p>
          <a:p>
            <a:pPr>
              <a:spcAft>
                <a:spcPct val="15000"/>
              </a:spcAft>
            </a:pP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  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remplacement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+ temps de remise en route.</a:t>
            </a:r>
          </a:p>
          <a:p>
            <a:pPr marL="342900" indent="-342900">
              <a:spcAft>
                <a:spcPct val="15000"/>
              </a:spcAft>
              <a:buClr>
                <a:srgbClr val="323232"/>
              </a:buClr>
              <a:buSzPct val="100000"/>
              <a:buFont typeface="Arial" pitchFamily="34" charset="0"/>
              <a:buChar char="•"/>
            </a:pPr>
            <a:r>
              <a:rPr lang="en-US" sz="1900" dirty="0" smtClean="0">
                <a:solidFill>
                  <a:srgbClr val="000000"/>
                </a:solidFill>
                <a:latin typeface="Arial" charset="0"/>
              </a:rPr>
              <a:t>F 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Fréquence</a:t>
            </a:r>
            <a:endParaRPr lang="en-US" sz="1900" dirty="0">
              <a:solidFill>
                <a:srgbClr val="000000"/>
              </a:solidFill>
              <a:latin typeface="Arial" charset="0"/>
            </a:endParaRPr>
          </a:p>
          <a:p>
            <a:pPr marL="342900" indent="-342900">
              <a:spcAft>
                <a:spcPct val="15000"/>
              </a:spcAft>
              <a:buClr>
                <a:srgbClr val="323232"/>
              </a:buClr>
              <a:buSzPct val="100000"/>
              <a:buFont typeface="Arial" pitchFamily="34" charset="0"/>
              <a:buChar char="•"/>
            </a:pPr>
            <a:r>
              <a:rPr lang="en-US" sz="1900" dirty="0" smtClean="0">
                <a:solidFill>
                  <a:srgbClr val="000000"/>
                </a:solidFill>
                <a:latin typeface="Arial" charset="0"/>
              </a:rPr>
              <a:t>D 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Détection</a:t>
            </a:r>
            <a:endParaRPr lang="en-US" sz="1900" dirty="0">
              <a:solidFill>
                <a:srgbClr val="000000"/>
              </a:solidFill>
              <a:latin typeface="Arial" charset="0"/>
            </a:endParaRPr>
          </a:p>
          <a:p>
            <a:pPr marL="342900" indent="-342900">
              <a:spcAft>
                <a:spcPct val="15000"/>
              </a:spcAft>
              <a:buClr>
                <a:srgbClr val="323232"/>
              </a:buClr>
              <a:buSzPct val="100000"/>
              <a:buFont typeface="Arial" pitchFamily="34" charset="0"/>
              <a:buChar char="•"/>
            </a:pPr>
            <a:r>
              <a:rPr lang="en-US" sz="1900" dirty="0" smtClean="0">
                <a:solidFill>
                  <a:srgbClr val="000000"/>
                </a:solidFill>
                <a:latin typeface="Arial" charset="0"/>
              </a:rPr>
              <a:t>IPR 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indice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de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priorité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des </a:t>
            </a:r>
            <a:r>
              <a:rPr lang="en-US" sz="1900" dirty="0" err="1" smtClean="0">
                <a:solidFill>
                  <a:srgbClr val="000000"/>
                </a:solidFill>
                <a:latin typeface="Arial" charset="0"/>
              </a:rPr>
              <a:t>risques</a:t>
            </a:r>
            <a:endParaRPr lang="en-US" sz="1900" dirty="0" smtClean="0">
              <a:solidFill>
                <a:srgbClr val="000000"/>
              </a:solidFill>
              <a:latin typeface="Arial" charset="0"/>
            </a:endParaRPr>
          </a:p>
          <a:p>
            <a:pPr marL="342900" indent="-342900">
              <a:spcAft>
                <a:spcPct val="15000"/>
              </a:spcAft>
              <a:buClr>
                <a:srgbClr val="C0C0C0"/>
              </a:buClr>
              <a:buSzPct val="100000"/>
              <a:buFont typeface="Arial" pitchFamily="34" charset="0"/>
              <a:buChar char="•"/>
            </a:pPr>
            <a:r>
              <a:rPr lang="en-US" sz="1900" dirty="0" smtClean="0">
                <a:solidFill>
                  <a:srgbClr val="000000"/>
                </a:solidFill>
                <a:latin typeface="Arial" charset="0"/>
              </a:rPr>
              <a:t>Action </a:t>
            </a:r>
            <a:r>
              <a:rPr lang="en-US" sz="1900" dirty="0" err="1" smtClean="0">
                <a:solidFill>
                  <a:srgbClr val="000000"/>
                </a:solidFill>
                <a:latin typeface="Arial" charset="0"/>
              </a:rPr>
              <a:t>d'amélioration</a:t>
            </a:r>
            <a:r>
              <a:rPr lang="en-US" sz="1900" dirty="0" smtClean="0">
                <a:solidFill>
                  <a:srgbClr val="000000"/>
                </a:solidFill>
                <a:latin typeface="Arial" charset="0"/>
              </a:rPr>
              <a:t> pour tout IPR </a:t>
            </a:r>
            <a:r>
              <a:rPr lang="en-US" sz="1900" b="1" dirty="0" smtClean="0">
                <a:solidFill>
                  <a:srgbClr val="000000"/>
                </a:solidFill>
                <a:latin typeface="Math B" pitchFamily="2" charset="2"/>
              </a:rPr>
              <a:t>m</a:t>
            </a:r>
            <a:r>
              <a:rPr lang="en-US" sz="1900" dirty="0" smtClean="0">
                <a:solidFill>
                  <a:srgbClr val="000000"/>
                </a:solidFill>
                <a:latin typeface="Arial" charset="0"/>
              </a:rPr>
              <a:t> 12 </a:t>
            </a:r>
            <a:r>
              <a:rPr lang="en-US" sz="1900" dirty="0" err="1" smtClean="0">
                <a:solidFill>
                  <a:srgbClr val="000000"/>
                </a:solidFill>
                <a:latin typeface="Arial" charset="0"/>
              </a:rPr>
              <a:t>ou</a:t>
            </a:r>
            <a:r>
              <a:rPr lang="en-US" sz="1900" dirty="0" smtClean="0">
                <a:solidFill>
                  <a:srgbClr val="000000"/>
                </a:solidFill>
                <a:latin typeface="Arial" charset="0"/>
              </a:rPr>
              <a:t> 16 </a:t>
            </a:r>
            <a:r>
              <a:rPr lang="en-US" sz="1900" dirty="0" err="1" smtClean="0">
                <a:solidFill>
                  <a:srgbClr val="000000"/>
                </a:solidFill>
                <a:latin typeface="Arial" charset="0"/>
              </a:rPr>
              <a:t>ou</a:t>
            </a:r>
            <a:r>
              <a:rPr lang="en-US" sz="1900" dirty="0" smtClean="0">
                <a:solidFill>
                  <a:srgbClr val="000000"/>
                </a:solidFill>
                <a:latin typeface="Arial" charset="0"/>
              </a:rPr>
              <a:t> 24 (</a:t>
            </a:r>
            <a:r>
              <a:rPr lang="en-US" sz="1900" dirty="0" err="1" smtClean="0">
                <a:solidFill>
                  <a:srgbClr val="000000"/>
                </a:solidFill>
                <a:latin typeface="Arial" charset="0"/>
              </a:rPr>
              <a:t>contractuel</a:t>
            </a:r>
            <a:r>
              <a:rPr lang="en-US" sz="1900" dirty="0" smtClean="0">
                <a:solidFill>
                  <a:srgbClr val="000000"/>
                </a:solidFill>
                <a:latin typeface="Arial" charset="0"/>
              </a:rPr>
              <a:t>).</a:t>
            </a:r>
          </a:p>
          <a:p>
            <a:pPr>
              <a:spcAft>
                <a:spcPct val="15000"/>
              </a:spcAft>
            </a:pPr>
            <a:r>
              <a:rPr lang="en-US" sz="1900" dirty="0" smtClean="0">
                <a:solidFill>
                  <a:srgbClr val="000000"/>
                </a:solidFill>
                <a:latin typeface="Arial" charset="0"/>
              </a:rPr>
              <a:t>Après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l'action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nouveau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calcul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de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l'IPR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gradFill rotWithShape="0">
          <a:gsLst>
            <a:gs pos="0">
              <a:srgbClr val="E6E6E6"/>
            </a:gs>
            <a:gs pos="100000">
              <a:srgbClr val="E6E6E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1060450" y="522288"/>
            <a:ext cx="8540750" cy="632777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/>
              </a:gs>
            </a:gsLst>
            <a:lin ang="5400000" scaled="1"/>
          </a:gradFill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9460" name="Freeform 4"/>
          <p:cNvSpPr>
            <a:spLocks noChangeArrowheads="1"/>
          </p:cNvSpPr>
          <p:nvPr/>
        </p:nvSpPr>
        <p:spPr bwMode="auto">
          <a:xfrm>
            <a:off x="1063625" y="5556250"/>
            <a:ext cx="8534400" cy="1347788"/>
          </a:xfrm>
          <a:custGeom>
            <a:avLst/>
            <a:gdLst>
              <a:gd name="T0" fmla="*/ 3584 w 5376"/>
              <a:gd name="T1" fmla="*/ 605 h 849"/>
              <a:gd name="T2" fmla="*/ 3722 w 5376"/>
              <a:gd name="T3" fmla="*/ 493 h 849"/>
              <a:gd name="T4" fmla="*/ 3859 w 5376"/>
              <a:gd name="T5" fmla="*/ 562 h 849"/>
              <a:gd name="T6" fmla="*/ 4015 w 5376"/>
              <a:gd name="T7" fmla="*/ 458 h 849"/>
              <a:gd name="T8" fmla="*/ 4083 w 5376"/>
              <a:gd name="T9" fmla="*/ 579 h 849"/>
              <a:gd name="T10" fmla="*/ 4161 w 5376"/>
              <a:gd name="T11" fmla="*/ 484 h 849"/>
              <a:gd name="T12" fmla="*/ 4290 w 5376"/>
              <a:gd name="T13" fmla="*/ 605 h 849"/>
              <a:gd name="T14" fmla="*/ 4437 w 5376"/>
              <a:gd name="T15" fmla="*/ 320 h 849"/>
              <a:gd name="T16" fmla="*/ 4618 w 5376"/>
              <a:gd name="T17" fmla="*/ 677 h 849"/>
              <a:gd name="T18" fmla="*/ 4747 w 5376"/>
              <a:gd name="T19" fmla="*/ 182 h 849"/>
              <a:gd name="T20" fmla="*/ 4954 w 5376"/>
              <a:gd name="T21" fmla="*/ 622 h 849"/>
              <a:gd name="T22" fmla="*/ 5040 w 5376"/>
              <a:gd name="T23" fmla="*/ 389 h 849"/>
              <a:gd name="T24" fmla="*/ 5134 w 5376"/>
              <a:gd name="T25" fmla="*/ 519 h 849"/>
              <a:gd name="T26" fmla="*/ 5376 w 5376"/>
              <a:gd name="T27" fmla="*/ 0 h 849"/>
              <a:gd name="T28" fmla="*/ 5376 w 5376"/>
              <a:gd name="T29" fmla="*/ 104 h 849"/>
              <a:gd name="T30" fmla="*/ 5134 w 5376"/>
              <a:gd name="T31" fmla="*/ 622 h 849"/>
              <a:gd name="T32" fmla="*/ 5048 w 5376"/>
              <a:gd name="T33" fmla="*/ 510 h 849"/>
              <a:gd name="T34" fmla="*/ 4962 w 5376"/>
              <a:gd name="T35" fmla="*/ 726 h 849"/>
              <a:gd name="T36" fmla="*/ 4764 w 5376"/>
              <a:gd name="T37" fmla="*/ 329 h 849"/>
              <a:gd name="T38" fmla="*/ 4626 w 5376"/>
              <a:gd name="T39" fmla="*/ 849 h 849"/>
              <a:gd name="T40" fmla="*/ 4437 w 5376"/>
              <a:gd name="T41" fmla="*/ 432 h 849"/>
              <a:gd name="T42" fmla="*/ 4307 w 5376"/>
              <a:gd name="T43" fmla="*/ 682 h 849"/>
              <a:gd name="T44" fmla="*/ 4169 w 5376"/>
              <a:gd name="T45" fmla="*/ 562 h 849"/>
              <a:gd name="T46" fmla="*/ 4075 w 5376"/>
              <a:gd name="T47" fmla="*/ 648 h 849"/>
              <a:gd name="T48" fmla="*/ 3989 w 5376"/>
              <a:gd name="T49" fmla="*/ 519 h 849"/>
              <a:gd name="T50" fmla="*/ 3859 w 5376"/>
              <a:gd name="T51" fmla="*/ 614 h 849"/>
              <a:gd name="T52" fmla="*/ 3730 w 5376"/>
              <a:gd name="T53" fmla="*/ 553 h 849"/>
              <a:gd name="T54" fmla="*/ 3601 w 5376"/>
              <a:gd name="T55" fmla="*/ 648 h 849"/>
              <a:gd name="T56" fmla="*/ 0 w 5376"/>
              <a:gd name="T57" fmla="*/ 652 h 849"/>
              <a:gd name="T58" fmla="*/ 0 w 5376"/>
              <a:gd name="T59" fmla="*/ 609 h 8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6" h="849">
                <a:moveTo>
                  <a:pt x="3584" y="605"/>
                </a:moveTo>
                <a:lnTo>
                  <a:pt x="3722" y="493"/>
                </a:lnTo>
                <a:lnTo>
                  <a:pt x="3859" y="562"/>
                </a:lnTo>
                <a:lnTo>
                  <a:pt x="4015" y="458"/>
                </a:lnTo>
                <a:lnTo>
                  <a:pt x="4083" y="579"/>
                </a:lnTo>
                <a:lnTo>
                  <a:pt x="4161" y="484"/>
                </a:lnTo>
                <a:lnTo>
                  <a:pt x="4290" y="605"/>
                </a:lnTo>
                <a:lnTo>
                  <a:pt x="4437" y="320"/>
                </a:lnTo>
                <a:lnTo>
                  <a:pt x="4618" y="677"/>
                </a:lnTo>
                <a:lnTo>
                  <a:pt x="4747" y="182"/>
                </a:lnTo>
                <a:lnTo>
                  <a:pt x="4954" y="622"/>
                </a:lnTo>
                <a:lnTo>
                  <a:pt x="5040" y="389"/>
                </a:lnTo>
                <a:lnTo>
                  <a:pt x="5134" y="519"/>
                </a:lnTo>
                <a:lnTo>
                  <a:pt x="5376" y="0"/>
                </a:lnTo>
                <a:lnTo>
                  <a:pt x="5376" y="104"/>
                </a:lnTo>
                <a:lnTo>
                  <a:pt x="5134" y="622"/>
                </a:lnTo>
                <a:lnTo>
                  <a:pt x="5048" y="510"/>
                </a:lnTo>
                <a:lnTo>
                  <a:pt x="4962" y="726"/>
                </a:lnTo>
                <a:lnTo>
                  <a:pt x="4764" y="329"/>
                </a:lnTo>
                <a:lnTo>
                  <a:pt x="4626" y="849"/>
                </a:lnTo>
                <a:lnTo>
                  <a:pt x="4437" y="432"/>
                </a:lnTo>
                <a:lnTo>
                  <a:pt x="4307" y="682"/>
                </a:lnTo>
                <a:lnTo>
                  <a:pt x="4169" y="562"/>
                </a:lnTo>
                <a:lnTo>
                  <a:pt x="4075" y="648"/>
                </a:lnTo>
                <a:lnTo>
                  <a:pt x="3989" y="519"/>
                </a:lnTo>
                <a:lnTo>
                  <a:pt x="3859" y="614"/>
                </a:lnTo>
                <a:lnTo>
                  <a:pt x="3730" y="553"/>
                </a:lnTo>
                <a:lnTo>
                  <a:pt x="3601" y="648"/>
                </a:lnTo>
                <a:lnTo>
                  <a:pt x="0" y="652"/>
                </a:lnTo>
                <a:lnTo>
                  <a:pt x="0" y="609"/>
                </a:lnTo>
                <a:close/>
              </a:path>
            </a:pathLst>
          </a:custGeom>
          <a:solidFill>
            <a:srgbClr val="46464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9461" name="Freeform 5"/>
          <p:cNvSpPr>
            <a:spLocks noChangeArrowheads="1"/>
          </p:cNvSpPr>
          <p:nvPr/>
        </p:nvSpPr>
        <p:spPr bwMode="auto">
          <a:xfrm>
            <a:off x="1062038" y="5370513"/>
            <a:ext cx="8535987" cy="1449387"/>
          </a:xfrm>
          <a:custGeom>
            <a:avLst/>
            <a:gdLst>
              <a:gd name="T0" fmla="*/ 3555 w 5377"/>
              <a:gd name="T1" fmla="*/ 669 h 913"/>
              <a:gd name="T2" fmla="*/ 3693 w 5377"/>
              <a:gd name="T3" fmla="*/ 557 h 913"/>
              <a:gd name="T4" fmla="*/ 3831 w 5377"/>
              <a:gd name="T5" fmla="*/ 626 h 913"/>
              <a:gd name="T6" fmla="*/ 3986 w 5377"/>
              <a:gd name="T7" fmla="*/ 522 h 913"/>
              <a:gd name="T8" fmla="*/ 4055 w 5377"/>
              <a:gd name="T9" fmla="*/ 643 h 913"/>
              <a:gd name="T10" fmla="*/ 4132 w 5377"/>
              <a:gd name="T11" fmla="*/ 548 h 913"/>
              <a:gd name="T12" fmla="*/ 4262 w 5377"/>
              <a:gd name="T13" fmla="*/ 669 h 913"/>
              <a:gd name="T14" fmla="*/ 4408 w 5377"/>
              <a:gd name="T15" fmla="*/ 384 h 913"/>
              <a:gd name="T16" fmla="*/ 4589 w 5377"/>
              <a:gd name="T17" fmla="*/ 741 h 913"/>
              <a:gd name="T18" fmla="*/ 4718 w 5377"/>
              <a:gd name="T19" fmla="*/ 246 h 913"/>
              <a:gd name="T20" fmla="*/ 4925 w 5377"/>
              <a:gd name="T21" fmla="*/ 686 h 913"/>
              <a:gd name="T22" fmla="*/ 5011 w 5377"/>
              <a:gd name="T23" fmla="*/ 453 h 913"/>
              <a:gd name="T24" fmla="*/ 5106 w 5377"/>
              <a:gd name="T25" fmla="*/ 583 h 913"/>
              <a:gd name="T26" fmla="*/ 5377 w 5377"/>
              <a:gd name="T27" fmla="*/ 0 h 913"/>
              <a:gd name="T28" fmla="*/ 5377 w 5377"/>
              <a:gd name="T29" fmla="*/ 104 h 913"/>
              <a:gd name="T30" fmla="*/ 5106 w 5377"/>
              <a:gd name="T31" fmla="*/ 686 h 913"/>
              <a:gd name="T32" fmla="*/ 5020 w 5377"/>
              <a:gd name="T33" fmla="*/ 574 h 913"/>
              <a:gd name="T34" fmla="*/ 4933 w 5377"/>
              <a:gd name="T35" fmla="*/ 790 h 913"/>
              <a:gd name="T36" fmla="*/ 4735 w 5377"/>
              <a:gd name="T37" fmla="*/ 393 h 913"/>
              <a:gd name="T38" fmla="*/ 4598 w 5377"/>
              <a:gd name="T39" fmla="*/ 913 h 913"/>
              <a:gd name="T40" fmla="*/ 4408 w 5377"/>
              <a:gd name="T41" fmla="*/ 496 h 913"/>
              <a:gd name="T42" fmla="*/ 4279 w 5377"/>
              <a:gd name="T43" fmla="*/ 746 h 913"/>
              <a:gd name="T44" fmla="*/ 4141 w 5377"/>
              <a:gd name="T45" fmla="*/ 626 h 913"/>
              <a:gd name="T46" fmla="*/ 4046 w 5377"/>
              <a:gd name="T47" fmla="*/ 712 h 913"/>
              <a:gd name="T48" fmla="*/ 3960 w 5377"/>
              <a:gd name="T49" fmla="*/ 583 h 913"/>
              <a:gd name="T50" fmla="*/ 3831 w 5377"/>
              <a:gd name="T51" fmla="*/ 678 h 913"/>
              <a:gd name="T52" fmla="*/ 3702 w 5377"/>
              <a:gd name="T53" fmla="*/ 617 h 913"/>
              <a:gd name="T54" fmla="*/ 3572 w 5377"/>
              <a:gd name="T55" fmla="*/ 712 h 913"/>
              <a:gd name="T56" fmla="*/ 0 w 5377"/>
              <a:gd name="T57" fmla="*/ 716 h 913"/>
              <a:gd name="T58" fmla="*/ 0 w 5377"/>
              <a:gd name="T59" fmla="*/ 673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7" h="913">
                <a:moveTo>
                  <a:pt x="3555" y="669"/>
                </a:moveTo>
                <a:lnTo>
                  <a:pt x="3693" y="557"/>
                </a:lnTo>
                <a:lnTo>
                  <a:pt x="3831" y="626"/>
                </a:lnTo>
                <a:lnTo>
                  <a:pt x="3986" y="522"/>
                </a:lnTo>
                <a:lnTo>
                  <a:pt x="4055" y="643"/>
                </a:lnTo>
                <a:lnTo>
                  <a:pt x="4132" y="548"/>
                </a:lnTo>
                <a:lnTo>
                  <a:pt x="4262" y="669"/>
                </a:lnTo>
                <a:lnTo>
                  <a:pt x="4408" y="384"/>
                </a:lnTo>
                <a:lnTo>
                  <a:pt x="4589" y="741"/>
                </a:lnTo>
                <a:lnTo>
                  <a:pt x="4718" y="246"/>
                </a:lnTo>
                <a:lnTo>
                  <a:pt x="4925" y="686"/>
                </a:lnTo>
                <a:lnTo>
                  <a:pt x="5011" y="453"/>
                </a:lnTo>
                <a:lnTo>
                  <a:pt x="5106" y="583"/>
                </a:lnTo>
                <a:lnTo>
                  <a:pt x="5377" y="0"/>
                </a:lnTo>
                <a:lnTo>
                  <a:pt x="5377" y="104"/>
                </a:lnTo>
                <a:lnTo>
                  <a:pt x="5106" y="686"/>
                </a:lnTo>
                <a:lnTo>
                  <a:pt x="5020" y="574"/>
                </a:lnTo>
                <a:lnTo>
                  <a:pt x="4933" y="790"/>
                </a:lnTo>
                <a:lnTo>
                  <a:pt x="4735" y="393"/>
                </a:lnTo>
                <a:lnTo>
                  <a:pt x="4598" y="913"/>
                </a:lnTo>
                <a:lnTo>
                  <a:pt x="4408" y="496"/>
                </a:lnTo>
                <a:lnTo>
                  <a:pt x="4279" y="746"/>
                </a:lnTo>
                <a:lnTo>
                  <a:pt x="4141" y="626"/>
                </a:lnTo>
                <a:lnTo>
                  <a:pt x="4046" y="712"/>
                </a:lnTo>
                <a:lnTo>
                  <a:pt x="3960" y="583"/>
                </a:lnTo>
                <a:lnTo>
                  <a:pt x="3831" y="678"/>
                </a:lnTo>
                <a:lnTo>
                  <a:pt x="3702" y="617"/>
                </a:lnTo>
                <a:lnTo>
                  <a:pt x="3572" y="712"/>
                </a:lnTo>
                <a:lnTo>
                  <a:pt x="0" y="716"/>
                </a:lnTo>
                <a:lnTo>
                  <a:pt x="0" y="673"/>
                </a:lnTo>
                <a:close/>
              </a:path>
            </a:pathLst>
          </a:custGeom>
          <a:solidFill>
            <a:srgbClr val="DCDC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DCDCDC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1069975" y="790575"/>
            <a:ext cx="8524875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5000"/>
              </a:lnSpc>
            </a:pPr>
            <a:r>
              <a:rPr lang="en-US" sz="1900">
                <a:solidFill>
                  <a:srgbClr val="1D1D1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THÈME 3 : </a:t>
            </a:r>
            <a:r>
              <a:rPr lang="en-US" sz="1900">
                <a:solidFill>
                  <a:srgbClr val="32323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ANALYSE ET SUIVI DE L'EFFICACITÉ D'UN PROCESSUS : OUTIL 7</a:t>
            </a:r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2103438" y="1316038"/>
            <a:ext cx="7199312" cy="4619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200025" indent="-2000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1900" dirty="0">
                <a:solidFill>
                  <a:srgbClr val="1D1D1D"/>
                </a:solidFill>
                <a:latin typeface="Arial" charset="0"/>
              </a:rPr>
              <a:t>ANALYSE STATISTIQUE</a:t>
            </a:r>
            <a:endParaRPr lang="en-US" sz="1900" dirty="0">
              <a:solidFill>
                <a:srgbClr val="000000"/>
              </a:solidFill>
              <a:latin typeface="Arial" charset="0"/>
            </a:endParaRPr>
          </a:p>
          <a:p>
            <a:pPr>
              <a:spcAft>
                <a:spcPct val="15000"/>
              </a:spcAft>
            </a:pPr>
            <a:endParaRPr lang="en-US" sz="1900" dirty="0">
              <a:solidFill>
                <a:srgbClr val="000000"/>
              </a:solidFill>
              <a:latin typeface="Arial" charset="0"/>
            </a:endParaRPr>
          </a:p>
          <a:p>
            <a:pPr>
              <a:spcAft>
                <a:spcPct val="15000"/>
              </a:spcAft>
            </a:pPr>
            <a:r>
              <a:rPr lang="en-US" sz="1900" dirty="0">
                <a:solidFill>
                  <a:srgbClr val="000000"/>
                </a:solidFill>
                <a:latin typeface="Arial" charset="0"/>
              </a:rPr>
              <a:t>Identification du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caractère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à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analyser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.</a:t>
            </a:r>
          </a:p>
          <a:p>
            <a:pPr>
              <a:spcAft>
                <a:spcPct val="15000"/>
              </a:spcAft>
            </a:pP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Récolte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des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valeurs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.</a:t>
            </a:r>
          </a:p>
          <a:p>
            <a:pPr>
              <a:spcAft>
                <a:spcPct val="15000"/>
              </a:spcAft>
            </a:pP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Visualisation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: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Histogramme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.</a:t>
            </a:r>
          </a:p>
          <a:p>
            <a:pPr>
              <a:spcAft>
                <a:spcPct val="15000"/>
              </a:spcAft>
            </a:pP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Calcul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des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valeurs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statistiques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:</a:t>
            </a:r>
          </a:p>
          <a:p>
            <a:pPr marL="342900" indent="-342900">
              <a:spcAft>
                <a:spcPct val="15000"/>
              </a:spcAft>
              <a:buClr>
                <a:srgbClr val="323232"/>
              </a:buClr>
              <a:buSzPct val="100000"/>
              <a:buFont typeface="Arial" pitchFamily="34" charset="0"/>
              <a:buChar char="•"/>
            </a:pPr>
            <a:r>
              <a:rPr lang="en-US" sz="1900" dirty="0" err="1" smtClean="0">
                <a:solidFill>
                  <a:srgbClr val="000000"/>
                </a:solidFill>
                <a:latin typeface="Arial" charset="0"/>
              </a:rPr>
              <a:t>Moyenne</a:t>
            </a:r>
            <a:r>
              <a:rPr lang="en-US" sz="19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: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valeur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de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tendance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centrale</a:t>
            </a:r>
            <a:endParaRPr lang="en-US" sz="1900" dirty="0">
              <a:solidFill>
                <a:srgbClr val="000000"/>
              </a:solidFill>
              <a:latin typeface="Arial" charset="0"/>
            </a:endParaRPr>
          </a:p>
          <a:p>
            <a:pPr marL="342900" indent="-342900">
              <a:spcAft>
                <a:spcPct val="15000"/>
              </a:spcAft>
              <a:buClr>
                <a:srgbClr val="323232"/>
              </a:buClr>
              <a:buSzPct val="100000"/>
              <a:buFont typeface="Arial" pitchFamily="34" charset="0"/>
              <a:buChar char="•"/>
            </a:pPr>
            <a:r>
              <a:rPr lang="en-US" sz="1900" dirty="0" err="1" smtClean="0">
                <a:solidFill>
                  <a:srgbClr val="000000"/>
                </a:solidFill>
                <a:latin typeface="Arial" charset="0"/>
              </a:rPr>
              <a:t>Écart</a:t>
            </a:r>
            <a:r>
              <a:rPr lang="en-US" sz="1900" dirty="0" smtClean="0">
                <a:solidFill>
                  <a:srgbClr val="000000"/>
                </a:solidFill>
                <a:latin typeface="Arial" charset="0"/>
              </a:rPr>
              <a:t>-type 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: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valeur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de dispersion</a:t>
            </a:r>
          </a:p>
          <a:p>
            <a:pPr>
              <a:spcAft>
                <a:spcPct val="15000"/>
              </a:spcAft>
            </a:pPr>
            <a:r>
              <a:rPr lang="en-US" sz="1900" dirty="0">
                <a:solidFill>
                  <a:srgbClr val="000000"/>
                </a:solidFill>
                <a:latin typeface="Arial" charset="0"/>
              </a:rPr>
              <a:t>Test de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normalité</a:t>
            </a:r>
            <a:endParaRPr lang="en-US" sz="1900" dirty="0">
              <a:solidFill>
                <a:srgbClr val="000000"/>
              </a:solidFill>
              <a:latin typeface="Arial" charset="0"/>
            </a:endParaRPr>
          </a:p>
          <a:p>
            <a:pPr marL="342900" indent="-342900">
              <a:spcAft>
                <a:spcPct val="15000"/>
              </a:spcAft>
              <a:buClr>
                <a:srgbClr val="323232"/>
              </a:buClr>
              <a:buSzPct val="100000"/>
              <a:buFont typeface="Arial" pitchFamily="34" charset="0"/>
              <a:buChar char="•"/>
            </a:pPr>
            <a:r>
              <a:rPr lang="en-US" sz="1900" dirty="0" err="1" smtClean="0">
                <a:solidFill>
                  <a:srgbClr val="000000"/>
                </a:solidFill>
                <a:latin typeface="Arial" charset="0"/>
              </a:rPr>
              <a:t>Comparaison</a:t>
            </a:r>
            <a:r>
              <a:rPr lang="en-US" sz="19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de la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Moyenne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et de la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Médiane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.</a:t>
            </a:r>
          </a:p>
          <a:p>
            <a:pPr marL="342900" indent="-342900">
              <a:spcAft>
                <a:spcPct val="15000"/>
              </a:spcAft>
              <a:buClr>
                <a:srgbClr val="323232"/>
              </a:buClr>
              <a:buSzPct val="100000"/>
              <a:buFont typeface="Arial" pitchFamily="34" charset="0"/>
              <a:buChar char="•"/>
            </a:pPr>
            <a:r>
              <a:rPr lang="en-US" sz="1900" dirty="0" err="1" smtClean="0">
                <a:solidFill>
                  <a:srgbClr val="000000"/>
                </a:solidFill>
                <a:latin typeface="Arial" charset="0"/>
              </a:rPr>
              <a:t>Droite</a:t>
            </a:r>
            <a:r>
              <a:rPr lang="en-US" sz="19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de Henry.</a:t>
            </a:r>
          </a:p>
          <a:p>
            <a:pPr>
              <a:spcAft>
                <a:spcPct val="15000"/>
              </a:spcAft>
            </a:pP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Détection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des hors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normes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: application de la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caractéristique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principale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de la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loi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Normale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(dispersion à 99,80%).</a:t>
            </a:r>
          </a:p>
          <a:p>
            <a:pPr>
              <a:spcAft>
                <a:spcPct val="15000"/>
              </a:spcAft>
            </a:pP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Valorisation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des hors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normes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: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loi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Normale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centrée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et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réduite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gradFill rotWithShape="0">
          <a:gsLst>
            <a:gs pos="0">
              <a:srgbClr val="E6E6E6"/>
            </a:gs>
            <a:gs pos="100000">
              <a:srgbClr val="E6E6E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1060450" y="522288"/>
            <a:ext cx="8540750" cy="632777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/>
              </a:gs>
            </a:gsLst>
            <a:lin ang="5400000" scaled="1"/>
          </a:gradFill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20484" name="Freeform 4"/>
          <p:cNvSpPr>
            <a:spLocks noChangeArrowheads="1"/>
          </p:cNvSpPr>
          <p:nvPr/>
        </p:nvSpPr>
        <p:spPr bwMode="auto">
          <a:xfrm>
            <a:off x="1063625" y="5556250"/>
            <a:ext cx="8534400" cy="1347788"/>
          </a:xfrm>
          <a:custGeom>
            <a:avLst/>
            <a:gdLst>
              <a:gd name="T0" fmla="*/ 3584 w 5376"/>
              <a:gd name="T1" fmla="*/ 605 h 849"/>
              <a:gd name="T2" fmla="*/ 3722 w 5376"/>
              <a:gd name="T3" fmla="*/ 493 h 849"/>
              <a:gd name="T4" fmla="*/ 3859 w 5376"/>
              <a:gd name="T5" fmla="*/ 562 h 849"/>
              <a:gd name="T6" fmla="*/ 4015 w 5376"/>
              <a:gd name="T7" fmla="*/ 458 h 849"/>
              <a:gd name="T8" fmla="*/ 4083 w 5376"/>
              <a:gd name="T9" fmla="*/ 579 h 849"/>
              <a:gd name="T10" fmla="*/ 4161 w 5376"/>
              <a:gd name="T11" fmla="*/ 484 h 849"/>
              <a:gd name="T12" fmla="*/ 4290 w 5376"/>
              <a:gd name="T13" fmla="*/ 605 h 849"/>
              <a:gd name="T14" fmla="*/ 4437 w 5376"/>
              <a:gd name="T15" fmla="*/ 320 h 849"/>
              <a:gd name="T16" fmla="*/ 4618 w 5376"/>
              <a:gd name="T17" fmla="*/ 677 h 849"/>
              <a:gd name="T18" fmla="*/ 4747 w 5376"/>
              <a:gd name="T19" fmla="*/ 182 h 849"/>
              <a:gd name="T20" fmla="*/ 4954 w 5376"/>
              <a:gd name="T21" fmla="*/ 622 h 849"/>
              <a:gd name="T22" fmla="*/ 5040 w 5376"/>
              <a:gd name="T23" fmla="*/ 389 h 849"/>
              <a:gd name="T24" fmla="*/ 5134 w 5376"/>
              <a:gd name="T25" fmla="*/ 519 h 849"/>
              <a:gd name="T26" fmla="*/ 5376 w 5376"/>
              <a:gd name="T27" fmla="*/ 0 h 849"/>
              <a:gd name="T28" fmla="*/ 5376 w 5376"/>
              <a:gd name="T29" fmla="*/ 104 h 849"/>
              <a:gd name="T30" fmla="*/ 5134 w 5376"/>
              <a:gd name="T31" fmla="*/ 622 h 849"/>
              <a:gd name="T32" fmla="*/ 5048 w 5376"/>
              <a:gd name="T33" fmla="*/ 510 h 849"/>
              <a:gd name="T34" fmla="*/ 4962 w 5376"/>
              <a:gd name="T35" fmla="*/ 726 h 849"/>
              <a:gd name="T36" fmla="*/ 4764 w 5376"/>
              <a:gd name="T37" fmla="*/ 329 h 849"/>
              <a:gd name="T38" fmla="*/ 4626 w 5376"/>
              <a:gd name="T39" fmla="*/ 849 h 849"/>
              <a:gd name="T40" fmla="*/ 4437 w 5376"/>
              <a:gd name="T41" fmla="*/ 432 h 849"/>
              <a:gd name="T42" fmla="*/ 4307 w 5376"/>
              <a:gd name="T43" fmla="*/ 682 h 849"/>
              <a:gd name="T44" fmla="*/ 4169 w 5376"/>
              <a:gd name="T45" fmla="*/ 562 h 849"/>
              <a:gd name="T46" fmla="*/ 4075 w 5376"/>
              <a:gd name="T47" fmla="*/ 648 h 849"/>
              <a:gd name="T48" fmla="*/ 3989 w 5376"/>
              <a:gd name="T49" fmla="*/ 519 h 849"/>
              <a:gd name="T50" fmla="*/ 3859 w 5376"/>
              <a:gd name="T51" fmla="*/ 614 h 849"/>
              <a:gd name="T52" fmla="*/ 3730 w 5376"/>
              <a:gd name="T53" fmla="*/ 553 h 849"/>
              <a:gd name="T54" fmla="*/ 3601 w 5376"/>
              <a:gd name="T55" fmla="*/ 648 h 849"/>
              <a:gd name="T56" fmla="*/ 0 w 5376"/>
              <a:gd name="T57" fmla="*/ 652 h 849"/>
              <a:gd name="T58" fmla="*/ 0 w 5376"/>
              <a:gd name="T59" fmla="*/ 609 h 8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6" h="849">
                <a:moveTo>
                  <a:pt x="3584" y="605"/>
                </a:moveTo>
                <a:lnTo>
                  <a:pt x="3722" y="493"/>
                </a:lnTo>
                <a:lnTo>
                  <a:pt x="3859" y="562"/>
                </a:lnTo>
                <a:lnTo>
                  <a:pt x="4015" y="458"/>
                </a:lnTo>
                <a:lnTo>
                  <a:pt x="4083" y="579"/>
                </a:lnTo>
                <a:lnTo>
                  <a:pt x="4161" y="484"/>
                </a:lnTo>
                <a:lnTo>
                  <a:pt x="4290" y="605"/>
                </a:lnTo>
                <a:lnTo>
                  <a:pt x="4437" y="320"/>
                </a:lnTo>
                <a:lnTo>
                  <a:pt x="4618" y="677"/>
                </a:lnTo>
                <a:lnTo>
                  <a:pt x="4747" y="182"/>
                </a:lnTo>
                <a:lnTo>
                  <a:pt x="4954" y="622"/>
                </a:lnTo>
                <a:lnTo>
                  <a:pt x="5040" y="389"/>
                </a:lnTo>
                <a:lnTo>
                  <a:pt x="5134" y="519"/>
                </a:lnTo>
                <a:lnTo>
                  <a:pt x="5376" y="0"/>
                </a:lnTo>
                <a:lnTo>
                  <a:pt x="5376" y="104"/>
                </a:lnTo>
                <a:lnTo>
                  <a:pt x="5134" y="622"/>
                </a:lnTo>
                <a:lnTo>
                  <a:pt x="5048" y="510"/>
                </a:lnTo>
                <a:lnTo>
                  <a:pt x="4962" y="726"/>
                </a:lnTo>
                <a:lnTo>
                  <a:pt x="4764" y="329"/>
                </a:lnTo>
                <a:lnTo>
                  <a:pt x="4626" y="849"/>
                </a:lnTo>
                <a:lnTo>
                  <a:pt x="4437" y="432"/>
                </a:lnTo>
                <a:lnTo>
                  <a:pt x="4307" y="682"/>
                </a:lnTo>
                <a:lnTo>
                  <a:pt x="4169" y="562"/>
                </a:lnTo>
                <a:lnTo>
                  <a:pt x="4075" y="648"/>
                </a:lnTo>
                <a:lnTo>
                  <a:pt x="3989" y="519"/>
                </a:lnTo>
                <a:lnTo>
                  <a:pt x="3859" y="614"/>
                </a:lnTo>
                <a:lnTo>
                  <a:pt x="3730" y="553"/>
                </a:lnTo>
                <a:lnTo>
                  <a:pt x="3601" y="648"/>
                </a:lnTo>
                <a:lnTo>
                  <a:pt x="0" y="652"/>
                </a:lnTo>
                <a:lnTo>
                  <a:pt x="0" y="609"/>
                </a:lnTo>
                <a:close/>
              </a:path>
            </a:pathLst>
          </a:custGeom>
          <a:solidFill>
            <a:srgbClr val="46464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20485" name="Freeform 5"/>
          <p:cNvSpPr>
            <a:spLocks noChangeArrowheads="1"/>
          </p:cNvSpPr>
          <p:nvPr/>
        </p:nvSpPr>
        <p:spPr bwMode="auto">
          <a:xfrm>
            <a:off x="1062038" y="5370513"/>
            <a:ext cx="8535987" cy="1449387"/>
          </a:xfrm>
          <a:custGeom>
            <a:avLst/>
            <a:gdLst>
              <a:gd name="T0" fmla="*/ 3555 w 5377"/>
              <a:gd name="T1" fmla="*/ 669 h 913"/>
              <a:gd name="T2" fmla="*/ 3693 w 5377"/>
              <a:gd name="T3" fmla="*/ 557 h 913"/>
              <a:gd name="T4" fmla="*/ 3831 w 5377"/>
              <a:gd name="T5" fmla="*/ 626 h 913"/>
              <a:gd name="T6" fmla="*/ 3986 w 5377"/>
              <a:gd name="T7" fmla="*/ 522 h 913"/>
              <a:gd name="T8" fmla="*/ 4055 w 5377"/>
              <a:gd name="T9" fmla="*/ 643 h 913"/>
              <a:gd name="T10" fmla="*/ 4132 w 5377"/>
              <a:gd name="T11" fmla="*/ 548 h 913"/>
              <a:gd name="T12" fmla="*/ 4262 w 5377"/>
              <a:gd name="T13" fmla="*/ 669 h 913"/>
              <a:gd name="T14" fmla="*/ 4408 w 5377"/>
              <a:gd name="T15" fmla="*/ 384 h 913"/>
              <a:gd name="T16" fmla="*/ 4589 w 5377"/>
              <a:gd name="T17" fmla="*/ 741 h 913"/>
              <a:gd name="T18" fmla="*/ 4718 w 5377"/>
              <a:gd name="T19" fmla="*/ 246 h 913"/>
              <a:gd name="T20" fmla="*/ 4925 w 5377"/>
              <a:gd name="T21" fmla="*/ 686 h 913"/>
              <a:gd name="T22" fmla="*/ 5011 w 5377"/>
              <a:gd name="T23" fmla="*/ 453 h 913"/>
              <a:gd name="T24" fmla="*/ 5106 w 5377"/>
              <a:gd name="T25" fmla="*/ 583 h 913"/>
              <a:gd name="T26" fmla="*/ 5377 w 5377"/>
              <a:gd name="T27" fmla="*/ 0 h 913"/>
              <a:gd name="T28" fmla="*/ 5377 w 5377"/>
              <a:gd name="T29" fmla="*/ 104 h 913"/>
              <a:gd name="T30" fmla="*/ 5106 w 5377"/>
              <a:gd name="T31" fmla="*/ 686 h 913"/>
              <a:gd name="T32" fmla="*/ 5020 w 5377"/>
              <a:gd name="T33" fmla="*/ 574 h 913"/>
              <a:gd name="T34" fmla="*/ 4933 w 5377"/>
              <a:gd name="T35" fmla="*/ 790 h 913"/>
              <a:gd name="T36" fmla="*/ 4735 w 5377"/>
              <a:gd name="T37" fmla="*/ 393 h 913"/>
              <a:gd name="T38" fmla="*/ 4598 w 5377"/>
              <a:gd name="T39" fmla="*/ 913 h 913"/>
              <a:gd name="T40" fmla="*/ 4408 w 5377"/>
              <a:gd name="T41" fmla="*/ 496 h 913"/>
              <a:gd name="T42" fmla="*/ 4279 w 5377"/>
              <a:gd name="T43" fmla="*/ 746 h 913"/>
              <a:gd name="T44" fmla="*/ 4141 w 5377"/>
              <a:gd name="T45" fmla="*/ 626 h 913"/>
              <a:gd name="T46" fmla="*/ 4046 w 5377"/>
              <a:gd name="T47" fmla="*/ 712 h 913"/>
              <a:gd name="T48" fmla="*/ 3960 w 5377"/>
              <a:gd name="T49" fmla="*/ 583 h 913"/>
              <a:gd name="T50" fmla="*/ 3831 w 5377"/>
              <a:gd name="T51" fmla="*/ 678 h 913"/>
              <a:gd name="T52" fmla="*/ 3702 w 5377"/>
              <a:gd name="T53" fmla="*/ 617 h 913"/>
              <a:gd name="T54" fmla="*/ 3572 w 5377"/>
              <a:gd name="T55" fmla="*/ 712 h 913"/>
              <a:gd name="T56" fmla="*/ 0 w 5377"/>
              <a:gd name="T57" fmla="*/ 716 h 913"/>
              <a:gd name="T58" fmla="*/ 0 w 5377"/>
              <a:gd name="T59" fmla="*/ 673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7" h="913">
                <a:moveTo>
                  <a:pt x="3555" y="669"/>
                </a:moveTo>
                <a:lnTo>
                  <a:pt x="3693" y="557"/>
                </a:lnTo>
                <a:lnTo>
                  <a:pt x="3831" y="626"/>
                </a:lnTo>
                <a:lnTo>
                  <a:pt x="3986" y="522"/>
                </a:lnTo>
                <a:lnTo>
                  <a:pt x="4055" y="643"/>
                </a:lnTo>
                <a:lnTo>
                  <a:pt x="4132" y="548"/>
                </a:lnTo>
                <a:lnTo>
                  <a:pt x="4262" y="669"/>
                </a:lnTo>
                <a:lnTo>
                  <a:pt x="4408" y="384"/>
                </a:lnTo>
                <a:lnTo>
                  <a:pt x="4589" y="741"/>
                </a:lnTo>
                <a:lnTo>
                  <a:pt x="4718" y="246"/>
                </a:lnTo>
                <a:lnTo>
                  <a:pt x="4925" y="686"/>
                </a:lnTo>
                <a:lnTo>
                  <a:pt x="5011" y="453"/>
                </a:lnTo>
                <a:lnTo>
                  <a:pt x="5106" y="583"/>
                </a:lnTo>
                <a:lnTo>
                  <a:pt x="5377" y="0"/>
                </a:lnTo>
                <a:lnTo>
                  <a:pt x="5377" y="104"/>
                </a:lnTo>
                <a:lnTo>
                  <a:pt x="5106" y="686"/>
                </a:lnTo>
                <a:lnTo>
                  <a:pt x="5020" y="574"/>
                </a:lnTo>
                <a:lnTo>
                  <a:pt x="4933" y="790"/>
                </a:lnTo>
                <a:lnTo>
                  <a:pt x="4735" y="393"/>
                </a:lnTo>
                <a:lnTo>
                  <a:pt x="4598" y="913"/>
                </a:lnTo>
                <a:lnTo>
                  <a:pt x="4408" y="496"/>
                </a:lnTo>
                <a:lnTo>
                  <a:pt x="4279" y="746"/>
                </a:lnTo>
                <a:lnTo>
                  <a:pt x="4141" y="626"/>
                </a:lnTo>
                <a:lnTo>
                  <a:pt x="4046" y="712"/>
                </a:lnTo>
                <a:lnTo>
                  <a:pt x="3960" y="583"/>
                </a:lnTo>
                <a:lnTo>
                  <a:pt x="3831" y="678"/>
                </a:lnTo>
                <a:lnTo>
                  <a:pt x="3702" y="617"/>
                </a:lnTo>
                <a:lnTo>
                  <a:pt x="3572" y="712"/>
                </a:lnTo>
                <a:lnTo>
                  <a:pt x="0" y="716"/>
                </a:lnTo>
                <a:lnTo>
                  <a:pt x="0" y="673"/>
                </a:lnTo>
                <a:close/>
              </a:path>
            </a:pathLst>
          </a:custGeom>
          <a:solidFill>
            <a:srgbClr val="DCDC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DCDCDC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1069975" y="790575"/>
            <a:ext cx="8524875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5000"/>
              </a:lnSpc>
            </a:pPr>
            <a:r>
              <a:rPr lang="en-US" sz="1900">
                <a:solidFill>
                  <a:srgbClr val="1D1D1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THÈME 3 : </a:t>
            </a:r>
            <a:r>
              <a:rPr lang="en-US" sz="1900">
                <a:solidFill>
                  <a:srgbClr val="32323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ANALYSE ET SUIVI DE L'EFFICACITÉ D'UN PROCESSUS : OUTIL 8</a:t>
            </a:r>
          </a:p>
        </p:txBody>
      </p:sp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1385888" y="1436688"/>
            <a:ext cx="7951787" cy="4663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200025" indent="-2000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1900" dirty="0">
                <a:solidFill>
                  <a:srgbClr val="131313"/>
                </a:solidFill>
                <a:latin typeface="Arial" charset="0"/>
              </a:rPr>
              <a:t>MAÎTRISE STATISTIQUE DES PROCESS (MSP)</a:t>
            </a:r>
            <a:endParaRPr lang="en-US" sz="1900" dirty="0">
              <a:solidFill>
                <a:srgbClr val="000000"/>
              </a:solidFill>
              <a:latin typeface="Arial" charset="0"/>
            </a:endParaRPr>
          </a:p>
          <a:p>
            <a:pPr>
              <a:spcAft>
                <a:spcPct val="15000"/>
              </a:spcAft>
            </a:pPr>
            <a:endParaRPr lang="en-US" sz="1900" dirty="0">
              <a:solidFill>
                <a:srgbClr val="000000"/>
              </a:solidFill>
              <a:latin typeface="Arial" charset="0"/>
            </a:endParaRPr>
          </a:p>
          <a:p>
            <a:pPr>
              <a:spcAft>
                <a:spcPct val="15000"/>
              </a:spcAft>
            </a:pPr>
            <a:r>
              <a:rPr lang="en-US" sz="1900" dirty="0">
                <a:solidFill>
                  <a:srgbClr val="000000"/>
                </a:solidFill>
                <a:latin typeface="Arial" charset="0"/>
              </a:rPr>
              <a:t>Identification de la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caractéristique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et du process à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maîtriser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.</a:t>
            </a:r>
          </a:p>
          <a:p>
            <a:pPr>
              <a:spcAft>
                <a:spcPct val="15000"/>
              </a:spcAft>
            </a:pP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Choix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du type de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contrôle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.</a:t>
            </a:r>
          </a:p>
          <a:p>
            <a:pPr marL="342900" indent="-342900">
              <a:spcAft>
                <a:spcPct val="15000"/>
              </a:spcAft>
              <a:buClr>
                <a:srgbClr val="323232"/>
              </a:buClr>
              <a:buSzPct val="100000"/>
              <a:buFont typeface="Arial" pitchFamily="34" charset="0"/>
              <a:buChar char="•"/>
            </a:pPr>
            <a:r>
              <a:rPr lang="en-US" sz="1900" dirty="0" err="1" smtClean="0">
                <a:solidFill>
                  <a:srgbClr val="000000"/>
                </a:solidFill>
                <a:latin typeface="Arial" charset="0"/>
              </a:rPr>
              <a:t>Moyenne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,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écart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-type.</a:t>
            </a:r>
          </a:p>
          <a:p>
            <a:pPr marL="342900" indent="-342900">
              <a:spcAft>
                <a:spcPct val="15000"/>
              </a:spcAft>
              <a:buClr>
                <a:srgbClr val="323232"/>
              </a:buClr>
              <a:buSzPct val="100000"/>
              <a:buFont typeface="Arial" pitchFamily="34" charset="0"/>
              <a:buChar char="•"/>
            </a:pPr>
            <a:r>
              <a:rPr lang="en-US" sz="1900" dirty="0" err="1" smtClean="0">
                <a:solidFill>
                  <a:srgbClr val="000000"/>
                </a:solidFill>
                <a:latin typeface="Arial" charset="0"/>
              </a:rPr>
              <a:t>Moyenne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,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étendue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.</a:t>
            </a:r>
          </a:p>
          <a:p>
            <a:pPr marL="342900" indent="-342900">
              <a:spcAft>
                <a:spcPct val="15000"/>
              </a:spcAft>
              <a:buClr>
                <a:srgbClr val="323232"/>
              </a:buClr>
              <a:buSzPct val="100000"/>
              <a:buFont typeface="Arial" pitchFamily="34" charset="0"/>
              <a:buChar char="•"/>
            </a:pPr>
            <a:r>
              <a:rPr lang="en-US" sz="1900" dirty="0" smtClean="0">
                <a:solidFill>
                  <a:srgbClr val="000000"/>
                </a:solidFill>
                <a:latin typeface="Arial" charset="0"/>
              </a:rPr>
              <a:t>À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valeurs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individuelles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.</a:t>
            </a:r>
          </a:p>
          <a:p>
            <a:pPr>
              <a:spcAft>
                <a:spcPct val="15000"/>
              </a:spcAft>
            </a:pP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Travaux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préliminaires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: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étude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de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stabilité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du process.</a:t>
            </a:r>
          </a:p>
          <a:p>
            <a:pPr>
              <a:spcAft>
                <a:spcPct val="15000"/>
              </a:spcAft>
            </a:pP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Création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de la carte de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contrôle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.</a:t>
            </a:r>
          </a:p>
          <a:p>
            <a:pPr marL="342900" indent="-342900">
              <a:spcAft>
                <a:spcPct val="15000"/>
              </a:spcAft>
              <a:buClr>
                <a:srgbClr val="323232"/>
              </a:buClr>
              <a:buSzPct val="100000"/>
              <a:buFont typeface="Arial" pitchFamily="34" charset="0"/>
              <a:buChar char="•"/>
            </a:pPr>
            <a:r>
              <a:rPr lang="en-US" sz="1900" dirty="0" err="1" smtClean="0">
                <a:solidFill>
                  <a:srgbClr val="000000"/>
                </a:solidFill>
                <a:latin typeface="Arial" charset="0"/>
              </a:rPr>
              <a:t>Calcul</a:t>
            </a:r>
            <a:r>
              <a:rPr lang="en-US" sz="19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des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limites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.</a:t>
            </a:r>
          </a:p>
          <a:p>
            <a:pPr marL="342900" indent="-342900">
              <a:spcAft>
                <a:spcPct val="15000"/>
              </a:spcAft>
              <a:buClr>
                <a:srgbClr val="323232"/>
              </a:buClr>
              <a:buSzPct val="100000"/>
              <a:buFont typeface="Arial" pitchFamily="34" charset="0"/>
              <a:buChar char="•"/>
            </a:pPr>
            <a:r>
              <a:rPr lang="en-US" sz="1900" dirty="0" err="1" smtClean="0">
                <a:solidFill>
                  <a:srgbClr val="000000"/>
                </a:solidFill>
                <a:latin typeface="Arial" charset="0"/>
              </a:rPr>
              <a:t>Définition</a:t>
            </a:r>
            <a:r>
              <a:rPr lang="en-US" sz="19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de la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taille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et de la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fréquence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de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contrôle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.</a:t>
            </a:r>
          </a:p>
          <a:p>
            <a:pPr marL="342900" indent="-342900">
              <a:spcAft>
                <a:spcPct val="15000"/>
              </a:spcAft>
              <a:buClr>
                <a:srgbClr val="323232"/>
              </a:buClr>
              <a:buSzPct val="100000"/>
              <a:buFont typeface="Arial" pitchFamily="34" charset="0"/>
              <a:buChar char="•"/>
            </a:pPr>
            <a:r>
              <a:rPr lang="en-US" sz="1900" dirty="0" err="1" smtClean="0">
                <a:solidFill>
                  <a:srgbClr val="000000"/>
                </a:solidFill>
                <a:latin typeface="Arial" charset="0"/>
              </a:rPr>
              <a:t>Calcul</a:t>
            </a:r>
            <a:r>
              <a:rPr lang="en-US" sz="19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de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l'étendue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maximale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pour les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cartes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à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valeurs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individuelles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.</a:t>
            </a:r>
          </a:p>
          <a:p>
            <a:pPr marL="342900" indent="-342900">
              <a:spcAft>
                <a:spcPct val="15000"/>
              </a:spcAft>
              <a:buClr>
                <a:srgbClr val="323232"/>
              </a:buClr>
              <a:buSzPct val="100000"/>
              <a:buFont typeface="Arial" pitchFamily="34" charset="0"/>
              <a:buChar char="•"/>
            </a:pPr>
            <a:r>
              <a:rPr lang="en-US" sz="1900" dirty="0" err="1" smtClean="0">
                <a:solidFill>
                  <a:srgbClr val="000000"/>
                </a:solidFill>
                <a:latin typeface="Arial" charset="0"/>
              </a:rPr>
              <a:t>Règles</a:t>
            </a:r>
            <a:r>
              <a:rPr lang="en-US" sz="19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de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décision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.</a:t>
            </a:r>
          </a:p>
          <a:p>
            <a:pPr>
              <a:spcAft>
                <a:spcPct val="15000"/>
              </a:spcAft>
            </a:pP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Réalisation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du plan de WALD pour les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caractères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par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attribut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gradFill rotWithShape="0">
          <a:gsLst>
            <a:gs pos="0">
              <a:srgbClr val="E6E6E6"/>
            </a:gs>
            <a:gs pos="100000">
              <a:srgbClr val="E6E6E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1060450" y="522288"/>
            <a:ext cx="8540750" cy="632777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/>
              </a:gs>
            </a:gsLst>
            <a:lin ang="5400000" scaled="1"/>
          </a:gradFill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3076" name="Freeform 4"/>
          <p:cNvSpPr>
            <a:spLocks noChangeArrowheads="1"/>
          </p:cNvSpPr>
          <p:nvPr/>
        </p:nvSpPr>
        <p:spPr bwMode="auto">
          <a:xfrm>
            <a:off x="1063625" y="5556250"/>
            <a:ext cx="8534400" cy="1347788"/>
          </a:xfrm>
          <a:custGeom>
            <a:avLst/>
            <a:gdLst>
              <a:gd name="T0" fmla="*/ 3584 w 5376"/>
              <a:gd name="T1" fmla="*/ 605 h 849"/>
              <a:gd name="T2" fmla="*/ 3722 w 5376"/>
              <a:gd name="T3" fmla="*/ 493 h 849"/>
              <a:gd name="T4" fmla="*/ 3859 w 5376"/>
              <a:gd name="T5" fmla="*/ 562 h 849"/>
              <a:gd name="T6" fmla="*/ 4015 w 5376"/>
              <a:gd name="T7" fmla="*/ 458 h 849"/>
              <a:gd name="T8" fmla="*/ 4083 w 5376"/>
              <a:gd name="T9" fmla="*/ 579 h 849"/>
              <a:gd name="T10" fmla="*/ 4161 w 5376"/>
              <a:gd name="T11" fmla="*/ 484 h 849"/>
              <a:gd name="T12" fmla="*/ 4290 w 5376"/>
              <a:gd name="T13" fmla="*/ 605 h 849"/>
              <a:gd name="T14" fmla="*/ 4437 w 5376"/>
              <a:gd name="T15" fmla="*/ 320 h 849"/>
              <a:gd name="T16" fmla="*/ 4618 w 5376"/>
              <a:gd name="T17" fmla="*/ 677 h 849"/>
              <a:gd name="T18" fmla="*/ 4747 w 5376"/>
              <a:gd name="T19" fmla="*/ 182 h 849"/>
              <a:gd name="T20" fmla="*/ 4954 w 5376"/>
              <a:gd name="T21" fmla="*/ 622 h 849"/>
              <a:gd name="T22" fmla="*/ 5040 w 5376"/>
              <a:gd name="T23" fmla="*/ 389 h 849"/>
              <a:gd name="T24" fmla="*/ 5134 w 5376"/>
              <a:gd name="T25" fmla="*/ 519 h 849"/>
              <a:gd name="T26" fmla="*/ 5376 w 5376"/>
              <a:gd name="T27" fmla="*/ 0 h 849"/>
              <a:gd name="T28" fmla="*/ 5376 w 5376"/>
              <a:gd name="T29" fmla="*/ 104 h 849"/>
              <a:gd name="T30" fmla="*/ 5134 w 5376"/>
              <a:gd name="T31" fmla="*/ 622 h 849"/>
              <a:gd name="T32" fmla="*/ 5048 w 5376"/>
              <a:gd name="T33" fmla="*/ 510 h 849"/>
              <a:gd name="T34" fmla="*/ 4962 w 5376"/>
              <a:gd name="T35" fmla="*/ 726 h 849"/>
              <a:gd name="T36" fmla="*/ 4764 w 5376"/>
              <a:gd name="T37" fmla="*/ 329 h 849"/>
              <a:gd name="T38" fmla="*/ 4626 w 5376"/>
              <a:gd name="T39" fmla="*/ 849 h 849"/>
              <a:gd name="T40" fmla="*/ 4437 w 5376"/>
              <a:gd name="T41" fmla="*/ 432 h 849"/>
              <a:gd name="T42" fmla="*/ 4307 w 5376"/>
              <a:gd name="T43" fmla="*/ 682 h 849"/>
              <a:gd name="T44" fmla="*/ 4169 w 5376"/>
              <a:gd name="T45" fmla="*/ 562 h 849"/>
              <a:gd name="T46" fmla="*/ 4075 w 5376"/>
              <a:gd name="T47" fmla="*/ 648 h 849"/>
              <a:gd name="T48" fmla="*/ 3989 w 5376"/>
              <a:gd name="T49" fmla="*/ 519 h 849"/>
              <a:gd name="T50" fmla="*/ 3859 w 5376"/>
              <a:gd name="T51" fmla="*/ 614 h 849"/>
              <a:gd name="T52" fmla="*/ 3730 w 5376"/>
              <a:gd name="T53" fmla="*/ 553 h 849"/>
              <a:gd name="T54" fmla="*/ 3601 w 5376"/>
              <a:gd name="T55" fmla="*/ 648 h 849"/>
              <a:gd name="T56" fmla="*/ 0 w 5376"/>
              <a:gd name="T57" fmla="*/ 652 h 849"/>
              <a:gd name="T58" fmla="*/ 0 w 5376"/>
              <a:gd name="T59" fmla="*/ 609 h 8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6" h="849">
                <a:moveTo>
                  <a:pt x="3584" y="605"/>
                </a:moveTo>
                <a:lnTo>
                  <a:pt x="3722" y="493"/>
                </a:lnTo>
                <a:lnTo>
                  <a:pt x="3859" y="562"/>
                </a:lnTo>
                <a:lnTo>
                  <a:pt x="4015" y="458"/>
                </a:lnTo>
                <a:lnTo>
                  <a:pt x="4083" y="579"/>
                </a:lnTo>
                <a:lnTo>
                  <a:pt x="4161" y="484"/>
                </a:lnTo>
                <a:lnTo>
                  <a:pt x="4290" y="605"/>
                </a:lnTo>
                <a:lnTo>
                  <a:pt x="4437" y="320"/>
                </a:lnTo>
                <a:lnTo>
                  <a:pt x="4618" y="677"/>
                </a:lnTo>
                <a:lnTo>
                  <a:pt x="4747" y="182"/>
                </a:lnTo>
                <a:lnTo>
                  <a:pt x="4954" y="622"/>
                </a:lnTo>
                <a:lnTo>
                  <a:pt x="5040" y="389"/>
                </a:lnTo>
                <a:lnTo>
                  <a:pt x="5134" y="519"/>
                </a:lnTo>
                <a:lnTo>
                  <a:pt x="5376" y="0"/>
                </a:lnTo>
                <a:lnTo>
                  <a:pt x="5376" y="104"/>
                </a:lnTo>
                <a:lnTo>
                  <a:pt x="5134" y="622"/>
                </a:lnTo>
                <a:lnTo>
                  <a:pt x="5048" y="510"/>
                </a:lnTo>
                <a:lnTo>
                  <a:pt x="4962" y="726"/>
                </a:lnTo>
                <a:lnTo>
                  <a:pt x="4764" y="329"/>
                </a:lnTo>
                <a:lnTo>
                  <a:pt x="4626" y="849"/>
                </a:lnTo>
                <a:lnTo>
                  <a:pt x="4437" y="432"/>
                </a:lnTo>
                <a:lnTo>
                  <a:pt x="4307" y="682"/>
                </a:lnTo>
                <a:lnTo>
                  <a:pt x="4169" y="562"/>
                </a:lnTo>
                <a:lnTo>
                  <a:pt x="4075" y="648"/>
                </a:lnTo>
                <a:lnTo>
                  <a:pt x="3989" y="519"/>
                </a:lnTo>
                <a:lnTo>
                  <a:pt x="3859" y="614"/>
                </a:lnTo>
                <a:lnTo>
                  <a:pt x="3730" y="553"/>
                </a:lnTo>
                <a:lnTo>
                  <a:pt x="3601" y="648"/>
                </a:lnTo>
                <a:lnTo>
                  <a:pt x="0" y="652"/>
                </a:lnTo>
                <a:lnTo>
                  <a:pt x="0" y="609"/>
                </a:lnTo>
                <a:close/>
              </a:path>
            </a:pathLst>
          </a:custGeom>
          <a:solidFill>
            <a:srgbClr val="46464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3077" name="Freeform 5"/>
          <p:cNvSpPr>
            <a:spLocks noChangeArrowheads="1"/>
          </p:cNvSpPr>
          <p:nvPr/>
        </p:nvSpPr>
        <p:spPr bwMode="auto">
          <a:xfrm>
            <a:off x="1062038" y="5370513"/>
            <a:ext cx="8535987" cy="1449387"/>
          </a:xfrm>
          <a:custGeom>
            <a:avLst/>
            <a:gdLst>
              <a:gd name="T0" fmla="*/ 3555 w 5377"/>
              <a:gd name="T1" fmla="*/ 669 h 913"/>
              <a:gd name="T2" fmla="*/ 3693 w 5377"/>
              <a:gd name="T3" fmla="*/ 557 h 913"/>
              <a:gd name="T4" fmla="*/ 3831 w 5377"/>
              <a:gd name="T5" fmla="*/ 626 h 913"/>
              <a:gd name="T6" fmla="*/ 3986 w 5377"/>
              <a:gd name="T7" fmla="*/ 522 h 913"/>
              <a:gd name="T8" fmla="*/ 4055 w 5377"/>
              <a:gd name="T9" fmla="*/ 643 h 913"/>
              <a:gd name="T10" fmla="*/ 4132 w 5377"/>
              <a:gd name="T11" fmla="*/ 548 h 913"/>
              <a:gd name="T12" fmla="*/ 4262 w 5377"/>
              <a:gd name="T13" fmla="*/ 669 h 913"/>
              <a:gd name="T14" fmla="*/ 4408 w 5377"/>
              <a:gd name="T15" fmla="*/ 384 h 913"/>
              <a:gd name="T16" fmla="*/ 4589 w 5377"/>
              <a:gd name="T17" fmla="*/ 741 h 913"/>
              <a:gd name="T18" fmla="*/ 4718 w 5377"/>
              <a:gd name="T19" fmla="*/ 246 h 913"/>
              <a:gd name="T20" fmla="*/ 4925 w 5377"/>
              <a:gd name="T21" fmla="*/ 686 h 913"/>
              <a:gd name="T22" fmla="*/ 5011 w 5377"/>
              <a:gd name="T23" fmla="*/ 453 h 913"/>
              <a:gd name="T24" fmla="*/ 5106 w 5377"/>
              <a:gd name="T25" fmla="*/ 583 h 913"/>
              <a:gd name="T26" fmla="*/ 5377 w 5377"/>
              <a:gd name="T27" fmla="*/ 0 h 913"/>
              <a:gd name="T28" fmla="*/ 5377 w 5377"/>
              <a:gd name="T29" fmla="*/ 104 h 913"/>
              <a:gd name="T30" fmla="*/ 5106 w 5377"/>
              <a:gd name="T31" fmla="*/ 686 h 913"/>
              <a:gd name="T32" fmla="*/ 5020 w 5377"/>
              <a:gd name="T33" fmla="*/ 574 h 913"/>
              <a:gd name="T34" fmla="*/ 4933 w 5377"/>
              <a:gd name="T35" fmla="*/ 790 h 913"/>
              <a:gd name="T36" fmla="*/ 4735 w 5377"/>
              <a:gd name="T37" fmla="*/ 393 h 913"/>
              <a:gd name="T38" fmla="*/ 4598 w 5377"/>
              <a:gd name="T39" fmla="*/ 913 h 913"/>
              <a:gd name="T40" fmla="*/ 4408 w 5377"/>
              <a:gd name="T41" fmla="*/ 496 h 913"/>
              <a:gd name="T42" fmla="*/ 4279 w 5377"/>
              <a:gd name="T43" fmla="*/ 746 h 913"/>
              <a:gd name="T44" fmla="*/ 4141 w 5377"/>
              <a:gd name="T45" fmla="*/ 626 h 913"/>
              <a:gd name="T46" fmla="*/ 4046 w 5377"/>
              <a:gd name="T47" fmla="*/ 712 h 913"/>
              <a:gd name="T48" fmla="*/ 3960 w 5377"/>
              <a:gd name="T49" fmla="*/ 583 h 913"/>
              <a:gd name="T50" fmla="*/ 3831 w 5377"/>
              <a:gd name="T51" fmla="*/ 678 h 913"/>
              <a:gd name="T52" fmla="*/ 3702 w 5377"/>
              <a:gd name="T53" fmla="*/ 617 h 913"/>
              <a:gd name="T54" fmla="*/ 3572 w 5377"/>
              <a:gd name="T55" fmla="*/ 712 h 913"/>
              <a:gd name="T56" fmla="*/ 0 w 5377"/>
              <a:gd name="T57" fmla="*/ 716 h 913"/>
              <a:gd name="T58" fmla="*/ 0 w 5377"/>
              <a:gd name="T59" fmla="*/ 673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7" h="913">
                <a:moveTo>
                  <a:pt x="3555" y="669"/>
                </a:moveTo>
                <a:lnTo>
                  <a:pt x="3693" y="557"/>
                </a:lnTo>
                <a:lnTo>
                  <a:pt x="3831" y="626"/>
                </a:lnTo>
                <a:lnTo>
                  <a:pt x="3986" y="522"/>
                </a:lnTo>
                <a:lnTo>
                  <a:pt x="4055" y="643"/>
                </a:lnTo>
                <a:lnTo>
                  <a:pt x="4132" y="548"/>
                </a:lnTo>
                <a:lnTo>
                  <a:pt x="4262" y="669"/>
                </a:lnTo>
                <a:lnTo>
                  <a:pt x="4408" y="384"/>
                </a:lnTo>
                <a:lnTo>
                  <a:pt x="4589" y="741"/>
                </a:lnTo>
                <a:lnTo>
                  <a:pt x="4718" y="246"/>
                </a:lnTo>
                <a:lnTo>
                  <a:pt x="4925" y="686"/>
                </a:lnTo>
                <a:lnTo>
                  <a:pt x="5011" y="453"/>
                </a:lnTo>
                <a:lnTo>
                  <a:pt x="5106" y="583"/>
                </a:lnTo>
                <a:lnTo>
                  <a:pt x="5377" y="0"/>
                </a:lnTo>
                <a:lnTo>
                  <a:pt x="5377" y="104"/>
                </a:lnTo>
                <a:lnTo>
                  <a:pt x="5106" y="686"/>
                </a:lnTo>
                <a:lnTo>
                  <a:pt x="5020" y="574"/>
                </a:lnTo>
                <a:lnTo>
                  <a:pt x="4933" y="790"/>
                </a:lnTo>
                <a:lnTo>
                  <a:pt x="4735" y="393"/>
                </a:lnTo>
                <a:lnTo>
                  <a:pt x="4598" y="913"/>
                </a:lnTo>
                <a:lnTo>
                  <a:pt x="4408" y="496"/>
                </a:lnTo>
                <a:lnTo>
                  <a:pt x="4279" y="746"/>
                </a:lnTo>
                <a:lnTo>
                  <a:pt x="4141" y="626"/>
                </a:lnTo>
                <a:lnTo>
                  <a:pt x="4046" y="712"/>
                </a:lnTo>
                <a:lnTo>
                  <a:pt x="3960" y="583"/>
                </a:lnTo>
                <a:lnTo>
                  <a:pt x="3831" y="678"/>
                </a:lnTo>
                <a:lnTo>
                  <a:pt x="3702" y="617"/>
                </a:lnTo>
                <a:lnTo>
                  <a:pt x="3572" y="712"/>
                </a:lnTo>
                <a:lnTo>
                  <a:pt x="0" y="716"/>
                </a:lnTo>
                <a:lnTo>
                  <a:pt x="0" y="673"/>
                </a:lnTo>
                <a:close/>
              </a:path>
            </a:pathLst>
          </a:custGeom>
          <a:solidFill>
            <a:srgbClr val="DCDC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DCDCDC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1069975" y="857250"/>
            <a:ext cx="8497888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sz="2300">
                <a:solidFill>
                  <a:srgbClr val="32323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PROGRAMME EN MANAGEMENT DES PROCESSUS</a:t>
            </a: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2506663" y="1579563"/>
            <a:ext cx="6269037" cy="4624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300">
                <a:solidFill>
                  <a:srgbClr val="1D1D1D"/>
                </a:solidFill>
                <a:latin typeface="Arial" charset="0"/>
              </a:rPr>
              <a:t>THÈME 1 :</a:t>
            </a:r>
            <a:endParaRPr lang="en-US" sz="2300">
              <a:solidFill>
                <a:srgbClr val="000000"/>
              </a:solidFill>
              <a:latin typeface="Arial" charset="0"/>
            </a:endParaRPr>
          </a:p>
          <a:p>
            <a:pPr>
              <a:spcAft>
                <a:spcPct val="15000"/>
              </a:spcAft>
            </a:pPr>
            <a:r>
              <a:rPr lang="en-US" sz="2300">
                <a:solidFill>
                  <a:srgbClr val="000000"/>
                </a:solidFill>
                <a:latin typeface="Arial" charset="0"/>
              </a:rPr>
              <a:t>Cartographie des processus de l'Entreprise</a:t>
            </a:r>
          </a:p>
          <a:p>
            <a:pPr>
              <a:spcAft>
                <a:spcPct val="15000"/>
              </a:spcAft>
            </a:pPr>
            <a:endParaRPr lang="en-US" sz="2300">
              <a:solidFill>
                <a:srgbClr val="000000"/>
              </a:solidFill>
              <a:latin typeface="Arial" charset="0"/>
            </a:endParaRPr>
          </a:p>
          <a:p>
            <a:pPr>
              <a:spcAft>
                <a:spcPct val="15000"/>
              </a:spcAft>
            </a:pPr>
            <a:r>
              <a:rPr lang="en-US" sz="2300">
                <a:solidFill>
                  <a:srgbClr val="1D1D1D"/>
                </a:solidFill>
                <a:latin typeface="Arial" charset="0"/>
              </a:rPr>
              <a:t>THÈME 2 :</a:t>
            </a:r>
            <a:endParaRPr lang="en-US" sz="2300">
              <a:solidFill>
                <a:srgbClr val="000000"/>
              </a:solidFill>
              <a:latin typeface="Arial" charset="0"/>
            </a:endParaRPr>
          </a:p>
          <a:p>
            <a:pPr>
              <a:spcAft>
                <a:spcPct val="15000"/>
              </a:spcAft>
            </a:pPr>
            <a:r>
              <a:rPr lang="en-US" sz="2300">
                <a:solidFill>
                  <a:srgbClr val="000000"/>
                </a:solidFill>
                <a:latin typeface="Arial" charset="0"/>
              </a:rPr>
              <a:t>Construction d'un processus</a:t>
            </a:r>
          </a:p>
          <a:p>
            <a:pPr>
              <a:spcAft>
                <a:spcPct val="15000"/>
              </a:spcAft>
            </a:pPr>
            <a:endParaRPr lang="en-US" sz="2300">
              <a:solidFill>
                <a:srgbClr val="000000"/>
              </a:solidFill>
              <a:latin typeface="Arial" charset="0"/>
            </a:endParaRPr>
          </a:p>
          <a:p>
            <a:pPr>
              <a:spcAft>
                <a:spcPct val="15000"/>
              </a:spcAft>
            </a:pPr>
            <a:r>
              <a:rPr lang="en-US" sz="2300">
                <a:solidFill>
                  <a:srgbClr val="1D1D1D"/>
                </a:solidFill>
                <a:latin typeface="Arial" charset="0"/>
              </a:rPr>
              <a:t>THÈME 3 :</a:t>
            </a:r>
            <a:endParaRPr lang="en-US" sz="2300">
              <a:solidFill>
                <a:srgbClr val="000000"/>
              </a:solidFill>
              <a:latin typeface="Arial" charset="0"/>
            </a:endParaRPr>
          </a:p>
          <a:p>
            <a:pPr>
              <a:spcAft>
                <a:spcPct val="15000"/>
              </a:spcAft>
            </a:pPr>
            <a:r>
              <a:rPr lang="en-US" sz="2300">
                <a:solidFill>
                  <a:srgbClr val="000000"/>
                </a:solidFill>
                <a:latin typeface="Arial" charset="0"/>
              </a:rPr>
              <a:t>Analyse et suivi de l'efficacité d'un processus</a:t>
            </a:r>
          </a:p>
          <a:p>
            <a:pPr>
              <a:spcAft>
                <a:spcPct val="15000"/>
              </a:spcAft>
            </a:pPr>
            <a:endParaRPr lang="en-US" sz="2300">
              <a:solidFill>
                <a:srgbClr val="000000"/>
              </a:solidFill>
              <a:latin typeface="Arial" charset="0"/>
            </a:endParaRPr>
          </a:p>
          <a:p>
            <a:pPr>
              <a:spcAft>
                <a:spcPct val="15000"/>
              </a:spcAft>
            </a:pPr>
            <a:r>
              <a:rPr lang="en-US" sz="2300">
                <a:solidFill>
                  <a:srgbClr val="1D1D1D"/>
                </a:solidFill>
                <a:latin typeface="Arial" charset="0"/>
              </a:rPr>
              <a:t>THÈME 4 :</a:t>
            </a:r>
            <a:endParaRPr lang="en-US" sz="2300">
              <a:solidFill>
                <a:srgbClr val="000000"/>
              </a:solidFill>
              <a:latin typeface="Arial" charset="0"/>
            </a:endParaRPr>
          </a:p>
          <a:p>
            <a:pPr>
              <a:spcAft>
                <a:spcPct val="15000"/>
              </a:spcAft>
            </a:pPr>
            <a:r>
              <a:rPr lang="en-US" sz="2300">
                <a:solidFill>
                  <a:srgbClr val="000000"/>
                </a:solidFill>
                <a:latin typeface="Arial" charset="0"/>
              </a:rPr>
              <a:t>Amélioration d'un processus</a:t>
            </a:r>
          </a:p>
          <a:p>
            <a:pPr>
              <a:spcAft>
                <a:spcPct val="15000"/>
              </a:spcAft>
            </a:pPr>
            <a:endParaRPr lang="en-US" sz="230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gradFill rotWithShape="0">
          <a:gsLst>
            <a:gs pos="0">
              <a:srgbClr val="E6E6E6"/>
            </a:gs>
            <a:gs pos="100000">
              <a:srgbClr val="E6E6E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1060450" y="522288"/>
            <a:ext cx="8540750" cy="632777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/>
              </a:gs>
            </a:gsLst>
            <a:lin ang="5400000" scaled="1"/>
          </a:gradFill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21508" name="Freeform 4"/>
          <p:cNvSpPr>
            <a:spLocks noChangeArrowheads="1"/>
          </p:cNvSpPr>
          <p:nvPr/>
        </p:nvSpPr>
        <p:spPr bwMode="auto">
          <a:xfrm>
            <a:off x="1063625" y="5556250"/>
            <a:ext cx="8534400" cy="1347788"/>
          </a:xfrm>
          <a:custGeom>
            <a:avLst/>
            <a:gdLst>
              <a:gd name="T0" fmla="*/ 3584 w 5376"/>
              <a:gd name="T1" fmla="*/ 605 h 849"/>
              <a:gd name="T2" fmla="*/ 3722 w 5376"/>
              <a:gd name="T3" fmla="*/ 493 h 849"/>
              <a:gd name="T4" fmla="*/ 3859 w 5376"/>
              <a:gd name="T5" fmla="*/ 562 h 849"/>
              <a:gd name="T6" fmla="*/ 4015 w 5376"/>
              <a:gd name="T7" fmla="*/ 458 h 849"/>
              <a:gd name="T8" fmla="*/ 4083 w 5376"/>
              <a:gd name="T9" fmla="*/ 579 h 849"/>
              <a:gd name="T10" fmla="*/ 4161 w 5376"/>
              <a:gd name="T11" fmla="*/ 484 h 849"/>
              <a:gd name="T12" fmla="*/ 4290 w 5376"/>
              <a:gd name="T13" fmla="*/ 605 h 849"/>
              <a:gd name="T14" fmla="*/ 4437 w 5376"/>
              <a:gd name="T15" fmla="*/ 320 h 849"/>
              <a:gd name="T16" fmla="*/ 4618 w 5376"/>
              <a:gd name="T17" fmla="*/ 677 h 849"/>
              <a:gd name="T18" fmla="*/ 4747 w 5376"/>
              <a:gd name="T19" fmla="*/ 182 h 849"/>
              <a:gd name="T20" fmla="*/ 4954 w 5376"/>
              <a:gd name="T21" fmla="*/ 622 h 849"/>
              <a:gd name="T22" fmla="*/ 5040 w 5376"/>
              <a:gd name="T23" fmla="*/ 389 h 849"/>
              <a:gd name="T24" fmla="*/ 5134 w 5376"/>
              <a:gd name="T25" fmla="*/ 519 h 849"/>
              <a:gd name="T26" fmla="*/ 5376 w 5376"/>
              <a:gd name="T27" fmla="*/ 0 h 849"/>
              <a:gd name="T28" fmla="*/ 5376 w 5376"/>
              <a:gd name="T29" fmla="*/ 104 h 849"/>
              <a:gd name="T30" fmla="*/ 5134 w 5376"/>
              <a:gd name="T31" fmla="*/ 622 h 849"/>
              <a:gd name="T32" fmla="*/ 5048 w 5376"/>
              <a:gd name="T33" fmla="*/ 510 h 849"/>
              <a:gd name="T34" fmla="*/ 4962 w 5376"/>
              <a:gd name="T35" fmla="*/ 726 h 849"/>
              <a:gd name="T36" fmla="*/ 4764 w 5376"/>
              <a:gd name="T37" fmla="*/ 329 h 849"/>
              <a:gd name="T38" fmla="*/ 4626 w 5376"/>
              <a:gd name="T39" fmla="*/ 849 h 849"/>
              <a:gd name="T40" fmla="*/ 4437 w 5376"/>
              <a:gd name="T41" fmla="*/ 432 h 849"/>
              <a:gd name="T42" fmla="*/ 4307 w 5376"/>
              <a:gd name="T43" fmla="*/ 682 h 849"/>
              <a:gd name="T44" fmla="*/ 4169 w 5376"/>
              <a:gd name="T45" fmla="*/ 562 h 849"/>
              <a:gd name="T46" fmla="*/ 4075 w 5376"/>
              <a:gd name="T47" fmla="*/ 648 h 849"/>
              <a:gd name="T48" fmla="*/ 3989 w 5376"/>
              <a:gd name="T49" fmla="*/ 519 h 849"/>
              <a:gd name="T50" fmla="*/ 3859 w 5376"/>
              <a:gd name="T51" fmla="*/ 614 h 849"/>
              <a:gd name="T52" fmla="*/ 3730 w 5376"/>
              <a:gd name="T53" fmla="*/ 553 h 849"/>
              <a:gd name="T54" fmla="*/ 3601 w 5376"/>
              <a:gd name="T55" fmla="*/ 648 h 849"/>
              <a:gd name="T56" fmla="*/ 0 w 5376"/>
              <a:gd name="T57" fmla="*/ 652 h 849"/>
              <a:gd name="T58" fmla="*/ 0 w 5376"/>
              <a:gd name="T59" fmla="*/ 609 h 8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6" h="849">
                <a:moveTo>
                  <a:pt x="3584" y="605"/>
                </a:moveTo>
                <a:lnTo>
                  <a:pt x="3722" y="493"/>
                </a:lnTo>
                <a:lnTo>
                  <a:pt x="3859" y="562"/>
                </a:lnTo>
                <a:lnTo>
                  <a:pt x="4015" y="458"/>
                </a:lnTo>
                <a:lnTo>
                  <a:pt x="4083" y="579"/>
                </a:lnTo>
                <a:lnTo>
                  <a:pt x="4161" y="484"/>
                </a:lnTo>
                <a:lnTo>
                  <a:pt x="4290" y="605"/>
                </a:lnTo>
                <a:lnTo>
                  <a:pt x="4437" y="320"/>
                </a:lnTo>
                <a:lnTo>
                  <a:pt x="4618" y="677"/>
                </a:lnTo>
                <a:lnTo>
                  <a:pt x="4747" y="182"/>
                </a:lnTo>
                <a:lnTo>
                  <a:pt x="4954" y="622"/>
                </a:lnTo>
                <a:lnTo>
                  <a:pt x="5040" y="389"/>
                </a:lnTo>
                <a:lnTo>
                  <a:pt x="5134" y="519"/>
                </a:lnTo>
                <a:lnTo>
                  <a:pt x="5376" y="0"/>
                </a:lnTo>
                <a:lnTo>
                  <a:pt x="5376" y="104"/>
                </a:lnTo>
                <a:lnTo>
                  <a:pt x="5134" y="622"/>
                </a:lnTo>
                <a:lnTo>
                  <a:pt x="5048" y="510"/>
                </a:lnTo>
                <a:lnTo>
                  <a:pt x="4962" y="726"/>
                </a:lnTo>
                <a:lnTo>
                  <a:pt x="4764" y="329"/>
                </a:lnTo>
                <a:lnTo>
                  <a:pt x="4626" y="849"/>
                </a:lnTo>
                <a:lnTo>
                  <a:pt x="4437" y="432"/>
                </a:lnTo>
                <a:lnTo>
                  <a:pt x="4307" y="682"/>
                </a:lnTo>
                <a:lnTo>
                  <a:pt x="4169" y="562"/>
                </a:lnTo>
                <a:lnTo>
                  <a:pt x="4075" y="648"/>
                </a:lnTo>
                <a:lnTo>
                  <a:pt x="3989" y="519"/>
                </a:lnTo>
                <a:lnTo>
                  <a:pt x="3859" y="614"/>
                </a:lnTo>
                <a:lnTo>
                  <a:pt x="3730" y="553"/>
                </a:lnTo>
                <a:lnTo>
                  <a:pt x="3601" y="648"/>
                </a:lnTo>
                <a:lnTo>
                  <a:pt x="0" y="652"/>
                </a:lnTo>
                <a:lnTo>
                  <a:pt x="0" y="609"/>
                </a:lnTo>
                <a:close/>
              </a:path>
            </a:pathLst>
          </a:custGeom>
          <a:solidFill>
            <a:srgbClr val="46464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21509" name="Freeform 5"/>
          <p:cNvSpPr>
            <a:spLocks noChangeArrowheads="1"/>
          </p:cNvSpPr>
          <p:nvPr/>
        </p:nvSpPr>
        <p:spPr bwMode="auto">
          <a:xfrm>
            <a:off x="1062038" y="5370513"/>
            <a:ext cx="8535987" cy="1449387"/>
          </a:xfrm>
          <a:custGeom>
            <a:avLst/>
            <a:gdLst>
              <a:gd name="T0" fmla="*/ 3555 w 5377"/>
              <a:gd name="T1" fmla="*/ 669 h 913"/>
              <a:gd name="T2" fmla="*/ 3693 w 5377"/>
              <a:gd name="T3" fmla="*/ 557 h 913"/>
              <a:gd name="T4" fmla="*/ 3831 w 5377"/>
              <a:gd name="T5" fmla="*/ 626 h 913"/>
              <a:gd name="T6" fmla="*/ 3986 w 5377"/>
              <a:gd name="T7" fmla="*/ 522 h 913"/>
              <a:gd name="T8" fmla="*/ 4055 w 5377"/>
              <a:gd name="T9" fmla="*/ 643 h 913"/>
              <a:gd name="T10" fmla="*/ 4132 w 5377"/>
              <a:gd name="T11" fmla="*/ 548 h 913"/>
              <a:gd name="T12" fmla="*/ 4262 w 5377"/>
              <a:gd name="T13" fmla="*/ 669 h 913"/>
              <a:gd name="T14" fmla="*/ 4408 w 5377"/>
              <a:gd name="T15" fmla="*/ 384 h 913"/>
              <a:gd name="T16" fmla="*/ 4589 w 5377"/>
              <a:gd name="T17" fmla="*/ 741 h 913"/>
              <a:gd name="T18" fmla="*/ 4718 w 5377"/>
              <a:gd name="T19" fmla="*/ 246 h 913"/>
              <a:gd name="T20" fmla="*/ 4925 w 5377"/>
              <a:gd name="T21" fmla="*/ 686 h 913"/>
              <a:gd name="T22" fmla="*/ 5011 w 5377"/>
              <a:gd name="T23" fmla="*/ 453 h 913"/>
              <a:gd name="T24" fmla="*/ 5106 w 5377"/>
              <a:gd name="T25" fmla="*/ 583 h 913"/>
              <a:gd name="T26" fmla="*/ 5377 w 5377"/>
              <a:gd name="T27" fmla="*/ 0 h 913"/>
              <a:gd name="T28" fmla="*/ 5377 w 5377"/>
              <a:gd name="T29" fmla="*/ 104 h 913"/>
              <a:gd name="T30" fmla="*/ 5106 w 5377"/>
              <a:gd name="T31" fmla="*/ 686 h 913"/>
              <a:gd name="T32" fmla="*/ 5020 w 5377"/>
              <a:gd name="T33" fmla="*/ 574 h 913"/>
              <a:gd name="T34" fmla="*/ 4933 w 5377"/>
              <a:gd name="T35" fmla="*/ 790 h 913"/>
              <a:gd name="T36" fmla="*/ 4735 w 5377"/>
              <a:gd name="T37" fmla="*/ 393 h 913"/>
              <a:gd name="T38" fmla="*/ 4598 w 5377"/>
              <a:gd name="T39" fmla="*/ 913 h 913"/>
              <a:gd name="T40" fmla="*/ 4408 w 5377"/>
              <a:gd name="T41" fmla="*/ 496 h 913"/>
              <a:gd name="T42" fmla="*/ 4279 w 5377"/>
              <a:gd name="T43" fmla="*/ 746 h 913"/>
              <a:gd name="T44" fmla="*/ 4141 w 5377"/>
              <a:gd name="T45" fmla="*/ 626 h 913"/>
              <a:gd name="T46" fmla="*/ 4046 w 5377"/>
              <a:gd name="T47" fmla="*/ 712 h 913"/>
              <a:gd name="T48" fmla="*/ 3960 w 5377"/>
              <a:gd name="T49" fmla="*/ 583 h 913"/>
              <a:gd name="T50" fmla="*/ 3831 w 5377"/>
              <a:gd name="T51" fmla="*/ 678 h 913"/>
              <a:gd name="T52" fmla="*/ 3702 w 5377"/>
              <a:gd name="T53" fmla="*/ 617 h 913"/>
              <a:gd name="T54" fmla="*/ 3572 w 5377"/>
              <a:gd name="T55" fmla="*/ 712 h 913"/>
              <a:gd name="T56" fmla="*/ 0 w 5377"/>
              <a:gd name="T57" fmla="*/ 716 h 913"/>
              <a:gd name="T58" fmla="*/ 0 w 5377"/>
              <a:gd name="T59" fmla="*/ 673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7" h="913">
                <a:moveTo>
                  <a:pt x="3555" y="669"/>
                </a:moveTo>
                <a:lnTo>
                  <a:pt x="3693" y="557"/>
                </a:lnTo>
                <a:lnTo>
                  <a:pt x="3831" y="626"/>
                </a:lnTo>
                <a:lnTo>
                  <a:pt x="3986" y="522"/>
                </a:lnTo>
                <a:lnTo>
                  <a:pt x="4055" y="643"/>
                </a:lnTo>
                <a:lnTo>
                  <a:pt x="4132" y="548"/>
                </a:lnTo>
                <a:lnTo>
                  <a:pt x="4262" y="669"/>
                </a:lnTo>
                <a:lnTo>
                  <a:pt x="4408" y="384"/>
                </a:lnTo>
                <a:lnTo>
                  <a:pt x="4589" y="741"/>
                </a:lnTo>
                <a:lnTo>
                  <a:pt x="4718" y="246"/>
                </a:lnTo>
                <a:lnTo>
                  <a:pt x="4925" y="686"/>
                </a:lnTo>
                <a:lnTo>
                  <a:pt x="5011" y="453"/>
                </a:lnTo>
                <a:lnTo>
                  <a:pt x="5106" y="583"/>
                </a:lnTo>
                <a:lnTo>
                  <a:pt x="5377" y="0"/>
                </a:lnTo>
                <a:lnTo>
                  <a:pt x="5377" y="104"/>
                </a:lnTo>
                <a:lnTo>
                  <a:pt x="5106" y="686"/>
                </a:lnTo>
                <a:lnTo>
                  <a:pt x="5020" y="574"/>
                </a:lnTo>
                <a:lnTo>
                  <a:pt x="4933" y="790"/>
                </a:lnTo>
                <a:lnTo>
                  <a:pt x="4735" y="393"/>
                </a:lnTo>
                <a:lnTo>
                  <a:pt x="4598" y="913"/>
                </a:lnTo>
                <a:lnTo>
                  <a:pt x="4408" y="496"/>
                </a:lnTo>
                <a:lnTo>
                  <a:pt x="4279" y="746"/>
                </a:lnTo>
                <a:lnTo>
                  <a:pt x="4141" y="626"/>
                </a:lnTo>
                <a:lnTo>
                  <a:pt x="4046" y="712"/>
                </a:lnTo>
                <a:lnTo>
                  <a:pt x="3960" y="583"/>
                </a:lnTo>
                <a:lnTo>
                  <a:pt x="3831" y="678"/>
                </a:lnTo>
                <a:lnTo>
                  <a:pt x="3702" y="617"/>
                </a:lnTo>
                <a:lnTo>
                  <a:pt x="3572" y="712"/>
                </a:lnTo>
                <a:lnTo>
                  <a:pt x="0" y="716"/>
                </a:lnTo>
                <a:lnTo>
                  <a:pt x="0" y="673"/>
                </a:lnTo>
                <a:close/>
              </a:path>
            </a:pathLst>
          </a:custGeom>
          <a:solidFill>
            <a:srgbClr val="DCDC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DCDCDC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1069975" y="790575"/>
            <a:ext cx="8524875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5000"/>
              </a:lnSpc>
            </a:pPr>
            <a:r>
              <a:rPr lang="en-US" sz="1900">
                <a:solidFill>
                  <a:srgbClr val="1D1D1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THÈME 4 : </a:t>
            </a:r>
            <a:r>
              <a:rPr lang="en-US" sz="1900">
                <a:solidFill>
                  <a:srgbClr val="32323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AMÉLIORATION D'UN PROCESSUS</a:t>
            </a:r>
          </a:p>
        </p:txBody>
      </p:sp>
      <p:sp>
        <p:nvSpPr>
          <p:cNvPr id="21511" name="Text Box 7"/>
          <p:cNvSpPr txBox="1">
            <a:spLocks noChangeArrowheads="1"/>
          </p:cNvSpPr>
          <p:nvPr/>
        </p:nvSpPr>
        <p:spPr bwMode="auto">
          <a:xfrm>
            <a:off x="1487488" y="1858963"/>
            <a:ext cx="7567612" cy="3641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200025" indent="-2000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1900" dirty="0">
                <a:solidFill>
                  <a:srgbClr val="000000"/>
                </a:solidFill>
                <a:latin typeface="Arial" charset="0"/>
              </a:rPr>
              <a:t>Identifier le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processus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.</a:t>
            </a:r>
          </a:p>
          <a:p>
            <a:pPr>
              <a:spcAft>
                <a:spcPct val="15000"/>
              </a:spcAft>
            </a:pP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Analyser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le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processus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.</a:t>
            </a:r>
          </a:p>
          <a:p>
            <a:pPr marL="342900" indent="-342900">
              <a:spcAft>
                <a:spcPct val="15000"/>
              </a:spcAft>
              <a:buClr>
                <a:srgbClr val="323232"/>
              </a:buClr>
              <a:buSzPct val="100000"/>
              <a:buFont typeface="Arial" pitchFamily="34" charset="0"/>
              <a:buChar char="•"/>
            </a:pPr>
            <a:r>
              <a:rPr lang="en-US" sz="1900" dirty="0" smtClean="0">
                <a:solidFill>
                  <a:srgbClr val="000000"/>
                </a:solidFill>
                <a:latin typeface="Arial" charset="0"/>
              </a:rPr>
              <a:t>AMDEC 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process.</a:t>
            </a:r>
          </a:p>
          <a:p>
            <a:pPr marL="342900" indent="-342900">
              <a:spcAft>
                <a:spcPct val="15000"/>
              </a:spcAft>
              <a:buClr>
                <a:srgbClr val="323232"/>
              </a:buClr>
              <a:buSzPct val="100000"/>
              <a:buFont typeface="Arial" pitchFamily="34" charset="0"/>
              <a:buChar char="•"/>
            </a:pPr>
            <a:r>
              <a:rPr lang="en-US" sz="1900" dirty="0" err="1" smtClean="0">
                <a:solidFill>
                  <a:srgbClr val="000000"/>
                </a:solidFill>
                <a:latin typeface="Arial" charset="0"/>
              </a:rPr>
              <a:t>Suivi</a:t>
            </a:r>
            <a:r>
              <a:rPr lang="en-US" sz="19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des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Capabilités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.</a:t>
            </a:r>
          </a:p>
          <a:p>
            <a:pPr marL="342900" indent="-342900">
              <a:spcAft>
                <a:spcPct val="15000"/>
              </a:spcAft>
              <a:buClr>
                <a:srgbClr val="323232"/>
              </a:buClr>
              <a:buSzPct val="100000"/>
              <a:buFont typeface="Arial" pitchFamily="34" charset="0"/>
              <a:buChar char="•"/>
            </a:pPr>
            <a:r>
              <a:rPr lang="en-US" sz="1900" dirty="0" smtClean="0">
                <a:solidFill>
                  <a:srgbClr val="000000"/>
                </a:solidFill>
                <a:latin typeface="Arial" charset="0"/>
              </a:rPr>
              <a:t>Exploitation 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des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cartes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MSP.</a:t>
            </a:r>
          </a:p>
          <a:p>
            <a:pPr>
              <a:spcAft>
                <a:spcPct val="15000"/>
              </a:spcAft>
            </a:pPr>
            <a:r>
              <a:rPr lang="en-US" sz="1900" dirty="0">
                <a:solidFill>
                  <a:srgbClr val="000000"/>
                </a:solidFill>
                <a:latin typeface="Arial" charset="0"/>
              </a:rPr>
              <a:t>Identifier les points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d'amélioration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.</a:t>
            </a:r>
          </a:p>
          <a:p>
            <a:pPr>
              <a:spcAft>
                <a:spcPct val="15000"/>
              </a:spcAft>
            </a:pPr>
            <a:r>
              <a:rPr lang="en-US" sz="1900" dirty="0">
                <a:solidFill>
                  <a:srgbClr val="000000"/>
                </a:solidFill>
                <a:latin typeface="Arial" charset="0"/>
              </a:rPr>
              <a:t>Action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d'amélioration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.</a:t>
            </a:r>
          </a:p>
          <a:p>
            <a:pPr marL="342900" indent="-342900">
              <a:spcAft>
                <a:spcPct val="15000"/>
              </a:spcAft>
              <a:buClr>
                <a:srgbClr val="323232"/>
              </a:buClr>
              <a:buSzPct val="100000"/>
              <a:buFont typeface="Arial" pitchFamily="34" charset="0"/>
              <a:buChar char="•"/>
            </a:pPr>
            <a:r>
              <a:rPr lang="en-US" sz="1900" dirty="0" err="1" smtClean="0">
                <a:solidFill>
                  <a:srgbClr val="000000"/>
                </a:solidFill>
                <a:latin typeface="Arial" charset="0"/>
              </a:rPr>
              <a:t>Amélioration</a:t>
            </a:r>
            <a:r>
              <a:rPr lang="en-US" sz="19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globale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: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méthode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5S, SMED.</a:t>
            </a:r>
          </a:p>
          <a:p>
            <a:pPr marL="342900" indent="-342900">
              <a:spcAft>
                <a:spcPct val="15000"/>
              </a:spcAft>
              <a:buClr>
                <a:srgbClr val="323232"/>
              </a:buClr>
              <a:buSzPct val="100000"/>
              <a:buFont typeface="Arial" pitchFamily="34" charset="0"/>
              <a:buChar char="•"/>
            </a:pPr>
            <a:r>
              <a:rPr lang="en-US" sz="1900" dirty="0" err="1" smtClean="0">
                <a:solidFill>
                  <a:srgbClr val="000000"/>
                </a:solidFill>
                <a:latin typeface="Arial" charset="0"/>
              </a:rPr>
              <a:t>Amélioration</a:t>
            </a:r>
            <a:r>
              <a:rPr lang="en-US" sz="19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des IPR </a:t>
            </a:r>
            <a:r>
              <a:rPr lang="en-US" sz="1900" b="1" dirty="0">
                <a:solidFill>
                  <a:srgbClr val="000000"/>
                </a:solidFill>
                <a:latin typeface="Math B" pitchFamily="2" charset="2"/>
              </a:rPr>
              <a:t>m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100,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détectés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en AMDEC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sur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les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facteurs</a:t>
            </a:r>
            <a:endParaRPr lang="en-US" sz="1900" dirty="0">
              <a:solidFill>
                <a:srgbClr val="000000"/>
              </a:solidFill>
              <a:latin typeface="Arial" charset="0"/>
            </a:endParaRPr>
          </a:p>
          <a:p>
            <a:pPr>
              <a:spcAft>
                <a:spcPct val="15000"/>
              </a:spcAft>
            </a:pP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« F » et « D ».</a:t>
            </a:r>
          </a:p>
          <a:p>
            <a:pPr marL="342900" indent="-342900">
              <a:spcAft>
                <a:spcPct val="15000"/>
              </a:spcAft>
              <a:buClr>
                <a:srgbClr val="323232"/>
              </a:buClr>
              <a:buSzPct val="100000"/>
              <a:buFont typeface="Arial" pitchFamily="34" charset="0"/>
              <a:buChar char="•"/>
            </a:pPr>
            <a:r>
              <a:rPr lang="en-US" sz="1900" dirty="0" err="1" smtClean="0">
                <a:solidFill>
                  <a:srgbClr val="000000"/>
                </a:solidFill>
                <a:latin typeface="Arial" charset="0"/>
              </a:rPr>
              <a:t>Amélioration</a:t>
            </a:r>
            <a:r>
              <a:rPr lang="en-US" sz="19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des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dérives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process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identifiées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sur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les </a:t>
            </a:r>
            <a:r>
              <a:rPr lang="en-US" sz="1900" dirty="0" err="1">
                <a:solidFill>
                  <a:srgbClr val="000000"/>
                </a:solidFill>
                <a:latin typeface="Arial" charset="0"/>
              </a:rPr>
              <a:t>cartes</a:t>
            </a:r>
            <a:r>
              <a:rPr lang="en-US" sz="1900" dirty="0">
                <a:solidFill>
                  <a:srgbClr val="000000"/>
                </a:solidFill>
                <a:latin typeface="Arial" charset="0"/>
              </a:rPr>
              <a:t> MSP.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gradFill rotWithShape="0">
          <a:gsLst>
            <a:gs pos="0">
              <a:srgbClr val="E6E6E6"/>
            </a:gs>
            <a:gs pos="100000">
              <a:srgbClr val="E6E6E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1060450" y="522288"/>
            <a:ext cx="8540750" cy="632777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/>
              </a:gs>
            </a:gsLst>
            <a:lin ang="5400000" scaled="1"/>
          </a:gradFill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4100" name="Freeform 4"/>
          <p:cNvSpPr>
            <a:spLocks noChangeArrowheads="1"/>
          </p:cNvSpPr>
          <p:nvPr/>
        </p:nvSpPr>
        <p:spPr bwMode="auto">
          <a:xfrm>
            <a:off x="1063625" y="5556250"/>
            <a:ext cx="8534400" cy="1347788"/>
          </a:xfrm>
          <a:custGeom>
            <a:avLst/>
            <a:gdLst>
              <a:gd name="T0" fmla="*/ 3584 w 5376"/>
              <a:gd name="T1" fmla="*/ 605 h 849"/>
              <a:gd name="T2" fmla="*/ 3722 w 5376"/>
              <a:gd name="T3" fmla="*/ 493 h 849"/>
              <a:gd name="T4" fmla="*/ 3859 w 5376"/>
              <a:gd name="T5" fmla="*/ 562 h 849"/>
              <a:gd name="T6" fmla="*/ 4015 w 5376"/>
              <a:gd name="T7" fmla="*/ 458 h 849"/>
              <a:gd name="T8" fmla="*/ 4083 w 5376"/>
              <a:gd name="T9" fmla="*/ 579 h 849"/>
              <a:gd name="T10" fmla="*/ 4161 w 5376"/>
              <a:gd name="T11" fmla="*/ 484 h 849"/>
              <a:gd name="T12" fmla="*/ 4290 w 5376"/>
              <a:gd name="T13" fmla="*/ 605 h 849"/>
              <a:gd name="T14" fmla="*/ 4437 w 5376"/>
              <a:gd name="T15" fmla="*/ 320 h 849"/>
              <a:gd name="T16" fmla="*/ 4618 w 5376"/>
              <a:gd name="T17" fmla="*/ 677 h 849"/>
              <a:gd name="T18" fmla="*/ 4747 w 5376"/>
              <a:gd name="T19" fmla="*/ 182 h 849"/>
              <a:gd name="T20" fmla="*/ 4954 w 5376"/>
              <a:gd name="T21" fmla="*/ 622 h 849"/>
              <a:gd name="T22" fmla="*/ 5040 w 5376"/>
              <a:gd name="T23" fmla="*/ 389 h 849"/>
              <a:gd name="T24" fmla="*/ 5134 w 5376"/>
              <a:gd name="T25" fmla="*/ 519 h 849"/>
              <a:gd name="T26" fmla="*/ 5376 w 5376"/>
              <a:gd name="T27" fmla="*/ 0 h 849"/>
              <a:gd name="T28" fmla="*/ 5376 w 5376"/>
              <a:gd name="T29" fmla="*/ 104 h 849"/>
              <a:gd name="T30" fmla="*/ 5134 w 5376"/>
              <a:gd name="T31" fmla="*/ 622 h 849"/>
              <a:gd name="T32" fmla="*/ 5048 w 5376"/>
              <a:gd name="T33" fmla="*/ 510 h 849"/>
              <a:gd name="T34" fmla="*/ 4962 w 5376"/>
              <a:gd name="T35" fmla="*/ 726 h 849"/>
              <a:gd name="T36" fmla="*/ 4764 w 5376"/>
              <a:gd name="T37" fmla="*/ 329 h 849"/>
              <a:gd name="T38" fmla="*/ 4626 w 5376"/>
              <a:gd name="T39" fmla="*/ 849 h 849"/>
              <a:gd name="T40" fmla="*/ 4437 w 5376"/>
              <a:gd name="T41" fmla="*/ 432 h 849"/>
              <a:gd name="T42" fmla="*/ 4307 w 5376"/>
              <a:gd name="T43" fmla="*/ 682 h 849"/>
              <a:gd name="T44" fmla="*/ 4169 w 5376"/>
              <a:gd name="T45" fmla="*/ 562 h 849"/>
              <a:gd name="T46" fmla="*/ 4075 w 5376"/>
              <a:gd name="T47" fmla="*/ 648 h 849"/>
              <a:gd name="T48" fmla="*/ 3989 w 5376"/>
              <a:gd name="T49" fmla="*/ 519 h 849"/>
              <a:gd name="T50" fmla="*/ 3859 w 5376"/>
              <a:gd name="T51" fmla="*/ 614 h 849"/>
              <a:gd name="T52" fmla="*/ 3730 w 5376"/>
              <a:gd name="T53" fmla="*/ 553 h 849"/>
              <a:gd name="T54" fmla="*/ 3601 w 5376"/>
              <a:gd name="T55" fmla="*/ 648 h 849"/>
              <a:gd name="T56" fmla="*/ 0 w 5376"/>
              <a:gd name="T57" fmla="*/ 652 h 849"/>
              <a:gd name="T58" fmla="*/ 0 w 5376"/>
              <a:gd name="T59" fmla="*/ 609 h 8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6" h="849">
                <a:moveTo>
                  <a:pt x="3584" y="605"/>
                </a:moveTo>
                <a:lnTo>
                  <a:pt x="3722" y="493"/>
                </a:lnTo>
                <a:lnTo>
                  <a:pt x="3859" y="562"/>
                </a:lnTo>
                <a:lnTo>
                  <a:pt x="4015" y="458"/>
                </a:lnTo>
                <a:lnTo>
                  <a:pt x="4083" y="579"/>
                </a:lnTo>
                <a:lnTo>
                  <a:pt x="4161" y="484"/>
                </a:lnTo>
                <a:lnTo>
                  <a:pt x="4290" y="605"/>
                </a:lnTo>
                <a:lnTo>
                  <a:pt x="4437" y="320"/>
                </a:lnTo>
                <a:lnTo>
                  <a:pt x="4618" y="677"/>
                </a:lnTo>
                <a:lnTo>
                  <a:pt x="4747" y="182"/>
                </a:lnTo>
                <a:lnTo>
                  <a:pt x="4954" y="622"/>
                </a:lnTo>
                <a:lnTo>
                  <a:pt x="5040" y="389"/>
                </a:lnTo>
                <a:lnTo>
                  <a:pt x="5134" y="519"/>
                </a:lnTo>
                <a:lnTo>
                  <a:pt x="5376" y="0"/>
                </a:lnTo>
                <a:lnTo>
                  <a:pt x="5376" y="104"/>
                </a:lnTo>
                <a:lnTo>
                  <a:pt x="5134" y="622"/>
                </a:lnTo>
                <a:lnTo>
                  <a:pt x="5048" y="510"/>
                </a:lnTo>
                <a:lnTo>
                  <a:pt x="4962" y="726"/>
                </a:lnTo>
                <a:lnTo>
                  <a:pt x="4764" y="329"/>
                </a:lnTo>
                <a:lnTo>
                  <a:pt x="4626" y="849"/>
                </a:lnTo>
                <a:lnTo>
                  <a:pt x="4437" y="432"/>
                </a:lnTo>
                <a:lnTo>
                  <a:pt x="4307" y="682"/>
                </a:lnTo>
                <a:lnTo>
                  <a:pt x="4169" y="562"/>
                </a:lnTo>
                <a:lnTo>
                  <a:pt x="4075" y="648"/>
                </a:lnTo>
                <a:lnTo>
                  <a:pt x="3989" y="519"/>
                </a:lnTo>
                <a:lnTo>
                  <a:pt x="3859" y="614"/>
                </a:lnTo>
                <a:lnTo>
                  <a:pt x="3730" y="553"/>
                </a:lnTo>
                <a:lnTo>
                  <a:pt x="3601" y="648"/>
                </a:lnTo>
                <a:lnTo>
                  <a:pt x="0" y="652"/>
                </a:lnTo>
                <a:lnTo>
                  <a:pt x="0" y="609"/>
                </a:lnTo>
                <a:close/>
              </a:path>
            </a:pathLst>
          </a:custGeom>
          <a:solidFill>
            <a:srgbClr val="46464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4101" name="Freeform 5"/>
          <p:cNvSpPr>
            <a:spLocks noChangeArrowheads="1"/>
          </p:cNvSpPr>
          <p:nvPr/>
        </p:nvSpPr>
        <p:spPr bwMode="auto">
          <a:xfrm>
            <a:off x="1062038" y="5370513"/>
            <a:ext cx="8535987" cy="1449387"/>
          </a:xfrm>
          <a:custGeom>
            <a:avLst/>
            <a:gdLst>
              <a:gd name="T0" fmla="*/ 3555 w 5377"/>
              <a:gd name="T1" fmla="*/ 669 h 913"/>
              <a:gd name="T2" fmla="*/ 3693 w 5377"/>
              <a:gd name="T3" fmla="*/ 557 h 913"/>
              <a:gd name="T4" fmla="*/ 3831 w 5377"/>
              <a:gd name="T5" fmla="*/ 626 h 913"/>
              <a:gd name="T6" fmla="*/ 3986 w 5377"/>
              <a:gd name="T7" fmla="*/ 522 h 913"/>
              <a:gd name="T8" fmla="*/ 4055 w 5377"/>
              <a:gd name="T9" fmla="*/ 643 h 913"/>
              <a:gd name="T10" fmla="*/ 4132 w 5377"/>
              <a:gd name="T11" fmla="*/ 548 h 913"/>
              <a:gd name="T12" fmla="*/ 4262 w 5377"/>
              <a:gd name="T13" fmla="*/ 669 h 913"/>
              <a:gd name="T14" fmla="*/ 4408 w 5377"/>
              <a:gd name="T15" fmla="*/ 384 h 913"/>
              <a:gd name="T16" fmla="*/ 4589 w 5377"/>
              <a:gd name="T17" fmla="*/ 741 h 913"/>
              <a:gd name="T18" fmla="*/ 4718 w 5377"/>
              <a:gd name="T19" fmla="*/ 246 h 913"/>
              <a:gd name="T20" fmla="*/ 4925 w 5377"/>
              <a:gd name="T21" fmla="*/ 686 h 913"/>
              <a:gd name="T22" fmla="*/ 5011 w 5377"/>
              <a:gd name="T23" fmla="*/ 453 h 913"/>
              <a:gd name="T24" fmla="*/ 5106 w 5377"/>
              <a:gd name="T25" fmla="*/ 583 h 913"/>
              <a:gd name="T26" fmla="*/ 5377 w 5377"/>
              <a:gd name="T27" fmla="*/ 0 h 913"/>
              <a:gd name="T28" fmla="*/ 5377 w 5377"/>
              <a:gd name="T29" fmla="*/ 104 h 913"/>
              <a:gd name="T30" fmla="*/ 5106 w 5377"/>
              <a:gd name="T31" fmla="*/ 686 h 913"/>
              <a:gd name="T32" fmla="*/ 5020 w 5377"/>
              <a:gd name="T33" fmla="*/ 574 h 913"/>
              <a:gd name="T34" fmla="*/ 4933 w 5377"/>
              <a:gd name="T35" fmla="*/ 790 h 913"/>
              <a:gd name="T36" fmla="*/ 4735 w 5377"/>
              <a:gd name="T37" fmla="*/ 393 h 913"/>
              <a:gd name="T38" fmla="*/ 4598 w 5377"/>
              <a:gd name="T39" fmla="*/ 913 h 913"/>
              <a:gd name="T40" fmla="*/ 4408 w 5377"/>
              <a:gd name="T41" fmla="*/ 496 h 913"/>
              <a:gd name="T42" fmla="*/ 4279 w 5377"/>
              <a:gd name="T43" fmla="*/ 746 h 913"/>
              <a:gd name="T44" fmla="*/ 4141 w 5377"/>
              <a:gd name="T45" fmla="*/ 626 h 913"/>
              <a:gd name="T46" fmla="*/ 4046 w 5377"/>
              <a:gd name="T47" fmla="*/ 712 h 913"/>
              <a:gd name="T48" fmla="*/ 3960 w 5377"/>
              <a:gd name="T49" fmla="*/ 583 h 913"/>
              <a:gd name="T50" fmla="*/ 3831 w 5377"/>
              <a:gd name="T51" fmla="*/ 678 h 913"/>
              <a:gd name="T52" fmla="*/ 3702 w 5377"/>
              <a:gd name="T53" fmla="*/ 617 h 913"/>
              <a:gd name="T54" fmla="*/ 3572 w 5377"/>
              <a:gd name="T55" fmla="*/ 712 h 913"/>
              <a:gd name="T56" fmla="*/ 0 w 5377"/>
              <a:gd name="T57" fmla="*/ 716 h 913"/>
              <a:gd name="T58" fmla="*/ 0 w 5377"/>
              <a:gd name="T59" fmla="*/ 673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7" h="913">
                <a:moveTo>
                  <a:pt x="3555" y="669"/>
                </a:moveTo>
                <a:lnTo>
                  <a:pt x="3693" y="557"/>
                </a:lnTo>
                <a:lnTo>
                  <a:pt x="3831" y="626"/>
                </a:lnTo>
                <a:lnTo>
                  <a:pt x="3986" y="522"/>
                </a:lnTo>
                <a:lnTo>
                  <a:pt x="4055" y="643"/>
                </a:lnTo>
                <a:lnTo>
                  <a:pt x="4132" y="548"/>
                </a:lnTo>
                <a:lnTo>
                  <a:pt x="4262" y="669"/>
                </a:lnTo>
                <a:lnTo>
                  <a:pt x="4408" y="384"/>
                </a:lnTo>
                <a:lnTo>
                  <a:pt x="4589" y="741"/>
                </a:lnTo>
                <a:lnTo>
                  <a:pt x="4718" y="246"/>
                </a:lnTo>
                <a:lnTo>
                  <a:pt x="4925" y="686"/>
                </a:lnTo>
                <a:lnTo>
                  <a:pt x="5011" y="453"/>
                </a:lnTo>
                <a:lnTo>
                  <a:pt x="5106" y="583"/>
                </a:lnTo>
                <a:lnTo>
                  <a:pt x="5377" y="0"/>
                </a:lnTo>
                <a:lnTo>
                  <a:pt x="5377" y="104"/>
                </a:lnTo>
                <a:lnTo>
                  <a:pt x="5106" y="686"/>
                </a:lnTo>
                <a:lnTo>
                  <a:pt x="5020" y="574"/>
                </a:lnTo>
                <a:lnTo>
                  <a:pt x="4933" y="790"/>
                </a:lnTo>
                <a:lnTo>
                  <a:pt x="4735" y="393"/>
                </a:lnTo>
                <a:lnTo>
                  <a:pt x="4598" y="913"/>
                </a:lnTo>
                <a:lnTo>
                  <a:pt x="4408" y="496"/>
                </a:lnTo>
                <a:lnTo>
                  <a:pt x="4279" y="746"/>
                </a:lnTo>
                <a:lnTo>
                  <a:pt x="4141" y="626"/>
                </a:lnTo>
                <a:lnTo>
                  <a:pt x="4046" y="712"/>
                </a:lnTo>
                <a:lnTo>
                  <a:pt x="3960" y="583"/>
                </a:lnTo>
                <a:lnTo>
                  <a:pt x="3831" y="678"/>
                </a:lnTo>
                <a:lnTo>
                  <a:pt x="3702" y="617"/>
                </a:lnTo>
                <a:lnTo>
                  <a:pt x="3572" y="712"/>
                </a:lnTo>
                <a:lnTo>
                  <a:pt x="0" y="716"/>
                </a:lnTo>
                <a:lnTo>
                  <a:pt x="0" y="673"/>
                </a:lnTo>
                <a:close/>
              </a:path>
            </a:pathLst>
          </a:custGeom>
          <a:solidFill>
            <a:srgbClr val="DCDC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DCDCDC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069975" y="1017588"/>
            <a:ext cx="8497888" cy="45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sz="2300">
                <a:solidFill>
                  <a:srgbClr val="1D1D1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THÈME 1 :</a:t>
            </a:r>
            <a:r>
              <a:rPr lang="en-US" sz="2300">
                <a:solidFill>
                  <a:srgbClr val="96969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 </a:t>
            </a:r>
            <a:r>
              <a:rPr lang="en-US" sz="2300">
                <a:solidFill>
                  <a:srgbClr val="32323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CARTOGRAPHIE DES PROCESSUS DE L'ENTREPRISE</a:t>
            </a: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679575" y="2286000"/>
            <a:ext cx="7156450" cy="2544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9538" indent="-10953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300">
                <a:solidFill>
                  <a:srgbClr val="1D1D1D"/>
                </a:solidFill>
                <a:latin typeface="Arial" charset="0"/>
              </a:rPr>
              <a:t>1 - Identification des macro-activités</a:t>
            </a:r>
            <a:r>
              <a:rPr lang="en-US" sz="2300">
                <a:solidFill>
                  <a:srgbClr val="000000"/>
                </a:solidFill>
                <a:latin typeface="Arial" charset="0"/>
              </a:rPr>
              <a:t> </a:t>
            </a:r>
          </a:p>
          <a:p>
            <a:pPr>
              <a:spcAft>
                <a:spcPct val="15000"/>
              </a:spcAft>
            </a:pPr>
            <a:endParaRPr lang="en-US" sz="2300">
              <a:solidFill>
                <a:srgbClr val="000000"/>
              </a:solidFill>
              <a:latin typeface="Arial" charset="0"/>
            </a:endParaRPr>
          </a:p>
          <a:p>
            <a:pPr>
              <a:spcAft>
                <a:spcPct val="15000"/>
              </a:spcAft>
              <a:buClr>
                <a:srgbClr val="000000"/>
              </a:buClr>
              <a:buSzPct val="87000"/>
              <a:buFont typeface="WingDings" pitchFamily="2" charset="2"/>
              <a:buChar char="Ÿ"/>
            </a:pPr>
            <a:r>
              <a:rPr lang="en-US" sz="2300">
                <a:solidFill>
                  <a:srgbClr val="000000"/>
                </a:solidFill>
                <a:latin typeface="Arial" charset="0"/>
              </a:rPr>
              <a:t>Historique de l'Entreprise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87000"/>
              <a:buFont typeface="WingDings" pitchFamily="2" charset="2"/>
              <a:buChar char="Ÿ"/>
            </a:pPr>
            <a:r>
              <a:rPr lang="en-US" sz="2300">
                <a:solidFill>
                  <a:srgbClr val="000000"/>
                </a:solidFill>
                <a:latin typeface="Arial" charset="0"/>
              </a:rPr>
              <a:t>Évolution des exigences clients externes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87000"/>
              <a:buFont typeface="WingDings" pitchFamily="2" charset="2"/>
              <a:buChar char="Ÿ"/>
            </a:pPr>
            <a:r>
              <a:rPr lang="en-US" sz="2300">
                <a:solidFill>
                  <a:srgbClr val="000000"/>
                </a:solidFill>
                <a:latin typeface="Arial" charset="0"/>
              </a:rPr>
              <a:t>Environnement de fonctionnement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87000"/>
              <a:buFont typeface="WingDings" pitchFamily="2" charset="2"/>
              <a:buChar char="Ÿ"/>
            </a:pPr>
            <a:r>
              <a:rPr lang="en-US" sz="2300">
                <a:solidFill>
                  <a:srgbClr val="000000"/>
                </a:solidFill>
                <a:latin typeface="Arial" charset="0"/>
              </a:rPr>
              <a:t>Culture interne (relation client/fournisseur interne)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gradFill rotWithShape="0">
          <a:gsLst>
            <a:gs pos="0">
              <a:srgbClr val="E6E6E6"/>
            </a:gs>
            <a:gs pos="100000">
              <a:srgbClr val="E6E6E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1060450" y="522288"/>
            <a:ext cx="8540750" cy="632777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/>
              </a:gs>
            </a:gsLst>
            <a:lin ang="5400000" scaled="1"/>
          </a:gradFill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124" name="Freeform 4"/>
          <p:cNvSpPr>
            <a:spLocks noChangeArrowheads="1"/>
          </p:cNvSpPr>
          <p:nvPr/>
        </p:nvSpPr>
        <p:spPr bwMode="auto">
          <a:xfrm>
            <a:off x="1063625" y="5556250"/>
            <a:ext cx="8534400" cy="1347788"/>
          </a:xfrm>
          <a:custGeom>
            <a:avLst/>
            <a:gdLst>
              <a:gd name="T0" fmla="*/ 3584 w 5376"/>
              <a:gd name="T1" fmla="*/ 605 h 849"/>
              <a:gd name="T2" fmla="*/ 3722 w 5376"/>
              <a:gd name="T3" fmla="*/ 493 h 849"/>
              <a:gd name="T4" fmla="*/ 3859 w 5376"/>
              <a:gd name="T5" fmla="*/ 562 h 849"/>
              <a:gd name="T6" fmla="*/ 4015 w 5376"/>
              <a:gd name="T7" fmla="*/ 458 h 849"/>
              <a:gd name="T8" fmla="*/ 4083 w 5376"/>
              <a:gd name="T9" fmla="*/ 579 h 849"/>
              <a:gd name="T10" fmla="*/ 4161 w 5376"/>
              <a:gd name="T11" fmla="*/ 484 h 849"/>
              <a:gd name="T12" fmla="*/ 4290 w 5376"/>
              <a:gd name="T13" fmla="*/ 605 h 849"/>
              <a:gd name="T14" fmla="*/ 4437 w 5376"/>
              <a:gd name="T15" fmla="*/ 320 h 849"/>
              <a:gd name="T16" fmla="*/ 4618 w 5376"/>
              <a:gd name="T17" fmla="*/ 677 h 849"/>
              <a:gd name="T18" fmla="*/ 4747 w 5376"/>
              <a:gd name="T19" fmla="*/ 182 h 849"/>
              <a:gd name="T20" fmla="*/ 4954 w 5376"/>
              <a:gd name="T21" fmla="*/ 622 h 849"/>
              <a:gd name="T22" fmla="*/ 5040 w 5376"/>
              <a:gd name="T23" fmla="*/ 389 h 849"/>
              <a:gd name="T24" fmla="*/ 5134 w 5376"/>
              <a:gd name="T25" fmla="*/ 519 h 849"/>
              <a:gd name="T26" fmla="*/ 5376 w 5376"/>
              <a:gd name="T27" fmla="*/ 0 h 849"/>
              <a:gd name="T28" fmla="*/ 5376 w 5376"/>
              <a:gd name="T29" fmla="*/ 104 h 849"/>
              <a:gd name="T30" fmla="*/ 5134 w 5376"/>
              <a:gd name="T31" fmla="*/ 622 h 849"/>
              <a:gd name="T32" fmla="*/ 5048 w 5376"/>
              <a:gd name="T33" fmla="*/ 510 h 849"/>
              <a:gd name="T34" fmla="*/ 4962 w 5376"/>
              <a:gd name="T35" fmla="*/ 726 h 849"/>
              <a:gd name="T36" fmla="*/ 4764 w 5376"/>
              <a:gd name="T37" fmla="*/ 329 h 849"/>
              <a:gd name="T38" fmla="*/ 4626 w 5376"/>
              <a:gd name="T39" fmla="*/ 849 h 849"/>
              <a:gd name="T40" fmla="*/ 4437 w 5376"/>
              <a:gd name="T41" fmla="*/ 432 h 849"/>
              <a:gd name="T42" fmla="*/ 4307 w 5376"/>
              <a:gd name="T43" fmla="*/ 682 h 849"/>
              <a:gd name="T44" fmla="*/ 4169 w 5376"/>
              <a:gd name="T45" fmla="*/ 562 h 849"/>
              <a:gd name="T46" fmla="*/ 4075 w 5376"/>
              <a:gd name="T47" fmla="*/ 648 h 849"/>
              <a:gd name="T48" fmla="*/ 3989 w 5376"/>
              <a:gd name="T49" fmla="*/ 519 h 849"/>
              <a:gd name="T50" fmla="*/ 3859 w 5376"/>
              <a:gd name="T51" fmla="*/ 614 h 849"/>
              <a:gd name="T52" fmla="*/ 3730 w 5376"/>
              <a:gd name="T53" fmla="*/ 553 h 849"/>
              <a:gd name="T54" fmla="*/ 3601 w 5376"/>
              <a:gd name="T55" fmla="*/ 648 h 849"/>
              <a:gd name="T56" fmla="*/ 0 w 5376"/>
              <a:gd name="T57" fmla="*/ 652 h 849"/>
              <a:gd name="T58" fmla="*/ 0 w 5376"/>
              <a:gd name="T59" fmla="*/ 609 h 8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6" h="849">
                <a:moveTo>
                  <a:pt x="3584" y="605"/>
                </a:moveTo>
                <a:lnTo>
                  <a:pt x="3722" y="493"/>
                </a:lnTo>
                <a:lnTo>
                  <a:pt x="3859" y="562"/>
                </a:lnTo>
                <a:lnTo>
                  <a:pt x="4015" y="458"/>
                </a:lnTo>
                <a:lnTo>
                  <a:pt x="4083" y="579"/>
                </a:lnTo>
                <a:lnTo>
                  <a:pt x="4161" y="484"/>
                </a:lnTo>
                <a:lnTo>
                  <a:pt x="4290" y="605"/>
                </a:lnTo>
                <a:lnTo>
                  <a:pt x="4437" y="320"/>
                </a:lnTo>
                <a:lnTo>
                  <a:pt x="4618" y="677"/>
                </a:lnTo>
                <a:lnTo>
                  <a:pt x="4747" y="182"/>
                </a:lnTo>
                <a:lnTo>
                  <a:pt x="4954" y="622"/>
                </a:lnTo>
                <a:lnTo>
                  <a:pt x="5040" y="389"/>
                </a:lnTo>
                <a:lnTo>
                  <a:pt x="5134" y="519"/>
                </a:lnTo>
                <a:lnTo>
                  <a:pt x="5376" y="0"/>
                </a:lnTo>
                <a:lnTo>
                  <a:pt x="5376" y="104"/>
                </a:lnTo>
                <a:lnTo>
                  <a:pt x="5134" y="622"/>
                </a:lnTo>
                <a:lnTo>
                  <a:pt x="5048" y="510"/>
                </a:lnTo>
                <a:lnTo>
                  <a:pt x="4962" y="726"/>
                </a:lnTo>
                <a:lnTo>
                  <a:pt x="4764" y="329"/>
                </a:lnTo>
                <a:lnTo>
                  <a:pt x="4626" y="849"/>
                </a:lnTo>
                <a:lnTo>
                  <a:pt x="4437" y="432"/>
                </a:lnTo>
                <a:lnTo>
                  <a:pt x="4307" y="682"/>
                </a:lnTo>
                <a:lnTo>
                  <a:pt x="4169" y="562"/>
                </a:lnTo>
                <a:lnTo>
                  <a:pt x="4075" y="648"/>
                </a:lnTo>
                <a:lnTo>
                  <a:pt x="3989" y="519"/>
                </a:lnTo>
                <a:lnTo>
                  <a:pt x="3859" y="614"/>
                </a:lnTo>
                <a:lnTo>
                  <a:pt x="3730" y="553"/>
                </a:lnTo>
                <a:lnTo>
                  <a:pt x="3601" y="648"/>
                </a:lnTo>
                <a:lnTo>
                  <a:pt x="0" y="652"/>
                </a:lnTo>
                <a:lnTo>
                  <a:pt x="0" y="609"/>
                </a:lnTo>
                <a:close/>
              </a:path>
            </a:pathLst>
          </a:custGeom>
          <a:solidFill>
            <a:srgbClr val="46464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125" name="Freeform 5"/>
          <p:cNvSpPr>
            <a:spLocks noChangeArrowheads="1"/>
          </p:cNvSpPr>
          <p:nvPr/>
        </p:nvSpPr>
        <p:spPr bwMode="auto">
          <a:xfrm>
            <a:off x="1062038" y="5370513"/>
            <a:ext cx="8535987" cy="1449387"/>
          </a:xfrm>
          <a:custGeom>
            <a:avLst/>
            <a:gdLst>
              <a:gd name="T0" fmla="*/ 3555 w 5377"/>
              <a:gd name="T1" fmla="*/ 669 h 913"/>
              <a:gd name="T2" fmla="*/ 3693 w 5377"/>
              <a:gd name="T3" fmla="*/ 557 h 913"/>
              <a:gd name="T4" fmla="*/ 3831 w 5377"/>
              <a:gd name="T5" fmla="*/ 626 h 913"/>
              <a:gd name="T6" fmla="*/ 3986 w 5377"/>
              <a:gd name="T7" fmla="*/ 522 h 913"/>
              <a:gd name="T8" fmla="*/ 4055 w 5377"/>
              <a:gd name="T9" fmla="*/ 643 h 913"/>
              <a:gd name="T10" fmla="*/ 4132 w 5377"/>
              <a:gd name="T11" fmla="*/ 548 h 913"/>
              <a:gd name="T12" fmla="*/ 4262 w 5377"/>
              <a:gd name="T13" fmla="*/ 669 h 913"/>
              <a:gd name="T14" fmla="*/ 4408 w 5377"/>
              <a:gd name="T15" fmla="*/ 384 h 913"/>
              <a:gd name="T16" fmla="*/ 4589 w 5377"/>
              <a:gd name="T17" fmla="*/ 741 h 913"/>
              <a:gd name="T18" fmla="*/ 4718 w 5377"/>
              <a:gd name="T19" fmla="*/ 246 h 913"/>
              <a:gd name="T20" fmla="*/ 4925 w 5377"/>
              <a:gd name="T21" fmla="*/ 686 h 913"/>
              <a:gd name="T22" fmla="*/ 5011 w 5377"/>
              <a:gd name="T23" fmla="*/ 453 h 913"/>
              <a:gd name="T24" fmla="*/ 5106 w 5377"/>
              <a:gd name="T25" fmla="*/ 583 h 913"/>
              <a:gd name="T26" fmla="*/ 5377 w 5377"/>
              <a:gd name="T27" fmla="*/ 0 h 913"/>
              <a:gd name="T28" fmla="*/ 5377 w 5377"/>
              <a:gd name="T29" fmla="*/ 104 h 913"/>
              <a:gd name="T30" fmla="*/ 5106 w 5377"/>
              <a:gd name="T31" fmla="*/ 686 h 913"/>
              <a:gd name="T32" fmla="*/ 5020 w 5377"/>
              <a:gd name="T33" fmla="*/ 574 h 913"/>
              <a:gd name="T34" fmla="*/ 4933 w 5377"/>
              <a:gd name="T35" fmla="*/ 790 h 913"/>
              <a:gd name="T36" fmla="*/ 4735 w 5377"/>
              <a:gd name="T37" fmla="*/ 393 h 913"/>
              <a:gd name="T38" fmla="*/ 4598 w 5377"/>
              <a:gd name="T39" fmla="*/ 913 h 913"/>
              <a:gd name="T40" fmla="*/ 4408 w 5377"/>
              <a:gd name="T41" fmla="*/ 496 h 913"/>
              <a:gd name="T42" fmla="*/ 4279 w 5377"/>
              <a:gd name="T43" fmla="*/ 746 h 913"/>
              <a:gd name="T44" fmla="*/ 4141 w 5377"/>
              <a:gd name="T45" fmla="*/ 626 h 913"/>
              <a:gd name="T46" fmla="*/ 4046 w 5377"/>
              <a:gd name="T47" fmla="*/ 712 h 913"/>
              <a:gd name="T48" fmla="*/ 3960 w 5377"/>
              <a:gd name="T49" fmla="*/ 583 h 913"/>
              <a:gd name="T50" fmla="*/ 3831 w 5377"/>
              <a:gd name="T51" fmla="*/ 678 h 913"/>
              <a:gd name="T52" fmla="*/ 3702 w 5377"/>
              <a:gd name="T53" fmla="*/ 617 h 913"/>
              <a:gd name="T54" fmla="*/ 3572 w 5377"/>
              <a:gd name="T55" fmla="*/ 712 h 913"/>
              <a:gd name="T56" fmla="*/ 0 w 5377"/>
              <a:gd name="T57" fmla="*/ 716 h 913"/>
              <a:gd name="T58" fmla="*/ 0 w 5377"/>
              <a:gd name="T59" fmla="*/ 673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7" h="913">
                <a:moveTo>
                  <a:pt x="3555" y="669"/>
                </a:moveTo>
                <a:lnTo>
                  <a:pt x="3693" y="557"/>
                </a:lnTo>
                <a:lnTo>
                  <a:pt x="3831" y="626"/>
                </a:lnTo>
                <a:lnTo>
                  <a:pt x="3986" y="522"/>
                </a:lnTo>
                <a:lnTo>
                  <a:pt x="4055" y="643"/>
                </a:lnTo>
                <a:lnTo>
                  <a:pt x="4132" y="548"/>
                </a:lnTo>
                <a:lnTo>
                  <a:pt x="4262" y="669"/>
                </a:lnTo>
                <a:lnTo>
                  <a:pt x="4408" y="384"/>
                </a:lnTo>
                <a:lnTo>
                  <a:pt x="4589" y="741"/>
                </a:lnTo>
                <a:lnTo>
                  <a:pt x="4718" y="246"/>
                </a:lnTo>
                <a:lnTo>
                  <a:pt x="4925" y="686"/>
                </a:lnTo>
                <a:lnTo>
                  <a:pt x="5011" y="453"/>
                </a:lnTo>
                <a:lnTo>
                  <a:pt x="5106" y="583"/>
                </a:lnTo>
                <a:lnTo>
                  <a:pt x="5377" y="0"/>
                </a:lnTo>
                <a:lnTo>
                  <a:pt x="5377" y="104"/>
                </a:lnTo>
                <a:lnTo>
                  <a:pt x="5106" y="686"/>
                </a:lnTo>
                <a:lnTo>
                  <a:pt x="5020" y="574"/>
                </a:lnTo>
                <a:lnTo>
                  <a:pt x="4933" y="790"/>
                </a:lnTo>
                <a:lnTo>
                  <a:pt x="4735" y="393"/>
                </a:lnTo>
                <a:lnTo>
                  <a:pt x="4598" y="913"/>
                </a:lnTo>
                <a:lnTo>
                  <a:pt x="4408" y="496"/>
                </a:lnTo>
                <a:lnTo>
                  <a:pt x="4279" y="746"/>
                </a:lnTo>
                <a:lnTo>
                  <a:pt x="4141" y="626"/>
                </a:lnTo>
                <a:lnTo>
                  <a:pt x="4046" y="712"/>
                </a:lnTo>
                <a:lnTo>
                  <a:pt x="3960" y="583"/>
                </a:lnTo>
                <a:lnTo>
                  <a:pt x="3831" y="678"/>
                </a:lnTo>
                <a:lnTo>
                  <a:pt x="3702" y="617"/>
                </a:lnTo>
                <a:lnTo>
                  <a:pt x="3572" y="712"/>
                </a:lnTo>
                <a:lnTo>
                  <a:pt x="0" y="716"/>
                </a:lnTo>
                <a:lnTo>
                  <a:pt x="0" y="673"/>
                </a:lnTo>
                <a:close/>
              </a:path>
            </a:pathLst>
          </a:custGeom>
          <a:solidFill>
            <a:srgbClr val="DCDC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DCDCDC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1057275" y="1177925"/>
            <a:ext cx="8548688" cy="67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5000"/>
              </a:lnSpc>
            </a:pPr>
            <a:r>
              <a:rPr lang="en-US" sz="2300">
                <a:solidFill>
                  <a:srgbClr val="1D1D1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THÈME 1 : </a:t>
            </a:r>
            <a:r>
              <a:rPr lang="en-US" sz="2300">
                <a:solidFill>
                  <a:srgbClr val="32323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CARTOGRAPHIE DES PROCESSUS DE L'ENTREPRISE</a:t>
            </a:r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1141413" y="2632075"/>
            <a:ext cx="8466137" cy="2376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9538" indent="-10953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300">
                <a:solidFill>
                  <a:srgbClr val="1D1D1D"/>
                </a:solidFill>
                <a:latin typeface="Arial" charset="0"/>
              </a:rPr>
              <a:t>2 - Définition des critères de formalisation d'une macro-activité </a:t>
            </a:r>
          </a:p>
          <a:p>
            <a:r>
              <a:rPr lang="en-US" sz="2300">
                <a:solidFill>
                  <a:srgbClr val="1D1D1D"/>
                </a:solidFill>
                <a:latin typeface="Arial" charset="0"/>
              </a:rPr>
              <a:t>     (données d'entrée</a:t>
            </a:r>
          </a:p>
          <a:p>
            <a:endParaRPr lang="en-US" sz="2300">
              <a:solidFill>
                <a:srgbClr val="000000"/>
              </a:solidFill>
              <a:latin typeface="Arial" charset="0"/>
            </a:endParaRPr>
          </a:p>
          <a:p>
            <a:pPr>
              <a:buClr>
                <a:srgbClr val="000000"/>
              </a:buClr>
              <a:buSzPct val="87000"/>
              <a:buFont typeface="WingDings" pitchFamily="2" charset="2"/>
              <a:buChar char="Ÿ"/>
            </a:pPr>
            <a:r>
              <a:rPr lang="en-US" sz="2300">
                <a:solidFill>
                  <a:srgbClr val="000000"/>
                </a:solidFill>
                <a:latin typeface="Arial" charset="0"/>
              </a:rPr>
              <a:t>Cahier des charges fonctionnel : analyse fonctionnelle</a:t>
            </a:r>
          </a:p>
          <a:p>
            <a:r>
              <a:rPr lang="en-US" sz="2300">
                <a:solidFill>
                  <a:srgbClr val="000000"/>
                </a:solidFill>
                <a:latin typeface="Arial" charset="0"/>
              </a:rPr>
              <a:t> </a:t>
            </a:r>
          </a:p>
          <a:p>
            <a:pPr>
              <a:buClr>
                <a:srgbClr val="000000"/>
              </a:buClr>
              <a:buSzPct val="87000"/>
              <a:buFont typeface="WingDings" pitchFamily="2" charset="2"/>
              <a:buChar char="Ÿ"/>
            </a:pPr>
            <a:r>
              <a:rPr lang="en-US" sz="2300">
                <a:solidFill>
                  <a:srgbClr val="000000"/>
                </a:solidFill>
                <a:latin typeface="Arial" charset="0"/>
              </a:rPr>
              <a:t>Cahier des charges technique </a:t>
            </a:r>
            <a:r>
              <a:rPr lang="en-US" sz="2300">
                <a:solidFill>
                  <a:srgbClr val="323232"/>
                </a:solidFill>
                <a:latin typeface="Arial" charset="0"/>
              </a:rPr>
              <a:t>(outil 1)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gradFill rotWithShape="0">
          <a:gsLst>
            <a:gs pos="0">
              <a:srgbClr val="E6E6E6"/>
            </a:gs>
            <a:gs pos="100000">
              <a:srgbClr val="E6E6E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1060450" y="522288"/>
            <a:ext cx="8540750" cy="632777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/>
              </a:gs>
            </a:gsLst>
            <a:lin ang="5400000" scaled="1"/>
          </a:gradFill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6148" name="Freeform 4"/>
          <p:cNvSpPr>
            <a:spLocks noChangeArrowheads="1"/>
          </p:cNvSpPr>
          <p:nvPr/>
        </p:nvSpPr>
        <p:spPr bwMode="auto">
          <a:xfrm>
            <a:off x="1063625" y="5556250"/>
            <a:ext cx="8534400" cy="1347788"/>
          </a:xfrm>
          <a:custGeom>
            <a:avLst/>
            <a:gdLst>
              <a:gd name="T0" fmla="*/ 3584 w 5376"/>
              <a:gd name="T1" fmla="*/ 605 h 849"/>
              <a:gd name="T2" fmla="*/ 3722 w 5376"/>
              <a:gd name="T3" fmla="*/ 493 h 849"/>
              <a:gd name="T4" fmla="*/ 3859 w 5376"/>
              <a:gd name="T5" fmla="*/ 562 h 849"/>
              <a:gd name="T6" fmla="*/ 4015 w 5376"/>
              <a:gd name="T7" fmla="*/ 458 h 849"/>
              <a:gd name="T8" fmla="*/ 4083 w 5376"/>
              <a:gd name="T9" fmla="*/ 579 h 849"/>
              <a:gd name="T10" fmla="*/ 4161 w 5376"/>
              <a:gd name="T11" fmla="*/ 484 h 849"/>
              <a:gd name="T12" fmla="*/ 4290 w 5376"/>
              <a:gd name="T13" fmla="*/ 605 h 849"/>
              <a:gd name="T14" fmla="*/ 4437 w 5376"/>
              <a:gd name="T15" fmla="*/ 320 h 849"/>
              <a:gd name="T16" fmla="*/ 4618 w 5376"/>
              <a:gd name="T17" fmla="*/ 677 h 849"/>
              <a:gd name="T18" fmla="*/ 4747 w 5376"/>
              <a:gd name="T19" fmla="*/ 182 h 849"/>
              <a:gd name="T20" fmla="*/ 4954 w 5376"/>
              <a:gd name="T21" fmla="*/ 622 h 849"/>
              <a:gd name="T22" fmla="*/ 5040 w 5376"/>
              <a:gd name="T23" fmla="*/ 389 h 849"/>
              <a:gd name="T24" fmla="*/ 5134 w 5376"/>
              <a:gd name="T25" fmla="*/ 519 h 849"/>
              <a:gd name="T26" fmla="*/ 5376 w 5376"/>
              <a:gd name="T27" fmla="*/ 0 h 849"/>
              <a:gd name="T28" fmla="*/ 5376 w 5376"/>
              <a:gd name="T29" fmla="*/ 104 h 849"/>
              <a:gd name="T30" fmla="*/ 5134 w 5376"/>
              <a:gd name="T31" fmla="*/ 622 h 849"/>
              <a:gd name="T32" fmla="*/ 5048 w 5376"/>
              <a:gd name="T33" fmla="*/ 510 h 849"/>
              <a:gd name="T34" fmla="*/ 4962 w 5376"/>
              <a:gd name="T35" fmla="*/ 726 h 849"/>
              <a:gd name="T36" fmla="*/ 4764 w 5376"/>
              <a:gd name="T37" fmla="*/ 329 h 849"/>
              <a:gd name="T38" fmla="*/ 4626 w 5376"/>
              <a:gd name="T39" fmla="*/ 849 h 849"/>
              <a:gd name="T40" fmla="*/ 4437 w 5376"/>
              <a:gd name="T41" fmla="*/ 432 h 849"/>
              <a:gd name="T42" fmla="*/ 4307 w 5376"/>
              <a:gd name="T43" fmla="*/ 682 h 849"/>
              <a:gd name="T44" fmla="*/ 4169 w 5376"/>
              <a:gd name="T45" fmla="*/ 562 h 849"/>
              <a:gd name="T46" fmla="*/ 4075 w 5376"/>
              <a:gd name="T47" fmla="*/ 648 h 849"/>
              <a:gd name="T48" fmla="*/ 3989 w 5376"/>
              <a:gd name="T49" fmla="*/ 519 h 849"/>
              <a:gd name="T50" fmla="*/ 3859 w 5376"/>
              <a:gd name="T51" fmla="*/ 614 h 849"/>
              <a:gd name="T52" fmla="*/ 3730 w 5376"/>
              <a:gd name="T53" fmla="*/ 553 h 849"/>
              <a:gd name="T54" fmla="*/ 3601 w 5376"/>
              <a:gd name="T55" fmla="*/ 648 h 849"/>
              <a:gd name="T56" fmla="*/ 0 w 5376"/>
              <a:gd name="T57" fmla="*/ 652 h 849"/>
              <a:gd name="T58" fmla="*/ 0 w 5376"/>
              <a:gd name="T59" fmla="*/ 609 h 8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6" h="849">
                <a:moveTo>
                  <a:pt x="3584" y="605"/>
                </a:moveTo>
                <a:lnTo>
                  <a:pt x="3722" y="493"/>
                </a:lnTo>
                <a:lnTo>
                  <a:pt x="3859" y="562"/>
                </a:lnTo>
                <a:lnTo>
                  <a:pt x="4015" y="458"/>
                </a:lnTo>
                <a:lnTo>
                  <a:pt x="4083" y="579"/>
                </a:lnTo>
                <a:lnTo>
                  <a:pt x="4161" y="484"/>
                </a:lnTo>
                <a:lnTo>
                  <a:pt x="4290" y="605"/>
                </a:lnTo>
                <a:lnTo>
                  <a:pt x="4437" y="320"/>
                </a:lnTo>
                <a:lnTo>
                  <a:pt x="4618" y="677"/>
                </a:lnTo>
                <a:lnTo>
                  <a:pt x="4747" y="182"/>
                </a:lnTo>
                <a:lnTo>
                  <a:pt x="4954" y="622"/>
                </a:lnTo>
                <a:lnTo>
                  <a:pt x="5040" y="389"/>
                </a:lnTo>
                <a:lnTo>
                  <a:pt x="5134" y="519"/>
                </a:lnTo>
                <a:lnTo>
                  <a:pt x="5376" y="0"/>
                </a:lnTo>
                <a:lnTo>
                  <a:pt x="5376" y="104"/>
                </a:lnTo>
                <a:lnTo>
                  <a:pt x="5134" y="622"/>
                </a:lnTo>
                <a:lnTo>
                  <a:pt x="5048" y="510"/>
                </a:lnTo>
                <a:lnTo>
                  <a:pt x="4962" y="726"/>
                </a:lnTo>
                <a:lnTo>
                  <a:pt x="4764" y="329"/>
                </a:lnTo>
                <a:lnTo>
                  <a:pt x="4626" y="849"/>
                </a:lnTo>
                <a:lnTo>
                  <a:pt x="4437" y="432"/>
                </a:lnTo>
                <a:lnTo>
                  <a:pt x="4307" y="682"/>
                </a:lnTo>
                <a:lnTo>
                  <a:pt x="4169" y="562"/>
                </a:lnTo>
                <a:lnTo>
                  <a:pt x="4075" y="648"/>
                </a:lnTo>
                <a:lnTo>
                  <a:pt x="3989" y="519"/>
                </a:lnTo>
                <a:lnTo>
                  <a:pt x="3859" y="614"/>
                </a:lnTo>
                <a:lnTo>
                  <a:pt x="3730" y="553"/>
                </a:lnTo>
                <a:lnTo>
                  <a:pt x="3601" y="648"/>
                </a:lnTo>
                <a:lnTo>
                  <a:pt x="0" y="652"/>
                </a:lnTo>
                <a:lnTo>
                  <a:pt x="0" y="609"/>
                </a:lnTo>
                <a:close/>
              </a:path>
            </a:pathLst>
          </a:custGeom>
          <a:solidFill>
            <a:srgbClr val="46464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6149" name="Freeform 5"/>
          <p:cNvSpPr>
            <a:spLocks noChangeArrowheads="1"/>
          </p:cNvSpPr>
          <p:nvPr/>
        </p:nvSpPr>
        <p:spPr bwMode="auto">
          <a:xfrm>
            <a:off x="1062038" y="5370513"/>
            <a:ext cx="8535987" cy="1449387"/>
          </a:xfrm>
          <a:custGeom>
            <a:avLst/>
            <a:gdLst>
              <a:gd name="T0" fmla="*/ 3555 w 5377"/>
              <a:gd name="T1" fmla="*/ 669 h 913"/>
              <a:gd name="T2" fmla="*/ 3693 w 5377"/>
              <a:gd name="T3" fmla="*/ 557 h 913"/>
              <a:gd name="T4" fmla="*/ 3831 w 5377"/>
              <a:gd name="T5" fmla="*/ 626 h 913"/>
              <a:gd name="T6" fmla="*/ 3986 w 5377"/>
              <a:gd name="T7" fmla="*/ 522 h 913"/>
              <a:gd name="T8" fmla="*/ 4055 w 5377"/>
              <a:gd name="T9" fmla="*/ 643 h 913"/>
              <a:gd name="T10" fmla="*/ 4132 w 5377"/>
              <a:gd name="T11" fmla="*/ 548 h 913"/>
              <a:gd name="T12" fmla="*/ 4262 w 5377"/>
              <a:gd name="T13" fmla="*/ 669 h 913"/>
              <a:gd name="T14" fmla="*/ 4408 w 5377"/>
              <a:gd name="T15" fmla="*/ 384 h 913"/>
              <a:gd name="T16" fmla="*/ 4589 w 5377"/>
              <a:gd name="T17" fmla="*/ 741 h 913"/>
              <a:gd name="T18" fmla="*/ 4718 w 5377"/>
              <a:gd name="T19" fmla="*/ 246 h 913"/>
              <a:gd name="T20" fmla="*/ 4925 w 5377"/>
              <a:gd name="T21" fmla="*/ 686 h 913"/>
              <a:gd name="T22" fmla="*/ 5011 w 5377"/>
              <a:gd name="T23" fmla="*/ 453 h 913"/>
              <a:gd name="T24" fmla="*/ 5106 w 5377"/>
              <a:gd name="T25" fmla="*/ 583 h 913"/>
              <a:gd name="T26" fmla="*/ 5377 w 5377"/>
              <a:gd name="T27" fmla="*/ 0 h 913"/>
              <a:gd name="T28" fmla="*/ 5377 w 5377"/>
              <a:gd name="T29" fmla="*/ 104 h 913"/>
              <a:gd name="T30" fmla="*/ 5106 w 5377"/>
              <a:gd name="T31" fmla="*/ 686 h 913"/>
              <a:gd name="T32" fmla="*/ 5020 w 5377"/>
              <a:gd name="T33" fmla="*/ 574 h 913"/>
              <a:gd name="T34" fmla="*/ 4933 w 5377"/>
              <a:gd name="T35" fmla="*/ 790 h 913"/>
              <a:gd name="T36" fmla="*/ 4735 w 5377"/>
              <a:gd name="T37" fmla="*/ 393 h 913"/>
              <a:gd name="T38" fmla="*/ 4598 w 5377"/>
              <a:gd name="T39" fmla="*/ 913 h 913"/>
              <a:gd name="T40" fmla="*/ 4408 w 5377"/>
              <a:gd name="T41" fmla="*/ 496 h 913"/>
              <a:gd name="T42" fmla="*/ 4279 w 5377"/>
              <a:gd name="T43" fmla="*/ 746 h 913"/>
              <a:gd name="T44" fmla="*/ 4141 w 5377"/>
              <a:gd name="T45" fmla="*/ 626 h 913"/>
              <a:gd name="T46" fmla="*/ 4046 w 5377"/>
              <a:gd name="T47" fmla="*/ 712 h 913"/>
              <a:gd name="T48" fmla="*/ 3960 w 5377"/>
              <a:gd name="T49" fmla="*/ 583 h 913"/>
              <a:gd name="T50" fmla="*/ 3831 w 5377"/>
              <a:gd name="T51" fmla="*/ 678 h 913"/>
              <a:gd name="T52" fmla="*/ 3702 w 5377"/>
              <a:gd name="T53" fmla="*/ 617 h 913"/>
              <a:gd name="T54" fmla="*/ 3572 w 5377"/>
              <a:gd name="T55" fmla="*/ 712 h 913"/>
              <a:gd name="T56" fmla="*/ 0 w 5377"/>
              <a:gd name="T57" fmla="*/ 716 h 913"/>
              <a:gd name="T58" fmla="*/ 0 w 5377"/>
              <a:gd name="T59" fmla="*/ 673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7" h="913">
                <a:moveTo>
                  <a:pt x="3555" y="669"/>
                </a:moveTo>
                <a:lnTo>
                  <a:pt x="3693" y="557"/>
                </a:lnTo>
                <a:lnTo>
                  <a:pt x="3831" y="626"/>
                </a:lnTo>
                <a:lnTo>
                  <a:pt x="3986" y="522"/>
                </a:lnTo>
                <a:lnTo>
                  <a:pt x="4055" y="643"/>
                </a:lnTo>
                <a:lnTo>
                  <a:pt x="4132" y="548"/>
                </a:lnTo>
                <a:lnTo>
                  <a:pt x="4262" y="669"/>
                </a:lnTo>
                <a:lnTo>
                  <a:pt x="4408" y="384"/>
                </a:lnTo>
                <a:lnTo>
                  <a:pt x="4589" y="741"/>
                </a:lnTo>
                <a:lnTo>
                  <a:pt x="4718" y="246"/>
                </a:lnTo>
                <a:lnTo>
                  <a:pt x="4925" y="686"/>
                </a:lnTo>
                <a:lnTo>
                  <a:pt x="5011" y="453"/>
                </a:lnTo>
                <a:lnTo>
                  <a:pt x="5106" y="583"/>
                </a:lnTo>
                <a:lnTo>
                  <a:pt x="5377" y="0"/>
                </a:lnTo>
                <a:lnTo>
                  <a:pt x="5377" y="104"/>
                </a:lnTo>
                <a:lnTo>
                  <a:pt x="5106" y="686"/>
                </a:lnTo>
                <a:lnTo>
                  <a:pt x="5020" y="574"/>
                </a:lnTo>
                <a:lnTo>
                  <a:pt x="4933" y="790"/>
                </a:lnTo>
                <a:lnTo>
                  <a:pt x="4735" y="393"/>
                </a:lnTo>
                <a:lnTo>
                  <a:pt x="4598" y="913"/>
                </a:lnTo>
                <a:lnTo>
                  <a:pt x="4408" y="496"/>
                </a:lnTo>
                <a:lnTo>
                  <a:pt x="4279" y="746"/>
                </a:lnTo>
                <a:lnTo>
                  <a:pt x="4141" y="626"/>
                </a:lnTo>
                <a:lnTo>
                  <a:pt x="4046" y="712"/>
                </a:lnTo>
                <a:lnTo>
                  <a:pt x="3960" y="583"/>
                </a:lnTo>
                <a:lnTo>
                  <a:pt x="3831" y="678"/>
                </a:lnTo>
                <a:lnTo>
                  <a:pt x="3702" y="617"/>
                </a:lnTo>
                <a:lnTo>
                  <a:pt x="3572" y="712"/>
                </a:lnTo>
                <a:lnTo>
                  <a:pt x="0" y="716"/>
                </a:lnTo>
                <a:lnTo>
                  <a:pt x="0" y="673"/>
                </a:lnTo>
                <a:close/>
              </a:path>
            </a:pathLst>
          </a:custGeom>
          <a:solidFill>
            <a:srgbClr val="DCDC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DCDCDC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1057275" y="950913"/>
            <a:ext cx="8548688" cy="671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5000"/>
              </a:lnSpc>
            </a:pPr>
            <a:r>
              <a:rPr lang="en-US" sz="2300">
                <a:solidFill>
                  <a:srgbClr val="1D1D1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THÈME 1 : </a:t>
            </a:r>
            <a:r>
              <a:rPr lang="en-US" sz="2300">
                <a:solidFill>
                  <a:srgbClr val="32323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CARTOGRAPHIE DES PROCESSUS DE L'ENTREPRISE</a:t>
            </a: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1633538" y="2197100"/>
            <a:ext cx="7421562" cy="241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9538" indent="-10953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300">
                <a:solidFill>
                  <a:srgbClr val="1D1D1D"/>
                </a:solidFill>
                <a:latin typeface="Arial" charset="0"/>
              </a:rPr>
              <a:t>3 - Formalisation et visualisation (donnée de sortie)</a:t>
            </a:r>
            <a:endParaRPr lang="en-US" sz="2300">
              <a:solidFill>
                <a:srgbClr val="000000"/>
              </a:solidFill>
              <a:latin typeface="Arial" charset="0"/>
            </a:endParaRPr>
          </a:p>
          <a:p>
            <a:pPr>
              <a:spcAft>
                <a:spcPct val="15000"/>
              </a:spcAft>
            </a:pPr>
            <a:endParaRPr lang="en-US" sz="2300">
              <a:solidFill>
                <a:srgbClr val="000000"/>
              </a:solidFill>
              <a:latin typeface="Arial" charset="0"/>
            </a:endParaRPr>
          </a:p>
          <a:p>
            <a:pPr>
              <a:spcAft>
                <a:spcPct val="15000"/>
              </a:spcAft>
              <a:buClr>
                <a:srgbClr val="000000"/>
              </a:buClr>
              <a:buSzPct val="87000"/>
              <a:buFont typeface="WingDings" pitchFamily="2" charset="2"/>
              <a:buChar char="Ÿ"/>
            </a:pPr>
            <a:r>
              <a:rPr lang="en-US" sz="2300">
                <a:solidFill>
                  <a:srgbClr val="000000"/>
                </a:solidFill>
                <a:latin typeface="Arial" charset="0"/>
              </a:rPr>
              <a:t>Ordinogramme classique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87000"/>
              <a:buFont typeface="WingDings" pitchFamily="2" charset="2"/>
              <a:buChar char="Ÿ"/>
            </a:pPr>
            <a:r>
              <a:rPr lang="en-US" sz="2300">
                <a:solidFill>
                  <a:srgbClr val="000000"/>
                </a:solidFill>
                <a:latin typeface="Arial" charset="0"/>
              </a:rPr>
              <a:t>Visualisation spécifique : exemple : Norme CNOMO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87000"/>
              <a:buFont typeface="WingDings" pitchFamily="2" charset="2"/>
              <a:buChar char="Ÿ"/>
            </a:pPr>
            <a:r>
              <a:rPr lang="en-US" sz="2300">
                <a:solidFill>
                  <a:srgbClr val="000000"/>
                </a:solidFill>
                <a:latin typeface="Arial" charset="0"/>
              </a:rPr>
              <a:t>Plan de surveillance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87000"/>
              <a:buFont typeface="WingDings" pitchFamily="2" charset="2"/>
              <a:buChar char="Ÿ"/>
            </a:pPr>
            <a:r>
              <a:rPr lang="en-US" sz="2300">
                <a:solidFill>
                  <a:srgbClr val="000000"/>
                </a:solidFill>
                <a:latin typeface="Arial" charset="0"/>
              </a:rPr>
              <a:t>Plan de contrôle </a:t>
            </a:r>
            <a:r>
              <a:rPr lang="en-US" sz="2300">
                <a:solidFill>
                  <a:srgbClr val="323232"/>
                </a:solidFill>
                <a:latin typeface="Arial" charset="0"/>
              </a:rPr>
              <a:t>(outil 2)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gradFill rotWithShape="0">
          <a:gsLst>
            <a:gs pos="0">
              <a:srgbClr val="E6E6E6"/>
            </a:gs>
            <a:gs pos="100000">
              <a:srgbClr val="E6E6E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1060450" y="522288"/>
            <a:ext cx="8540750" cy="632777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/>
              </a:gs>
            </a:gsLst>
            <a:lin ang="5400000" scaled="1"/>
          </a:gradFill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7172" name="Freeform 4"/>
          <p:cNvSpPr>
            <a:spLocks noChangeArrowheads="1"/>
          </p:cNvSpPr>
          <p:nvPr/>
        </p:nvSpPr>
        <p:spPr bwMode="auto">
          <a:xfrm>
            <a:off x="1063625" y="5556250"/>
            <a:ext cx="8534400" cy="1347788"/>
          </a:xfrm>
          <a:custGeom>
            <a:avLst/>
            <a:gdLst>
              <a:gd name="T0" fmla="*/ 3584 w 5376"/>
              <a:gd name="T1" fmla="*/ 605 h 849"/>
              <a:gd name="T2" fmla="*/ 3722 w 5376"/>
              <a:gd name="T3" fmla="*/ 493 h 849"/>
              <a:gd name="T4" fmla="*/ 3859 w 5376"/>
              <a:gd name="T5" fmla="*/ 562 h 849"/>
              <a:gd name="T6" fmla="*/ 4015 w 5376"/>
              <a:gd name="T7" fmla="*/ 458 h 849"/>
              <a:gd name="T8" fmla="*/ 4083 w 5376"/>
              <a:gd name="T9" fmla="*/ 579 h 849"/>
              <a:gd name="T10" fmla="*/ 4161 w 5376"/>
              <a:gd name="T11" fmla="*/ 484 h 849"/>
              <a:gd name="T12" fmla="*/ 4290 w 5376"/>
              <a:gd name="T13" fmla="*/ 605 h 849"/>
              <a:gd name="T14" fmla="*/ 4437 w 5376"/>
              <a:gd name="T15" fmla="*/ 320 h 849"/>
              <a:gd name="T16" fmla="*/ 4618 w 5376"/>
              <a:gd name="T17" fmla="*/ 677 h 849"/>
              <a:gd name="T18" fmla="*/ 4747 w 5376"/>
              <a:gd name="T19" fmla="*/ 182 h 849"/>
              <a:gd name="T20" fmla="*/ 4954 w 5376"/>
              <a:gd name="T21" fmla="*/ 622 h 849"/>
              <a:gd name="T22" fmla="*/ 5040 w 5376"/>
              <a:gd name="T23" fmla="*/ 389 h 849"/>
              <a:gd name="T24" fmla="*/ 5134 w 5376"/>
              <a:gd name="T25" fmla="*/ 519 h 849"/>
              <a:gd name="T26" fmla="*/ 5376 w 5376"/>
              <a:gd name="T27" fmla="*/ 0 h 849"/>
              <a:gd name="T28" fmla="*/ 5376 w 5376"/>
              <a:gd name="T29" fmla="*/ 104 h 849"/>
              <a:gd name="T30" fmla="*/ 5134 w 5376"/>
              <a:gd name="T31" fmla="*/ 622 h 849"/>
              <a:gd name="T32" fmla="*/ 5048 w 5376"/>
              <a:gd name="T33" fmla="*/ 510 h 849"/>
              <a:gd name="T34" fmla="*/ 4962 w 5376"/>
              <a:gd name="T35" fmla="*/ 726 h 849"/>
              <a:gd name="T36" fmla="*/ 4764 w 5376"/>
              <a:gd name="T37" fmla="*/ 329 h 849"/>
              <a:gd name="T38" fmla="*/ 4626 w 5376"/>
              <a:gd name="T39" fmla="*/ 849 h 849"/>
              <a:gd name="T40" fmla="*/ 4437 w 5376"/>
              <a:gd name="T41" fmla="*/ 432 h 849"/>
              <a:gd name="T42" fmla="*/ 4307 w 5376"/>
              <a:gd name="T43" fmla="*/ 682 h 849"/>
              <a:gd name="T44" fmla="*/ 4169 w 5376"/>
              <a:gd name="T45" fmla="*/ 562 h 849"/>
              <a:gd name="T46" fmla="*/ 4075 w 5376"/>
              <a:gd name="T47" fmla="*/ 648 h 849"/>
              <a:gd name="T48" fmla="*/ 3989 w 5376"/>
              <a:gd name="T49" fmla="*/ 519 h 849"/>
              <a:gd name="T50" fmla="*/ 3859 w 5376"/>
              <a:gd name="T51" fmla="*/ 614 h 849"/>
              <a:gd name="T52" fmla="*/ 3730 w 5376"/>
              <a:gd name="T53" fmla="*/ 553 h 849"/>
              <a:gd name="T54" fmla="*/ 3601 w 5376"/>
              <a:gd name="T55" fmla="*/ 648 h 849"/>
              <a:gd name="T56" fmla="*/ 0 w 5376"/>
              <a:gd name="T57" fmla="*/ 652 h 849"/>
              <a:gd name="T58" fmla="*/ 0 w 5376"/>
              <a:gd name="T59" fmla="*/ 609 h 8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6" h="849">
                <a:moveTo>
                  <a:pt x="3584" y="605"/>
                </a:moveTo>
                <a:lnTo>
                  <a:pt x="3722" y="493"/>
                </a:lnTo>
                <a:lnTo>
                  <a:pt x="3859" y="562"/>
                </a:lnTo>
                <a:lnTo>
                  <a:pt x="4015" y="458"/>
                </a:lnTo>
                <a:lnTo>
                  <a:pt x="4083" y="579"/>
                </a:lnTo>
                <a:lnTo>
                  <a:pt x="4161" y="484"/>
                </a:lnTo>
                <a:lnTo>
                  <a:pt x="4290" y="605"/>
                </a:lnTo>
                <a:lnTo>
                  <a:pt x="4437" y="320"/>
                </a:lnTo>
                <a:lnTo>
                  <a:pt x="4618" y="677"/>
                </a:lnTo>
                <a:lnTo>
                  <a:pt x="4747" y="182"/>
                </a:lnTo>
                <a:lnTo>
                  <a:pt x="4954" y="622"/>
                </a:lnTo>
                <a:lnTo>
                  <a:pt x="5040" y="389"/>
                </a:lnTo>
                <a:lnTo>
                  <a:pt x="5134" y="519"/>
                </a:lnTo>
                <a:lnTo>
                  <a:pt x="5376" y="0"/>
                </a:lnTo>
                <a:lnTo>
                  <a:pt x="5376" y="104"/>
                </a:lnTo>
                <a:lnTo>
                  <a:pt x="5134" y="622"/>
                </a:lnTo>
                <a:lnTo>
                  <a:pt x="5048" y="510"/>
                </a:lnTo>
                <a:lnTo>
                  <a:pt x="4962" y="726"/>
                </a:lnTo>
                <a:lnTo>
                  <a:pt x="4764" y="329"/>
                </a:lnTo>
                <a:lnTo>
                  <a:pt x="4626" y="849"/>
                </a:lnTo>
                <a:lnTo>
                  <a:pt x="4437" y="432"/>
                </a:lnTo>
                <a:lnTo>
                  <a:pt x="4307" y="682"/>
                </a:lnTo>
                <a:lnTo>
                  <a:pt x="4169" y="562"/>
                </a:lnTo>
                <a:lnTo>
                  <a:pt x="4075" y="648"/>
                </a:lnTo>
                <a:lnTo>
                  <a:pt x="3989" y="519"/>
                </a:lnTo>
                <a:lnTo>
                  <a:pt x="3859" y="614"/>
                </a:lnTo>
                <a:lnTo>
                  <a:pt x="3730" y="553"/>
                </a:lnTo>
                <a:lnTo>
                  <a:pt x="3601" y="648"/>
                </a:lnTo>
                <a:lnTo>
                  <a:pt x="0" y="652"/>
                </a:lnTo>
                <a:lnTo>
                  <a:pt x="0" y="609"/>
                </a:lnTo>
                <a:close/>
              </a:path>
            </a:pathLst>
          </a:custGeom>
          <a:solidFill>
            <a:srgbClr val="46464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7173" name="Freeform 5"/>
          <p:cNvSpPr>
            <a:spLocks noChangeArrowheads="1"/>
          </p:cNvSpPr>
          <p:nvPr/>
        </p:nvSpPr>
        <p:spPr bwMode="auto">
          <a:xfrm>
            <a:off x="1062038" y="5370513"/>
            <a:ext cx="8535987" cy="1449387"/>
          </a:xfrm>
          <a:custGeom>
            <a:avLst/>
            <a:gdLst>
              <a:gd name="T0" fmla="*/ 3555 w 5377"/>
              <a:gd name="T1" fmla="*/ 669 h 913"/>
              <a:gd name="T2" fmla="*/ 3693 w 5377"/>
              <a:gd name="T3" fmla="*/ 557 h 913"/>
              <a:gd name="T4" fmla="*/ 3831 w 5377"/>
              <a:gd name="T5" fmla="*/ 626 h 913"/>
              <a:gd name="T6" fmla="*/ 3986 w 5377"/>
              <a:gd name="T7" fmla="*/ 522 h 913"/>
              <a:gd name="T8" fmla="*/ 4055 w 5377"/>
              <a:gd name="T9" fmla="*/ 643 h 913"/>
              <a:gd name="T10" fmla="*/ 4132 w 5377"/>
              <a:gd name="T11" fmla="*/ 548 h 913"/>
              <a:gd name="T12" fmla="*/ 4262 w 5377"/>
              <a:gd name="T13" fmla="*/ 669 h 913"/>
              <a:gd name="T14" fmla="*/ 4408 w 5377"/>
              <a:gd name="T15" fmla="*/ 384 h 913"/>
              <a:gd name="T16" fmla="*/ 4589 w 5377"/>
              <a:gd name="T17" fmla="*/ 741 h 913"/>
              <a:gd name="T18" fmla="*/ 4718 w 5377"/>
              <a:gd name="T19" fmla="*/ 246 h 913"/>
              <a:gd name="T20" fmla="*/ 4925 w 5377"/>
              <a:gd name="T21" fmla="*/ 686 h 913"/>
              <a:gd name="T22" fmla="*/ 5011 w 5377"/>
              <a:gd name="T23" fmla="*/ 453 h 913"/>
              <a:gd name="T24" fmla="*/ 5106 w 5377"/>
              <a:gd name="T25" fmla="*/ 583 h 913"/>
              <a:gd name="T26" fmla="*/ 5377 w 5377"/>
              <a:gd name="T27" fmla="*/ 0 h 913"/>
              <a:gd name="T28" fmla="*/ 5377 w 5377"/>
              <a:gd name="T29" fmla="*/ 104 h 913"/>
              <a:gd name="T30" fmla="*/ 5106 w 5377"/>
              <a:gd name="T31" fmla="*/ 686 h 913"/>
              <a:gd name="T32" fmla="*/ 5020 w 5377"/>
              <a:gd name="T33" fmla="*/ 574 h 913"/>
              <a:gd name="T34" fmla="*/ 4933 w 5377"/>
              <a:gd name="T35" fmla="*/ 790 h 913"/>
              <a:gd name="T36" fmla="*/ 4735 w 5377"/>
              <a:gd name="T37" fmla="*/ 393 h 913"/>
              <a:gd name="T38" fmla="*/ 4598 w 5377"/>
              <a:gd name="T39" fmla="*/ 913 h 913"/>
              <a:gd name="T40" fmla="*/ 4408 w 5377"/>
              <a:gd name="T41" fmla="*/ 496 h 913"/>
              <a:gd name="T42" fmla="*/ 4279 w 5377"/>
              <a:gd name="T43" fmla="*/ 746 h 913"/>
              <a:gd name="T44" fmla="*/ 4141 w 5377"/>
              <a:gd name="T45" fmla="*/ 626 h 913"/>
              <a:gd name="T46" fmla="*/ 4046 w 5377"/>
              <a:gd name="T47" fmla="*/ 712 h 913"/>
              <a:gd name="T48" fmla="*/ 3960 w 5377"/>
              <a:gd name="T49" fmla="*/ 583 h 913"/>
              <a:gd name="T50" fmla="*/ 3831 w 5377"/>
              <a:gd name="T51" fmla="*/ 678 h 913"/>
              <a:gd name="T52" fmla="*/ 3702 w 5377"/>
              <a:gd name="T53" fmla="*/ 617 h 913"/>
              <a:gd name="T54" fmla="*/ 3572 w 5377"/>
              <a:gd name="T55" fmla="*/ 712 h 913"/>
              <a:gd name="T56" fmla="*/ 0 w 5377"/>
              <a:gd name="T57" fmla="*/ 716 h 913"/>
              <a:gd name="T58" fmla="*/ 0 w 5377"/>
              <a:gd name="T59" fmla="*/ 673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7" h="913">
                <a:moveTo>
                  <a:pt x="3555" y="669"/>
                </a:moveTo>
                <a:lnTo>
                  <a:pt x="3693" y="557"/>
                </a:lnTo>
                <a:lnTo>
                  <a:pt x="3831" y="626"/>
                </a:lnTo>
                <a:lnTo>
                  <a:pt x="3986" y="522"/>
                </a:lnTo>
                <a:lnTo>
                  <a:pt x="4055" y="643"/>
                </a:lnTo>
                <a:lnTo>
                  <a:pt x="4132" y="548"/>
                </a:lnTo>
                <a:lnTo>
                  <a:pt x="4262" y="669"/>
                </a:lnTo>
                <a:lnTo>
                  <a:pt x="4408" y="384"/>
                </a:lnTo>
                <a:lnTo>
                  <a:pt x="4589" y="741"/>
                </a:lnTo>
                <a:lnTo>
                  <a:pt x="4718" y="246"/>
                </a:lnTo>
                <a:lnTo>
                  <a:pt x="4925" y="686"/>
                </a:lnTo>
                <a:lnTo>
                  <a:pt x="5011" y="453"/>
                </a:lnTo>
                <a:lnTo>
                  <a:pt x="5106" y="583"/>
                </a:lnTo>
                <a:lnTo>
                  <a:pt x="5377" y="0"/>
                </a:lnTo>
                <a:lnTo>
                  <a:pt x="5377" y="104"/>
                </a:lnTo>
                <a:lnTo>
                  <a:pt x="5106" y="686"/>
                </a:lnTo>
                <a:lnTo>
                  <a:pt x="5020" y="574"/>
                </a:lnTo>
                <a:lnTo>
                  <a:pt x="4933" y="790"/>
                </a:lnTo>
                <a:lnTo>
                  <a:pt x="4735" y="393"/>
                </a:lnTo>
                <a:lnTo>
                  <a:pt x="4598" y="913"/>
                </a:lnTo>
                <a:lnTo>
                  <a:pt x="4408" y="496"/>
                </a:lnTo>
                <a:lnTo>
                  <a:pt x="4279" y="746"/>
                </a:lnTo>
                <a:lnTo>
                  <a:pt x="4141" y="626"/>
                </a:lnTo>
                <a:lnTo>
                  <a:pt x="4046" y="712"/>
                </a:lnTo>
                <a:lnTo>
                  <a:pt x="3960" y="583"/>
                </a:lnTo>
                <a:lnTo>
                  <a:pt x="3831" y="678"/>
                </a:lnTo>
                <a:lnTo>
                  <a:pt x="3702" y="617"/>
                </a:lnTo>
                <a:lnTo>
                  <a:pt x="3572" y="712"/>
                </a:lnTo>
                <a:lnTo>
                  <a:pt x="0" y="716"/>
                </a:lnTo>
                <a:lnTo>
                  <a:pt x="0" y="673"/>
                </a:lnTo>
                <a:close/>
              </a:path>
            </a:pathLst>
          </a:custGeom>
          <a:solidFill>
            <a:srgbClr val="DCDC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DCDCDC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1084263" y="762000"/>
            <a:ext cx="85217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5000"/>
              </a:lnSpc>
            </a:pPr>
            <a:r>
              <a:rPr lang="en-US" sz="2300">
                <a:solidFill>
                  <a:srgbClr val="1D1D1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THÈME 1 : </a:t>
            </a:r>
            <a:r>
              <a:rPr lang="en-US" sz="2300">
                <a:solidFill>
                  <a:srgbClr val="32323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CARTOGRAPHIE DES PROCESSUS :</a:t>
            </a:r>
            <a:r>
              <a:rPr lang="en-US" sz="2300">
                <a:solidFill>
                  <a:srgbClr val="96969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 </a:t>
            </a:r>
            <a:r>
              <a:rPr lang="en-US" sz="2300">
                <a:solidFill>
                  <a:srgbClr val="32323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OUTIL 1</a:t>
            </a: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1085850" y="1384300"/>
            <a:ext cx="8462963" cy="4713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90488" indent="-904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1900">
                <a:solidFill>
                  <a:srgbClr val="1D1D1D"/>
                </a:solidFill>
                <a:latin typeface="Arial" charset="0"/>
              </a:rPr>
              <a:t>ANALYSE FONCTIONNELLE CAHlER DES CHARGES FONCTIONNEL</a:t>
            </a:r>
          </a:p>
          <a:p>
            <a:pPr>
              <a:spcAft>
                <a:spcPct val="15000"/>
              </a:spcAft>
            </a:pPr>
            <a:r>
              <a:rPr lang="en-US" sz="1900">
                <a:solidFill>
                  <a:srgbClr val="1D1D1D"/>
                </a:solidFill>
                <a:latin typeface="Arial" charset="0"/>
              </a:rPr>
              <a:t>ET CAHIER DES CHARGES TECHNIQUE</a:t>
            </a:r>
            <a:endParaRPr lang="en-US" sz="1900">
              <a:solidFill>
                <a:srgbClr val="000000"/>
              </a:solidFill>
              <a:latin typeface="Arial" charset="0"/>
            </a:endParaRPr>
          </a:p>
          <a:p>
            <a:pPr>
              <a:spcAft>
                <a:spcPct val="15000"/>
              </a:spcAft>
            </a:pPr>
            <a:endParaRPr lang="en-US" sz="1900">
              <a:solidFill>
                <a:srgbClr val="000000"/>
              </a:solidFill>
              <a:latin typeface="Arial" charset="0"/>
            </a:endParaRPr>
          </a:p>
          <a:p>
            <a:pPr>
              <a:spcAft>
                <a:spcPct val="15000"/>
              </a:spcAft>
              <a:buClr>
                <a:srgbClr val="000000"/>
              </a:buClr>
              <a:buSzPct val="87000"/>
              <a:buFont typeface="WingDings" pitchFamily="2" charset="2"/>
              <a:buChar char="Ÿ"/>
            </a:pPr>
            <a:r>
              <a:rPr lang="en-US" sz="1900">
                <a:solidFill>
                  <a:srgbClr val="000000"/>
                </a:solidFill>
                <a:latin typeface="Arial" charset="0"/>
              </a:rPr>
              <a:t>Identification des éléments extérieurs au processus (environnement).</a:t>
            </a:r>
          </a:p>
          <a:p>
            <a:pPr>
              <a:spcAft>
                <a:spcPct val="15000"/>
              </a:spcAft>
            </a:pPr>
            <a:r>
              <a:rPr lang="en-US" sz="1700">
                <a:solidFill>
                  <a:srgbClr val="000000"/>
                </a:solidFill>
                <a:latin typeface="Arial" charset="0"/>
              </a:rPr>
              <a:t>     - Définition des fonction du processus par rapport à ses éléments extérieurs</a:t>
            </a:r>
            <a:endParaRPr lang="en-US" sz="1900">
              <a:solidFill>
                <a:srgbClr val="000000"/>
              </a:solidFill>
              <a:latin typeface="Arial" charset="0"/>
            </a:endParaRPr>
          </a:p>
          <a:p>
            <a:pPr>
              <a:spcAft>
                <a:spcPct val="15000"/>
              </a:spcAft>
              <a:buClr>
                <a:srgbClr val="000000"/>
              </a:buClr>
              <a:buSzPct val="87000"/>
              <a:buFont typeface="WingDings" pitchFamily="2" charset="2"/>
              <a:buChar char="Ÿ"/>
            </a:pPr>
            <a:r>
              <a:rPr lang="en-US" sz="1900">
                <a:solidFill>
                  <a:srgbClr val="000000"/>
                </a:solidFill>
                <a:latin typeface="Arial" charset="0"/>
              </a:rPr>
              <a:t>Classement des fonctions à l'aide d'une matrice des dépendances</a:t>
            </a:r>
          </a:p>
          <a:p>
            <a:pPr>
              <a:spcAft>
                <a:spcPct val="15000"/>
              </a:spcAft>
            </a:pPr>
            <a:r>
              <a:rPr lang="en-US" sz="1900">
                <a:solidFill>
                  <a:srgbClr val="000000"/>
                </a:solidFill>
                <a:latin typeface="Arial" charset="0"/>
              </a:rPr>
              <a:t>et un graphe des dépendances :</a:t>
            </a:r>
          </a:p>
          <a:p>
            <a:pPr>
              <a:spcAft>
                <a:spcPct val="15000"/>
              </a:spcAft>
            </a:pPr>
            <a:r>
              <a:rPr lang="en-US" sz="1900">
                <a:solidFill>
                  <a:srgbClr val="000000"/>
                </a:solidFill>
                <a:latin typeface="Arial" charset="0"/>
              </a:rPr>
              <a:t>    - Repérage des fonctions principales</a:t>
            </a:r>
          </a:p>
          <a:p>
            <a:pPr>
              <a:spcAft>
                <a:spcPct val="15000"/>
              </a:spcAft>
            </a:pPr>
            <a:r>
              <a:rPr lang="en-US" sz="1900">
                <a:solidFill>
                  <a:srgbClr val="000000"/>
                </a:solidFill>
                <a:latin typeface="Arial" charset="0"/>
              </a:rPr>
              <a:t>    - Repérage des fonctions secondaires.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87000"/>
              <a:buFont typeface="WingDings" pitchFamily="2" charset="2"/>
              <a:buChar char="Ÿ"/>
            </a:pPr>
            <a:r>
              <a:rPr lang="en-US" sz="1900">
                <a:solidFill>
                  <a:srgbClr val="000000"/>
                </a:solidFill>
                <a:latin typeface="Arial" charset="0"/>
              </a:rPr>
              <a:t>Réalisation du C.d.C. fonctionnel à partir du graphe des dépendances.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87000"/>
              <a:buFont typeface="WingDings" pitchFamily="2" charset="2"/>
              <a:buChar char="Ÿ"/>
            </a:pPr>
            <a:r>
              <a:rPr lang="en-US" sz="1900">
                <a:solidFill>
                  <a:srgbClr val="000000"/>
                </a:solidFill>
                <a:latin typeface="Arial" charset="0"/>
              </a:rPr>
              <a:t>Identification des données d'entrées du C.d.C. technique </a:t>
            </a:r>
          </a:p>
          <a:p>
            <a:pPr>
              <a:spcAft>
                <a:spcPct val="15000"/>
              </a:spcAft>
            </a:pPr>
            <a:r>
              <a:rPr lang="en-US" sz="1900">
                <a:solidFill>
                  <a:srgbClr val="000000"/>
                </a:solidFill>
                <a:latin typeface="Arial" charset="0"/>
              </a:rPr>
              <a:t>à partir du C.d.C. fonctionnel.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87000"/>
              <a:buFont typeface="WingDings" pitchFamily="2" charset="2"/>
              <a:buChar char="Ÿ"/>
            </a:pPr>
            <a:r>
              <a:rPr lang="en-US" sz="1900">
                <a:solidFill>
                  <a:srgbClr val="000000"/>
                </a:solidFill>
                <a:latin typeface="Arial" charset="0"/>
              </a:rPr>
              <a:t>Recherche des solutions techniques pour satisfaire aux données d'entrée </a:t>
            </a:r>
          </a:p>
          <a:p>
            <a:pPr>
              <a:spcAft>
                <a:spcPct val="15000"/>
              </a:spcAft>
            </a:pPr>
            <a:r>
              <a:rPr lang="en-US" sz="1900">
                <a:solidFill>
                  <a:srgbClr val="000000"/>
                </a:solidFill>
                <a:latin typeface="Arial" charset="0"/>
              </a:rPr>
              <a:t>(données de sortie).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87000"/>
              <a:buFont typeface="WingDings" pitchFamily="2" charset="2"/>
              <a:buChar char="Ÿ"/>
            </a:pPr>
            <a:r>
              <a:rPr lang="en-US" sz="1900">
                <a:solidFill>
                  <a:srgbClr val="000000"/>
                </a:solidFill>
                <a:latin typeface="Arial" charset="0"/>
              </a:rPr>
              <a:t>Réalisation du C.d.C. technique.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gradFill rotWithShape="0">
          <a:gsLst>
            <a:gs pos="0">
              <a:srgbClr val="E6E6E6"/>
            </a:gs>
            <a:gs pos="100000">
              <a:srgbClr val="E6E6E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1060450" y="522288"/>
            <a:ext cx="8540750" cy="632777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/>
              </a:gs>
            </a:gsLst>
            <a:lin ang="5400000" scaled="1"/>
          </a:gradFill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8196" name="Freeform 4"/>
          <p:cNvSpPr>
            <a:spLocks noChangeArrowheads="1"/>
          </p:cNvSpPr>
          <p:nvPr/>
        </p:nvSpPr>
        <p:spPr bwMode="auto">
          <a:xfrm>
            <a:off x="1063625" y="5556250"/>
            <a:ext cx="8534400" cy="1347788"/>
          </a:xfrm>
          <a:custGeom>
            <a:avLst/>
            <a:gdLst>
              <a:gd name="T0" fmla="*/ 3584 w 5376"/>
              <a:gd name="T1" fmla="*/ 605 h 849"/>
              <a:gd name="T2" fmla="*/ 3722 w 5376"/>
              <a:gd name="T3" fmla="*/ 493 h 849"/>
              <a:gd name="T4" fmla="*/ 3859 w 5376"/>
              <a:gd name="T5" fmla="*/ 562 h 849"/>
              <a:gd name="T6" fmla="*/ 4015 w 5376"/>
              <a:gd name="T7" fmla="*/ 458 h 849"/>
              <a:gd name="T8" fmla="*/ 4083 w 5376"/>
              <a:gd name="T9" fmla="*/ 579 h 849"/>
              <a:gd name="T10" fmla="*/ 4161 w 5376"/>
              <a:gd name="T11" fmla="*/ 484 h 849"/>
              <a:gd name="T12" fmla="*/ 4290 w 5376"/>
              <a:gd name="T13" fmla="*/ 605 h 849"/>
              <a:gd name="T14" fmla="*/ 4437 w 5376"/>
              <a:gd name="T15" fmla="*/ 320 h 849"/>
              <a:gd name="T16" fmla="*/ 4618 w 5376"/>
              <a:gd name="T17" fmla="*/ 677 h 849"/>
              <a:gd name="T18" fmla="*/ 4747 w 5376"/>
              <a:gd name="T19" fmla="*/ 182 h 849"/>
              <a:gd name="T20" fmla="*/ 4954 w 5376"/>
              <a:gd name="T21" fmla="*/ 622 h 849"/>
              <a:gd name="T22" fmla="*/ 5040 w 5376"/>
              <a:gd name="T23" fmla="*/ 389 h 849"/>
              <a:gd name="T24" fmla="*/ 5134 w 5376"/>
              <a:gd name="T25" fmla="*/ 519 h 849"/>
              <a:gd name="T26" fmla="*/ 5376 w 5376"/>
              <a:gd name="T27" fmla="*/ 0 h 849"/>
              <a:gd name="T28" fmla="*/ 5376 w 5376"/>
              <a:gd name="T29" fmla="*/ 104 h 849"/>
              <a:gd name="T30" fmla="*/ 5134 w 5376"/>
              <a:gd name="T31" fmla="*/ 622 h 849"/>
              <a:gd name="T32" fmla="*/ 5048 w 5376"/>
              <a:gd name="T33" fmla="*/ 510 h 849"/>
              <a:gd name="T34" fmla="*/ 4962 w 5376"/>
              <a:gd name="T35" fmla="*/ 726 h 849"/>
              <a:gd name="T36" fmla="*/ 4764 w 5376"/>
              <a:gd name="T37" fmla="*/ 329 h 849"/>
              <a:gd name="T38" fmla="*/ 4626 w 5376"/>
              <a:gd name="T39" fmla="*/ 849 h 849"/>
              <a:gd name="T40" fmla="*/ 4437 w 5376"/>
              <a:gd name="T41" fmla="*/ 432 h 849"/>
              <a:gd name="T42" fmla="*/ 4307 w 5376"/>
              <a:gd name="T43" fmla="*/ 682 h 849"/>
              <a:gd name="T44" fmla="*/ 4169 w 5376"/>
              <a:gd name="T45" fmla="*/ 562 h 849"/>
              <a:gd name="T46" fmla="*/ 4075 w 5376"/>
              <a:gd name="T47" fmla="*/ 648 h 849"/>
              <a:gd name="T48" fmla="*/ 3989 w 5376"/>
              <a:gd name="T49" fmla="*/ 519 h 849"/>
              <a:gd name="T50" fmla="*/ 3859 w 5376"/>
              <a:gd name="T51" fmla="*/ 614 h 849"/>
              <a:gd name="T52" fmla="*/ 3730 w 5376"/>
              <a:gd name="T53" fmla="*/ 553 h 849"/>
              <a:gd name="T54" fmla="*/ 3601 w 5376"/>
              <a:gd name="T55" fmla="*/ 648 h 849"/>
              <a:gd name="T56" fmla="*/ 0 w 5376"/>
              <a:gd name="T57" fmla="*/ 652 h 849"/>
              <a:gd name="T58" fmla="*/ 0 w 5376"/>
              <a:gd name="T59" fmla="*/ 609 h 8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6" h="849">
                <a:moveTo>
                  <a:pt x="3584" y="605"/>
                </a:moveTo>
                <a:lnTo>
                  <a:pt x="3722" y="493"/>
                </a:lnTo>
                <a:lnTo>
                  <a:pt x="3859" y="562"/>
                </a:lnTo>
                <a:lnTo>
                  <a:pt x="4015" y="458"/>
                </a:lnTo>
                <a:lnTo>
                  <a:pt x="4083" y="579"/>
                </a:lnTo>
                <a:lnTo>
                  <a:pt x="4161" y="484"/>
                </a:lnTo>
                <a:lnTo>
                  <a:pt x="4290" y="605"/>
                </a:lnTo>
                <a:lnTo>
                  <a:pt x="4437" y="320"/>
                </a:lnTo>
                <a:lnTo>
                  <a:pt x="4618" y="677"/>
                </a:lnTo>
                <a:lnTo>
                  <a:pt x="4747" y="182"/>
                </a:lnTo>
                <a:lnTo>
                  <a:pt x="4954" y="622"/>
                </a:lnTo>
                <a:lnTo>
                  <a:pt x="5040" y="389"/>
                </a:lnTo>
                <a:lnTo>
                  <a:pt x="5134" y="519"/>
                </a:lnTo>
                <a:lnTo>
                  <a:pt x="5376" y="0"/>
                </a:lnTo>
                <a:lnTo>
                  <a:pt x="5376" y="104"/>
                </a:lnTo>
                <a:lnTo>
                  <a:pt x="5134" y="622"/>
                </a:lnTo>
                <a:lnTo>
                  <a:pt x="5048" y="510"/>
                </a:lnTo>
                <a:lnTo>
                  <a:pt x="4962" y="726"/>
                </a:lnTo>
                <a:lnTo>
                  <a:pt x="4764" y="329"/>
                </a:lnTo>
                <a:lnTo>
                  <a:pt x="4626" y="849"/>
                </a:lnTo>
                <a:lnTo>
                  <a:pt x="4437" y="432"/>
                </a:lnTo>
                <a:lnTo>
                  <a:pt x="4307" y="682"/>
                </a:lnTo>
                <a:lnTo>
                  <a:pt x="4169" y="562"/>
                </a:lnTo>
                <a:lnTo>
                  <a:pt x="4075" y="648"/>
                </a:lnTo>
                <a:lnTo>
                  <a:pt x="3989" y="519"/>
                </a:lnTo>
                <a:lnTo>
                  <a:pt x="3859" y="614"/>
                </a:lnTo>
                <a:lnTo>
                  <a:pt x="3730" y="553"/>
                </a:lnTo>
                <a:lnTo>
                  <a:pt x="3601" y="648"/>
                </a:lnTo>
                <a:lnTo>
                  <a:pt x="0" y="652"/>
                </a:lnTo>
                <a:lnTo>
                  <a:pt x="0" y="609"/>
                </a:lnTo>
                <a:close/>
              </a:path>
            </a:pathLst>
          </a:custGeom>
          <a:solidFill>
            <a:srgbClr val="46464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8197" name="Freeform 5"/>
          <p:cNvSpPr>
            <a:spLocks noChangeArrowheads="1"/>
          </p:cNvSpPr>
          <p:nvPr/>
        </p:nvSpPr>
        <p:spPr bwMode="auto">
          <a:xfrm>
            <a:off x="1062038" y="5370513"/>
            <a:ext cx="8535987" cy="1449387"/>
          </a:xfrm>
          <a:custGeom>
            <a:avLst/>
            <a:gdLst>
              <a:gd name="T0" fmla="*/ 3555 w 5377"/>
              <a:gd name="T1" fmla="*/ 669 h 913"/>
              <a:gd name="T2" fmla="*/ 3693 w 5377"/>
              <a:gd name="T3" fmla="*/ 557 h 913"/>
              <a:gd name="T4" fmla="*/ 3831 w 5377"/>
              <a:gd name="T5" fmla="*/ 626 h 913"/>
              <a:gd name="T6" fmla="*/ 3986 w 5377"/>
              <a:gd name="T7" fmla="*/ 522 h 913"/>
              <a:gd name="T8" fmla="*/ 4055 w 5377"/>
              <a:gd name="T9" fmla="*/ 643 h 913"/>
              <a:gd name="T10" fmla="*/ 4132 w 5377"/>
              <a:gd name="T11" fmla="*/ 548 h 913"/>
              <a:gd name="T12" fmla="*/ 4262 w 5377"/>
              <a:gd name="T13" fmla="*/ 669 h 913"/>
              <a:gd name="T14" fmla="*/ 4408 w 5377"/>
              <a:gd name="T15" fmla="*/ 384 h 913"/>
              <a:gd name="T16" fmla="*/ 4589 w 5377"/>
              <a:gd name="T17" fmla="*/ 741 h 913"/>
              <a:gd name="T18" fmla="*/ 4718 w 5377"/>
              <a:gd name="T19" fmla="*/ 246 h 913"/>
              <a:gd name="T20" fmla="*/ 4925 w 5377"/>
              <a:gd name="T21" fmla="*/ 686 h 913"/>
              <a:gd name="T22" fmla="*/ 5011 w 5377"/>
              <a:gd name="T23" fmla="*/ 453 h 913"/>
              <a:gd name="T24" fmla="*/ 5106 w 5377"/>
              <a:gd name="T25" fmla="*/ 583 h 913"/>
              <a:gd name="T26" fmla="*/ 5377 w 5377"/>
              <a:gd name="T27" fmla="*/ 0 h 913"/>
              <a:gd name="T28" fmla="*/ 5377 w 5377"/>
              <a:gd name="T29" fmla="*/ 104 h 913"/>
              <a:gd name="T30" fmla="*/ 5106 w 5377"/>
              <a:gd name="T31" fmla="*/ 686 h 913"/>
              <a:gd name="T32" fmla="*/ 5020 w 5377"/>
              <a:gd name="T33" fmla="*/ 574 h 913"/>
              <a:gd name="T34" fmla="*/ 4933 w 5377"/>
              <a:gd name="T35" fmla="*/ 790 h 913"/>
              <a:gd name="T36" fmla="*/ 4735 w 5377"/>
              <a:gd name="T37" fmla="*/ 393 h 913"/>
              <a:gd name="T38" fmla="*/ 4598 w 5377"/>
              <a:gd name="T39" fmla="*/ 913 h 913"/>
              <a:gd name="T40" fmla="*/ 4408 w 5377"/>
              <a:gd name="T41" fmla="*/ 496 h 913"/>
              <a:gd name="T42" fmla="*/ 4279 w 5377"/>
              <a:gd name="T43" fmla="*/ 746 h 913"/>
              <a:gd name="T44" fmla="*/ 4141 w 5377"/>
              <a:gd name="T45" fmla="*/ 626 h 913"/>
              <a:gd name="T46" fmla="*/ 4046 w 5377"/>
              <a:gd name="T47" fmla="*/ 712 h 913"/>
              <a:gd name="T48" fmla="*/ 3960 w 5377"/>
              <a:gd name="T49" fmla="*/ 583 h 913"/>
              <a:gd name="T50" fmla="*/ 3831 w 5377"/>
              <a:gd name="T51" fmla="*/ 678 h 913"/>
              <a:gd name="T52" fmla="*/ 3702 w 5377"/>
              <a:gd name="T53" fmla="*/ 617 h 913"/>
              <a:gd name="T54" fmla="*/ 3572 w 5377"/>
              <a:gd name="T55" fmla="*/ 712 h 913"/>
              <a:gd name="T56" fmla="*/ 0 w 5377"/>
              <a:gd name="T57" fmla="*/ 716 h 913"/>
              <a:gd name="T58" fmla="*/ 0 w 5377"/>
              <a:gd name="T59" fmla="*/ 673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7" h="913">
                <a:moveTo>
                  <a:pt x="3555" y="669"/>
                </a:moveTo>
                <a:lnTo>
                  <a:pt x="3693" y="557"/>
                </a:lnTo>
                <a:lnTo>
                  <a:pt x="3831" y="626"/>
                </a:lnTo>
                <a:lnTo>
                  <a:pt x="3986" y="522"/>
                </a:lnTo>
                <a:lnTo>
                  <a:pt x="4055" y="643"/>
                </a:lnTo>
                <a:lnTo>
                  <a:pt x="4132" y="548"/>
                </a:lnTo>
                <a:lnTo>
                  <a:pt x="4262" y="669"/>
                </a:lnTo>
                <a:lnTo>
                  <a:pt x="4408" y="384"/>
                </a:lnTo>
                <a:lnTo>
                  <a:pt x="4589" y="741"/>
                </a:lnTo>
                <a:lnTo>
                  <a:pt x="4718" y="246"/>
                </a:lnTo>
                <a:lnTo>
                  <a:pt x="4925" y="686"/>
                </a:lnTo>
                <a:lnTo>
                  <a:pt x="5011" y="453"/>
                </a:lnTo>
                <a:lnTo>
                  <a:pt x="5106" y="583"/>
                </a:lnTo>
                <a:lnTo>
                  <a:pt x="5377" y="0"/>
                </a:lnTo>
                <a:lnTo>
                  <a:pt x="5377" y="104"/>
                </a:lnTo>
                <a:lnTo>
                  <a:pt x="5106" y="686"/>
                </a:lnTo>
                <a:lnTo>
                  <a:pt x="5020" y="574"/>
                </a:lnTo>
                <a:lnTo>
                  <a:pt x="4933" y="790"/>
                </a:lnTo>
                <a:lnTo>
                  <a:pt x="4735" y="393"/>
                </a:lnTo>
                <a:lnTo>
                  <a:pt x="4598" y="913"/>
                </a:lnTo>
                <a:lnTo>
                  <a:pt x="4408" y="496"/>
                </a:lnTo>
                <a:lnTo>
                  <a:pt x="4279" y="746"/>
                </a:lnTo>
                <a:lnTo>
                  <a:pt x="4141" y="626"/>
                </a:lnTo>
                <a:lnTo>
                  <a:pt x="4046" y="712"/>
                </a:lnTo>
                <a:lnTo>
                  <a:pt x="3960" y="583"/>
                </a:lnTo>
                <a:lnTo>
                  <a:pt x="3831" y="678"/>
                </a:lnTo>
                <a:lnTo>
                  <a:pt x="3702" y="617"/>
                </a:lnTo>
                <a:lnTo>
                  <a:pt x="3572" y="712"/>
                </a:lnTo>
                <a:lnTo>
                  <a:pt x="0" y="716"/>
                </a:lnTo>
                <a:lnTo>
                  <a:pt x="0" y="673"/>
                </a:lnTo>
                <a:close/>
              </a:path>
            </a:pathLst>
          </a:custGeom>
          <a:solidFill>
            <a:srgbClr val="DCDC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DCDCDC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1057275" y="1016000"/>
            <a:ext cx="85629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5000"/>
              </a:lnSpc>
            </a:pPr>
            <a:r>
              <a:rPr lang="en-US" sz="2300">
                <a:solidFill>
                  <a:srgbClr val="1D1D1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THÈME 1 : </a:t>
            </a:r>
            <a:r>
              <a:rPr lang="en-US" sz="2300">
                <a:solidFill>
                  <a:srgbClr val="32323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CARTOGRAPHIE DES PROCESSUS :</a:t>
            </a:r>
            <a:r>
              <a:rPr lang="en-US" sz="2300">
                <a:solidFill>
                  <a:srgbClr val="96969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 </a:t>
            </a:r>
            <a:r>
              <a:rPr lang="en-US" sz="2300">
                <a:solidFill>
                  <a:srgbClr val="32323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OUTIL 2</a:t>
            </a: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1870075" y="1662113"/>
            <a:ext cx="7078663" cy="453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90488" indent="-904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Clr>
                <a:srgbClr val="000000"/>
              </a:buClr>
              <a:buSzPct val="87000"/>
              <a:buFont typeface="WingDings" pitchFamily="2" charset="2"/>
              <a:buChar char="Ÿ"/>
            </a:pPr>
            <a:r>
              <a:rPr lang="en-US" sz="190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900">
                <a:solidFill>
                  <a:srgbClr val="1D1D1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1 - PLAN DE SURVEILLANCE</a:t>
            </a:r>
            <a:endParaRPr lang="en-US" sz="1900">
              <a:solidFill>
                <a:srgbClr val="000000"/>
              </a:solidFill>
              <a:latin typeface="Arial" charset="0"/>
            </a:endParaRPr>
          </a:p>
          <a:p>
            <a:endParaRPr lang="en-US" sz="1900">
              <a:solidFill>
                <a:srgbClr val="000000"/>
              </a:solidFill>
              <a:latin typeface="Arial" charset="0"/>
            </a:endParaRPr>
          </a:p>
          <a:p>
            <a:r>
              <a:rPr lang="en-US" sz="1900">
                <a:solidFill>
                  <a:srgbClr val="000000"/>
                </a:solidFill>
                <a:latin typeface="Arial" charset="0"/>
              </a:rPr>
              <a:t>- Identifier les produits concernés par le processus.</a:t>
            </a:r>
          </a:p>
          <a:p>
            <a:r>
              <a:rPr lang="en-US" sz="1900">
                <a:solidFill>
                  <a:srgbClr val="000000"/>
                </a:solidFill>
                <a:latin typeface="Arial" charset="0"/>
              </a:rPr>
              <a:t>- Identifier les actions de transformation du produit (opération).</a:t>
            </a:r>
          </a:p>
          <a:p>
            <a:r>
              <a:rPr lang="en-US" sz="1900">
                <a:solidFill>
                  <a:srgbClr val="000000"/>
                </a:solidFill>
                <a:latin typeface="Arial" charset="0"/>
              </a:rPr>
              <a:t>- Identifier les points de contrôle ou de vérification.</a:t>
            </a:r>
          </a:p>
          <a:p>
            <a:r>
              <a:rPr lang="en-US" sz="1900">
                <a:solidFill>
                  <a:srgbClr val="000000"/>
                </a:solidFill>
                <a:latin typeface="Arial" charset="0"/>
              </a:rPr>
              <a:t>- Formaliser.</a:t>
            </a:r>
          </a:p>
          <a:p>
            <a:endParaRPr lang="en-US" sz="1900">
              <a:solidFill>
                <a:srgbClr val="000000"/>
              </a:solidFill>
              <a:latin typeface="Arial" charset="0"/>
            </a:endParaRPr>
          </a:p>
          <a:p>
            <a:pPr>
              <a:buClr>
                <a:srgbClr val="000000"/>
              </a:buClr>
              <a:buSzPct val="87000"/>
              <a:buFont typeface="WingDings" pitchFamily="2" charset="2"/>
              <a:buChar char="Ÿ"/>
            </a:pPr>
            <a:r>
              <a:rPr lang="en-US" sz="190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900">
                <a:solidFill>
                  <a:srgbClr val="1D1D1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2 - PLAN DE CONTRÔLE</a:t>
            </a:r>
            <a:endParaRPr lang="en-US" sz="1900">
              <a:solidFill>
                <a:srgbClr val="000000"/>
              </a:solidFill>
              <a:latin typeface="Arial" charset="0"/>
            </a:endParaRPr>
          </a:p>
          <a:p>
            <a:endParaRPr lang="en-US" sz="1900">
              <a:solidFill>
                <a:srgbClr val="000000"/>
              </a:solidFill>
              <a:latin typeface="Arial" charset="0"/>
            </a:endParaRPr>
          </a:p>
          <a:p>
            <a:r>
              <a:rPr lang="en-US" sz="1900">
                <a:solidFill>
                  <a:srgbClr val="000000"/>
                </a:solidFill>
                <a:latin typeface="Arial" charset="0"/>
              </a:rPr>
              <a:t>Pour chaque point de contrôle ou de vérification :</a:t>
            </a:r>
          </a:p>
          <a:p>
            <a:r>
              <a:rPr lang="en-US" sz="1900">
                <a:solidFill>
                  <a:srgbClr val="000000"/>
                </a:solidFill>
                <a:latin typeface="Arial" charset="0"/>
              </a:rPr>
              <a:t>- Identifier les caractéristiques : nominale, tolérances.</a:t>
            </a:r>
          </a:p>
          <a:p>
            <a:r>
              <a:rPr lang="en-US" sz="1900">
                <a:solidFill>
                  <a:srgbClr val="000000"/>
                </a:solidFill>
                <a:latin typeface="Arial" charset="0"/>
              </a:rPr>
              <a:t>- Identifier les moyens de contrôle et de vérification.</a:t>
            </a:r>
          </a:p>
          <a:p>
            <a:r>
              <a:rPr lang="en-US" sz="1900">
                <a:solidFill>
                  <a:srgbClr val="000000"/>
                </a:solidFill>
                <a:latin typeface="Arial" charset="0"/>
              </a:rPr>
              <a:t>- Identifier le mode de contrôle ou de vérification.</a:t>
            </a:r>
          </a:p>
          <a:p>
            <a:r>
              <a:rPr lang="en-US" sz="1900">
                <a:solidFill>
                  <a:srgbClr val="000000"/>
                </a:solidFill>
                <a:latin typeface="Arial" charset="0"/>
              </a:rPr>
              <a:t>- Définir les règles de décision.</a:t>
            </a:r>
          </a:p>
          <a:p>
            <a:r>
              <a:rPr lang="en-US" sz="1900">
                <a:solidFill>
                  <a:srgbClr val="000000"/>
                </a:solidFill>
                <a:latin typeface="Arial" charset="0"/>
              </a:rPr>
              <a:t>- Formaliser le plan de contrôle.</a:t>
            </a:r>
          </a:p>
          <a:p>
            <a:endParaRPr lang="en-US" sz="190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gradFill rotWithShape="0">
          <a:gsLst>
            <a:gs pos="0">
              <a:srgbClr val="E6E6E6"/>
            </a:gs>
            <a:gs pos="100000">
              <a:srgbClr val="E6E6E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1060450" y="522288"/>
            <a:ext cx="8540750" cy="632777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/>
              </a:gs>
            </a:gsLst>
            <a:lin ang="5400000" scaled="1"/>
          </a:gradFill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220" name="Freeform 4"/>
          <p:cNvSpPr>
            <a:spLocks noChangeArrowheads="1"/>
          </p:cNvSpPr>
          <p:nvPr/>
        </p:nvSpPr>
        <p:spPr bwMode="auto">
          <a:xfrm>
            <a:off x="1063625" y="5556250"/>
            <a:ext cx="8534400" cy="1347788"/>
          </a:xfrm>
          <a:custGeom>
            <a:avLst/>
            <a:gdLst>
              <a:gd name="T0" fmla="*/ 3584 w 5376"/>
              <a:gd name="T1" fmla="*/ 605 h 849"/>
              <a:gd name="T2" fmla="*/ 3722 w 5376"/>
              <a:gd name="T3" fmla="*/ 493 h 849"/>
              <a:gd name="T4" fmla="*/ 3859 w 5376"/>
              <a:gd name="T5" fmla="*/ 562 h 849"/>
              <a:gd name="T6" fmla="*/ 4015 w 5376"/>
              <a:gd name="T7" fmla="*/ 458 h 849"/>
              <a:gd name="T8" fmla="*/ 4083 w 5376"/>
              <a:gd name="T9" fmla="*/ 579 h 849"/>
              <a:gd name="T10" fmla="*/ 4161 w 5376"/>
              <a:gd name="T11" fmla="*/ 484 h 849"/>
              <a:gd name="T12" fmla="*/ 4290 w 5376"/>
              <a:gd name="T13" fmla="*/ 605 h 849"/>
              <a:gd name="T14" fmla="*/ 4437 w 5376"/>
              <a:gd name="T15" fmla="*/ 320 h 849"/>
              <a:gd name="T16" fmla="*/ 4618 w 5376"/>
              <a:gd name="T17" fmla="*/ 677 h 849"/>
              <a:gd name="T18" fmla="*/ 4747 w 5376"/>
              <a:gd name="T19" fmla="*/ 182 h 849"/>
              <a:gd name="T20" fmla="*/ 4954 w 5376"/>
              <a:gd name="T21" fmla="*/ 622 h 849"/>
              <a:gd name="T22" fmla="*/ 5040 w 5376"/>
              <a:gd name="T23" fmla="*/ 389 h 849"/>
              <a:gd name="T24" fmla="*/ 5134 w 5376"/>
              <a:gd name="T25" fmla="*/ 519 h 849"/>
              <a:gd name="T26" fmla="*/ 5376 w 5376"/>
              <a:gd name="T27" fmla="*/ 0 h 849"/>
              <a:gd name="T28" fmla="*/ 5376 w 5376"/>
              <a:gd name="T29" fmla="*/ 104 h 849"/>
              <a:gd name="T30" fmla="*/ 5134 w 5376"/>
              <a:gd name="T31" fmla="*/ 622 h 849"/>
              <a:gd name="T32" fmla="*/ 5048 w 5376"/>
              <a:gd name="T33" fmla="*/ 510 h 849"/>
              <a:gd name="T34" fmla="*/ 4962 w 5376"/>
              <a:gd name="T35" fmla="*/ 726 h 849"/>
              <a:gd name="T36" fmla="*/ 4764 w 5376"/>
              <a:gd name="T37" fmla="*/ 329 h 849"/>
              <a:gd name="T38" fmla="*/ 4626 w 5376"/>
              <a:gd name="T39" fmla="*/ 849 h 849"/>
              <a:gd name="T40" fmla="*/ 4437 w 5376"/>
              <a:gd name="T41" fmla="*/ 432 h 849"/>
              <a:gd name="T42" fmla="*/ 4307 w 5376"/>
              <a:gd name="T43" fmla="*/ 682 h 849"/>
              <a:gd name="T44" fmla="*/ 4169 w 5376"/>
              <a:gd name="T45" fmla="*/ 562 h 849"/>
              <a:gd name="T46" fmla="*/ 4075 w 5376"/>
              <a:gd name="T47" fmla="*/ 648 h 849"/>
              <a:gd name="T48" fmla="*/ 3989 w 5376"/>
              <a:gd name="T49" fmla="*/ 519 h 849"/>
              <a:gd name="T50" fmla="*/ 3859 w 5376"/>
              <a:gd name="T51" fmla="*/ 614 h 849"/>
              <a:gd name="T52" fmla="*/ 3730 w 5376"/>
              <a:gd name="T53" fmla="*/ 553 h 849"/>
              <a:gd name="T54" fmla="*/ 3601 w 5376"/>
              <a:gd name="T55" fmla="*/ 648 h 849"/>
              <a:gd name="T56" fmla="*/ 0 w 5376"/>
              <a:gd name="T57" fmla="*/ 652 h 849"/>
              <a:gd name="T58" fmla="*/ 0 w 5376"/>
              <a:gd name="T59" fmla="*/ 609 h 8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6" h="849">
                <a:moveTo>
                  <a:pt x="3584" y="605"/>
                </a:moveTo>
                <a:lnTo>
                  <a:pt x="3722" y="493"/>
                </a:lnTo>
                <a:lnTo>
                  <a:pt x="3859" y="562"/>
                </a:lnTo>
                <a:lnTo>
                  <a:pt x="4015" y="458"/>
                </a:lnTo>
                <a:lnTo>
                  <a:pt x="4083" y="579"/>
                </a:lnTo>
                <a:lnTo>
                  <a:pt x="4161" y="484"/>
                </a:lnTo>
                <a:lnTo>
                  <a:pt x="4290" y="605"/>
                </a:lnTo>
                <a:lnTo>
                  <a:pt x="4437" y="320"/>
                </a:lnTo>
                <a:lnTo>
                  <a:pt x="4618" y="677"/>
                </a:lnTo>
                <a:lnTo>
                  <a:pt x="4747" y="182"/>
                </a:lnTo>
                <a:lnTo>
                  <a:pt x="4954" y="622"/>
                </a:lnTo>
                <a:lnTo>
                  <a:pt x="5040" y="389"/>
                </a:lnTo>
                <a:lnTo>
                  <a:pt x="5134" y="519"/>
                </a:lnTo>
                <a:lnTo>
                  <a:pt x="5376" y="0"/>
                </a:lnTo>
                <a:lnTo>
                  <a:pt x="5376" y="104"/>
                </a:lnTo>
                <a:lnTo>
                  <a:pt x="5134" y="622"/>
                </a:lnTo>
                <a:lnTo>
                  <a:pt x="5048" y="510"/>
                </a:lnTo>
                <a:lnTo>
                  <a:pt x="4962" y="726"/>
                </a:lnTo>
                <a:lnTo>
                  <a:pt x="4764" y="329"/>
                </a:lnTo>
                <a:lnTo>
                  <a:pt x="4626" y="849"/>
                </a:lnTo>
                <a:lnTo>
                  <a:pt x="4437" y="432"/>
                </a:lnTo>
                <a:lnTo>
                  <a:pt x="4307" y="682"/>
                </a:lnTo>
                <a:lnTo>
                  <a:pt x="4169" y="562"/>
                </a:lnTo>
                <a:lnTo>
                  <a:pt x="4075" y="648"/>
                </a:lnTo>
                <a:lnTo>
                  <a:pt x="3989" y="519"/>
                </a:lnTo>
                <a:lnTo>
                  <a:pt x="3859" y="614"/>
                </a:lnTo>
                <a:lnTo>
                  <a:pt x="3730" y="553"/>
                </a:lnTo>
                <a:lnTo>
                  <a:pt x="3601" y="648"/>
                </a:lnTo>
                <a:lnTo>
                  <a:pt x="0" y="652"/>
                </a:lnTo>
                <a:lnTo>
                  <a:pt x="0" y="609"/>
                </a:lnTo>
                <a:close/>
              </a:path>
            </a:pathLst>
          </a:custGeom>
          <a:solidFill>
            <a:srgbClr val="46464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221" name="Freeform 5"/>
          <p:cNvSpPr>
            <a:spLocks noChangeArrowheads="1"/>
          </p:cNvSpPr>
          <p:nvPr/>
        </p:nvSpPr>
        <p:spPr bwMode="auto">
          <a:xfrm>
            <a:off x="1062038" y="5370513"/>
            <a:ext cx="8535987" cy="1449387"/>
          </a:xfrm>
          <a:custGeom>
            <a:avLst/>
            <a:gdLst>
              <a:gd name="T0" fmla="*/ 3555 w 5377"/>
              <a:gd name="T1" fmla="*/ 669 h 913"/>
              <a:gd name="T2" fmla="*/ 3693 w 5377"/>
              <a:gd name="T3" fmla="*/ 557 h 913"/>
              <a:gd name="T4" fmla="*/ 3831 w 5377"/>
              <a:gd name="T5" fmla="*/ 626 h 913"/>
              <a:gd name="T6" fmla="*/ 3986 w 5377"/>
              <a:gd name="T7" fmla="*/ 522 h 913"/>
              <a:gd name="T8" fmla="*/ 4055 w 5377"/>
              <a:gd name="T9" fmla="*/ 643 h 913"/>
              <a:gd name="T10" fmla="*/ 4132 w 5377"/>
              <a:gd name="T11" fmla="*/ 548 h 913"/>
              <a:gd name="T12" fmla="*/ 4262 w 5377"/>
              <a:gd name="T13" fmla="*/ 669 h 913"/>
              <a:gd name="T14" fmla="*/ 4408 w 5377"/>
              <a:gd name="T15" fmla="*/ 384 h 913"/>
              <a:gd name="T16" fmla="*/ 4589 w 5377"/>
              <a:gd name="T17" fmla="*/ 741 h 913"/>
              <a:gd name="T18" fmla="*/ 4718 w 5377"/>
              <a:gd name="T19" fmla="*/ 246 h 913"/>
              <a:gd name="T20" fmla="*/ 4925 w 5377"/>
              <a:gd name="T21" fmla="*/ 686 h 913"/>
              <a:gd name="T22" fmla="*/ 5011 w 5377"/>
              <a:gd name="T23" fmla="*/ 453 h 913"/>
              <a:gd name="T24" fmla="*/ 5106 w 5377"/>
              <a:gd name="T25" fmla="*/ 583 h 913"/>
              <a:gd name="T26" fmla="*/ 5377 w 5377"/>
              <a:gd name="T27" fmla="*/ 0 h 913"/>
              <a:gd name="T28" fmla="*/ 5377 w 5377"/>
              <a:gd name="T29" fmla="*/ 104 h 913"/>
              <a:gd name="T30" fmla="*/ 5106 w 5377"/>
              <a:gd name="T31" fmla="*/ 686 h 913"/>
              <a:gd name="T32" fmla="*/ 5020 w 5377"/>
              <a:gd name="T33" fmla="*/ 574 h 913"/>
              <a:gd name="T34" fmla="*/ 4933 w 5377"/>
              <a:gd name="T35" fmla="*/ 790 h 913"/>
              <a:gd name="T36" fmla="*/ 4735 w 5377"/>
              <a:gd name="T37" fmla="*/ 393 h 913"/>
              <a:gd name="T38" fmla="*/ 4598 w 5377"/>
              <a:gd name="T39" fmla="*/ 913 h 913"/>
              <a:gd name="T40" fmla="*/ 4408 w 5377"/>
              <a:gd name="T41" fmla="*/ 496 h 913"/>
              <a:gd name="T42" fmla="*/ 4279 w 5377"/>
              <a:gd name="T43" fmla="*/ 746 h 913"/>
              <a:gd name="T44" fmla="*/ 4141 w 5377"/>
              <a:gd name="T45" fmla="*/ 626 h 913"/>
              <a:gd name="T46" fmla="*/ 4046 w 5377"/>
              <a:gd name="T47" fmla="*/ 712 h 913"/>
              <a:gd name="T48" fmla="*/ 3960 w 5377"/>
              <a:gd name="T49" fmla="*/ 583 h 913"/>
              <a:gd name="T50" fmla="*/ 3831 w 5377"/>
              <a:gd name="T51" fmla="*/ 678 h 913"/>
              <a:gd name="T52" fmla="*/ 3702 w 5377"/>
              <a:gd name="T53" fmla="*/ 617 h 913"/>
              <a:gd name="T54" fmla="*/ 3572 w 5377"/>
              <a:gd name="T55" fmla="*/ 712 h 913"/>
              <a:gd name="T56" fmla="*/ 0 w 5377"/>
              <a:gd name="T57" fmla="*/ 716 h 913"/>
              <a:gd name="T58" fmla="*/ 0 w 5377"/>
              <a:gd name="T59" fmla="*/ 673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7" h="913">
                <a:moveTo>
                  <a:pt x="3555" y="669"/>
                </a:moveTo>
                <a:lnTo>
                  <a:pt x="3693" y="557"/>
                </a:lnTo>
                <a:lnTo>
                  <a:pt x="3831" y="626"/>
                </a:lnTo>
                <a:lnTo>
                  <a:pt x="3986" y="522"/>
                </a:lnTo>
                <a:lnTo>
                  <a:pt x="4055" y="643"/>
                </a:lnTo>
                <a:lnTo>
                  <a:pt x="4132" y="548"/>
                </a:lnTo>
                <a:lnTo>
                  <a:pt x="4262" y="669"/>
                </a:lnTo>
                <a:lnTo>
                  <a:pt x="4408" y="384"/>
                </a:lnTo>
                <a:lnTo>
                  <a:pt x="4589" y="741"/>
                </a:lnTo>
                <a:lnTo>
                  <a:pt x="4718" y="246"/>
                </a:lnTo>
                <a:lnTo>
                  <a:pt x="4925" y="686"/>
                </a:lnTo>
                <a:lnTo>
                  <a:pt x="5011" y="453"/>
                </a:lnTo>
                <a:lnTo>
                  <a:pt x="5106" y="583"/>
                </a:lnTo>
                <a:lnTo>
                  <a:pt x="5377" y="0"/>
                </a:lnTo>
                <a:lnTo>
                  <a:pt x="5377" y="104"/>
                </a:lnTo>
                <a:lnTo>
                  <a:pt x="5106" y="686"/>
                </a:lnTo>
                <a:lnTo>
                  <a:pt x="5020" y="574"/>
                </a:lnTo>
                <a:lnTo>
                  <a:pt x="4933" y="790"/>
                </a:lnTo>
                <a:lnTo>
                  <a:pt x="4735" y="393"/>
                </a:lnTo>
                <a:lnTo>
                  <a:pt x="4598" y="913"/>
                </a:lnTo>
                <a:lnTo>
                  <a:pt x="4408" y="496"/>
                </a:lnTo>
                <a:lnTo>
                  <a:pt x="4279" y="746"/>
                </a:lnTo>
                <a:lnTo>
                  <a:pt x="4141" y="626"/>
                </a:lnTo>
                <a:lnTo>
                  <a:pt x="4046" y="712"/>
                </a:lnTo>
                <a:lnTo>
                  <a:pt x="3960" y="583"/>
                </a:lnTo>
                <a:lnTo>
                  <a:pt x="3831" y="678"/>
                </a:lnTo>
                <a:lnTo>
                  <a:pt x="3702" y="617"/>
                </a:lnTo>
                <a:lnTo>
                  <a:pt x="3572" y="712"/>
                </a:lnTo>
                <a:lnTo>
                  <a:pt x="0" y="716"/>
                </a:lnTo>
                <a:lnTo>
                  <a:pt x="0" y="673"/>
                </a:lnTo>
                <a:close/>
              </a:path>
            </a:pathLst>
          </a:custGeom>
          <a:solidFill>
            <a:srgbClr val="DCDC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DCDCDC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1069975" y="965200"/>
            <a:ext cx="8524875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5000"/>
              </a:lnSpc>
            </a:pPr>
            <a:r>
              <a:rPr lang="en-US" sz="2300">
                <a:solidFill>
                  <a:srgbClr val="1D1D1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THÈME 2 : </a:t>
            </a:r>
            <a:r>
              <a:rPr lang="en-US" sz="2300">
                <a:solidFill>
                  <a:srgbClr val="32323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CONSTRUCTION D'UN PROCESSUS</a:t>
            </a: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1582738" y="2605088"/>
            <a:ext cx="7553325" cy="2147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15000"/>
              </a:lnSpc>
              <a:spcAft>
                <a:spcPct val="15000"/>
              </a:spcAft>
            </a:pPr>
            <a:r>
              <a:rPr lang="en-US" sz="2300">
                <a:solidFill>
                  <a:srgbClr val="000000"/>
                </a:solidFill>
                <a:latin typeface="Arial" charset="0"/>
              </a:rPr>
              <a:t>Définition du processus à construire : début / fin.</a:t>
            </a:r>
          </a:p>
          <a:p>
            <a:pPr>
              <a:lnSpc>
                <a:spcPct val="115000"/>
              </a:lnSpc>
              <a:spcAft>
                <a:spcPct val="15000"/>
              </a:spcAft>
            </a:pPr>
            <a:r>
              <a:rPr lang="en-US" sz="2300">
                <a:solidFill>
                  <a:srgbClr val="000000"/>
                </a:solidFill>
                <a:latin typeface="Arial" charset="0"/>
              </a:rPr>
              <a:t>Formalisation et visualisation.</a:t>
            </a:r>
          </a:p>
          <a:p>
            <a:pPr>
              <a:lnSpc>
                <a:spcPct val="115000"/>
              </a:lnSpc>
              <a:spcAft>
                <a:spcPct val="15000"/>
              </a:spcAft>
            </a:pPr>
            <a:r>
              <a:rPr lang="en-US" sz="2300">
                <a:solidFill>
                  <a:srgbClr val="000000"/>
                </a:solidFill>
                <a:latin typeface="Arial" charset="0"/>
              </a:rPr>
              <a:t>Décomposition en phases de transformation du produit.</a:t>
            </a:r>
          </a:p>
          <a:p>
            <a:pPr>
              <a:lnSpc>
                <a:spcPct val="115000"/>
              </a:lnSpc>
              <a:spcAft>
                <a:spcPct val="15000"/>
              </a:spcAft>
            </a:pPr>
            <a:r>
              <a:rPr lang="en-US" sz="2300">
                <a:solidFill>
                  <a:srgbClr val="000000"/>
                </a:solidFill>
                <a:latin typeface="Arial" charset="0"/>
              </a:rPr>
              <a:t>Identification des postes et des machines à l'intérieur des phases : implantation.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gradFill rotWithShape="0">
          <a:gsLst>
            <a:gs pos="0">
              <a:srgbClr val="E6E6E6"/>
            </a:gs>
            <a:gs pos="100000">
              <a:srgbClr val="E6E6E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1060450" y="522288"/>
            <a:ext cx="8540750" cy="632777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/>
              </a:gs>
            </a:gsLst>
            <a:lin ang="5400000" scaled="1"/>
          </a:gradFill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244" name="Freeform 4"/>
          <p:cNvSpPr>
            <a:spLocks noChangeArrowheads="1"/>
          </p:cNvSpPr>
          <p:nvPr/>
        </p:nvSpPr>
        <p:spPr bwMode="auto">
          <a:xfrm>
            <a:off x="1063625" y="5556250"/>
            <a:ext cx="8534400" cy="1347788"/>
          </a:xfrm>
          <a:custGeom>
            <a:avLst/>
            <a:gdLst>
              <a:gd name="T0" fmla="*/ 3584 w 5376"/>
              <a:gd name="T1" fmla="*/ 605 h 849"/>
              <a:gd name="T2" fmla="*/ 3722 w 5376"/>
              <a:gd name="T3" fmla="*/ 493 h 849"/>
              <a:gd name="T4" fmla="*/ 3859 w 5376"/>
              <a:gd name="T5" fmla="*/ 562 h 849"/>
              <a:gd name="T6" fmla="*/ 4015 w 5376"/>
              <a:gd name="T7" fmla="*/ 458 h 849"/>
              <a:gd name="T8" fmla="*/ 4083 w 5376"/>
              <a:gd name="T9" fmla="*/ 579 h 849"/>
              <a:gd name="T10" fmla="*/ 4161 w 5376"/>
              <a:gd name="T11" fmla="*/ 484 h 849"/>
              <a:gd name="T12" fmla="*/ 4290 w 5376"/>
              <a:gd name="T13" fmla="*/ 605 h 849"/>
              <a:gd name="T14" fmla="*/ 4437 w 5376"/>
              <a:gd name="T15" fmla="*/ 320 h 849"/>
              <a:gd name="T16" fmla="*/ 4618 w 5376"/>
              <a:gd name="T17" fmla="*/ 677 h 849"/>
              <a:gd name="T18" fmla="*/ 4747 w 5376"/>
              <a:gd name="T19" fmla="*/ 182 h 849"/>
              <a:gd name="T20" fmla="*/ 4954 w 5376"/>
              <a:gd name="T21" fmla="*/ 622 h 849"/>
              <a:gd name="T22" fmla="*/ 5040 w 5376"/>
              <a:gd name="T23" fmla="*/ 389 h 849"/>
              <a:gd name="T24" fmla="*/ 5134 w 5376"/>
              <a:gd name="T25" fmla="*/ 519 h 849"/>
              <a:gd name="T26" fmla="*/ 5376 w 5376"/>
              <a:gd name="T27" fmla="*/ 0 h 849"/>
              <a:gd name="T28" fmla="*/ 5376 w 5376"/>
              <a:gd name="T29" fmla="*/ 104 h 849"/>
              <a:gd name="T30" fmla="*/ 5134 w 5376"/>
              <a:gd name="T31" fmla="*/ 622 h 849"/>
              <a:gd name="T32" fmla="*/ 5048 w 5376"/>
              <a:gd name="T33" fmla="*/ 510 h 849"/>
              <a:gd name="T34" fmla="*/ 4962 w 5376"/>
              <a:gd name="T35" fmla="*/ 726 h 849"/>
              <a:gd name="T36" fmla="*/ 4764 w 5376"/>
              <a:gd name="T37" fmla="*/ 329 h 849"/>
              <a:gd name="T38" fmla="*/ 4626 w 5376"/>
              <a:gd name="T39" fmla="*/ 849 h 849"/>
              <a:gd name="T40" fmla="*/ 4437 w 5376"/>
              <a:gd name="T41" fmla="*/ 432 h 849"/>
              <a:gd name="T42" fmla="*/ 4307 w 5376"/>
              <a:gd name="T43" fmla="*/ 682 h 849"/>
              <a:gd name="T44" fmla="*/ 4169 w 5376"/>
              <a:gd name="T45" fmla="*/ 562 h 849"/>
              <a:gd name="T46" fmla="*/ 4075 w 5376"/>
              <a:gd name="T47" fmla="*/ 648 h 849"/>
              <a:gd name="T48" fmla="*/ 3989 w 5376"/>
              <a:gd name="T49" fmla="*/ 519 h 849"/>
              <a:gd name="T50" fmla="*/ 3859 w 5376"/>
              <a:gd name="T51" fmla="*/ 614 h 849"/>
              <a:gd name="T52" fmla="*/ 3730 w 5376"/>
              <a:gd name="T53" fmla="*/ 553 h 849"/>
              <a:gd name="T54" fmla="*/ 3601 w 5376"/>
              <a:gd name="T55" fmla="*/ 648 h 849"/>
              <a:gd name="T56" fmla="*/ 0 w 5376"/>
              <a:gd name="T57" fmla="*/ 652 h 849"/>
              <a:gd name="T58" fmla="*/ 0 w 5376"/>
              <a:gd name="T59" fmla="*/ 609 h 8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6" h="849">
                <a:moveTo>
                  <a:pt x="3584" y="605"/>
                </a:moveTo>
                <a:lnTo>
                  <a:pt x="3722" y="493"/>
                </a:lnTo>
                <a:lnTo>
                  <a:pt x="3859" y="562"/>
                </a:lnTo>
                <a:lnTo>
                  <a:pt x="4015" y="458"/>
                </a:lnTo>
                <a:lnTo>
                  <a:pt x="4083" y="579"/>
                </a:lnTo>
                <a:lnTo>
                  <a:pt x="4161" y="484"/>
                </a:lnTo>
                <a:lnTo>
                  <a:pt x="4290" y="605"/>
                </a:lnTo>
                <a:lnTo>
                  <a:pt x="4437" y="320"/>
                </a:lnTo>
                <a:lnTo>
                  <a:pt x="4618" y="677"/>
                </a:lnTo>
                <a:lnTo>
                  <a:pt x="4747" y="182"/>
                </a:lnTo>
                <a:lnTo>
                  <a:pt x="4954" y="622"/>
                </a:lnTo>
                <a:lnTo>
                  <a:pt x="5040" y="389"/>
                </a:lnTo>
                <a:lnTo>
                  <a:pt x="5134" y="519"/>
                </a:lnTo>
                <a:lnTo>
                  <a:pt x="5376" y="0"/>
                </a:lnTo>
                <a:lnTo>
                  <a:pt x="5376" y="104"/>
                </a:lnTo>
                <a:lnTo>
                  <a:pt x="5134" y="622"/>
                </a:lnTo>
                <a:lnTo>
                  <a:pt x="5048" y="510"/>
                </a:lnTo>
                <a:lnTo>
                  <a:pt x="4962" y="726"/>
                </a:lnTo>
                <a:lnTo>
                  <a:pt x="4764" y="329"/>
                </a:lnTo>
                <a:lnTo>
                  <a:pt x="4626" y="849"/>
                </a:lnTo>
                <a:lnTo>
                  <a:pt x="4437" y="432"/>
                </a:lnTo>
                <a:lnTo>
                  <a:pt x="4307" y="682"/>
                </a:lnTo>
                <a:lnTo>
                  <a:pt x="4169" y="562"/>
                </a:lnTo>
                <a:lnTo>
                  <a:pt x="4075" y="648"/>
                </a:lnTo>
                <a:lnTo>
                  <a:pt x="3989" y="519"/>
                </a:lnTo>
                <a:lnTo>
                  <a:pt x="3859" y="614"/>
                </a:lnTo>
                <a:lnTo>
                  <a:pt x="3730" y="553"/>
                </a:lnTo>
                <a:lnTo>
                  <a:pt x="3601" y="648"/>
                </a:lnTo>
                <a:lnTo>
                  <a:pt x="0" y="652"/>
                </a:lnTo>
                <a:lnTo>
                  <a:pt x="0" y="609"/>
                </a:lnTo>
                <a:close/>
              </a:path>
            </a:pathLst>
          </a:custGeom>
          <a:solidFill>
            <a:srgbClr val="46464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245" name="Freeform 5"/>
          <p:cNvSpPr>
            <a:spLocks noChangeArrowheads="1"/>
          </p:cNvSpPr>
          <p:nvPr/>
        </p:nvSpPr>
        <p:spPr bwMode="auto">
          <a:xfrm>
            <a:off x="1062038" y="5370513"/>
            <a:ext cx="8535987" cy="1449387"/>
          </a:xfrm>
          <a:custGeom>
            <a:avLst/>
            <a:gdLst>
              <a:gd name="T0" fmla="*/ 3555 w 5377"/>
              <a:gd name="T1" fmla="*/ 669 h 913"/>
              <a:gd name="T2" fmla="*/ 3693 w 5377"/>
              <a:gd name="T3" fmla="*/ 557 h 913"/>
              <a:gd name="T4" fmla="*/ 3831 w 5377"/>
              <a:gd name="T5" fmla="*/ 626 h 913"/>
              <a:gd name="T6" fmla="*/ 3986 w 5377"/>
              <a:gd name="T7" fmla="*/ 522 h 913"/>
              <a:gd name="T8" fmla="*/ 4055 w 5377"/>
              <a:gd name="T9" fmla="*/ 643 h 913"/>
              <a:gd name="T10" fmla="*/ 4132 w 5377"/>
              <a:gd name="T11" fmla="*/ 548 h 913"/>
              <a:gd name="T12" fmla="*/ 4262 w 5377"/>
              <a:gd name="T13" fmla="*/ 669 h 913"/>
              <a:gd name="T14" fmla="*/ 4408 w 5377"/>
              <a:gd name="T15" fmla="*/ 384 h 913"/>
              <a:gd name="T16" fmla="*/ 4589 w 5377"/>
              <a:gd name="T17" fmla="*/ 741 h 913"/>
              <a:gd name="T18" fmla="*/ 4718 w 5377"/>
              <a:gd name="T19" fmla="*/ 246 h 913"/>
              <a:gd name="T20" fmla="*/ 4925 w 5377"/>
              <a:gd name="T21" fmla="*/ 686 h 913"/>
              <a:gd name="T22" fmla="*/ 5011 w 5377"/>
              <a:gd name="T23" fmla="*/ 453 h 913"/>
              <a:gd name="T24" fmla="*/ 5106 w 5377"/>
              <a:gd name="T25" fmla="*/ 583 h 913"/>
              <a:gd name="T26" fmla="*/ 5377 w 5377"/>
              <a:gd name="T27" fmla="*/ 0 h 913"/>
              <a:gd name="T28" fmla="*/ 5377 w 5377"/>
              <a:gd name="T29" fmla="*/ 104 h 913"/>
              <a:gd name="T30" fmla="*/ 5106 w 5377"/>
              <a:gd name="T31" fmla="*/ 686 h 913"/>
              <a:gd name="T32" fmla="*/ 5020 w 5377"/>
              <a:gd name="T33" fmla="*/ 574 h 913"/>
              <a:gd name="T34" fmla="*/ 4933 w 5377"/>
              <a:gd name="T35" fmla="*/ 790 h 913"/>
              <a:gd name="T36" fmla="*/ 4735 w 5377"/>
              <a:gd name="T37" fmla="*/ 393 h 913"/>
              <a:gd name="T38" fmla="*/ 4598 w 5377"/>
              <a:gd name="T39" fmla="*/ 913 h 913"/>
              <a:gd name="T40" fmla="*/ 4408 w 5377"/>
              <a:gd name="T41" fmla="*/ 496 h 913"/>
              <a:gd name="T42" fmla="*/ 4279 w 5377"/>
              <a:gd name="T43" fmla="*/ 746 h 913"/>
              <a:gd name="T44" fmla="*/ 4141 w 5377"/>
              <a:gd name="T45" fmla="*/ 626 h 913"/>
              <a:gd name="T46" fmla="*/ 4046 w 5377"/>
              <a:gd name="T47" fmla="*/ 712 h 913"/>
              <a:gd name="T48" fmla="*/ 3960 w 5377"/>
              <a:gd name="T49" fmla="*/ 583 h 913"/>
              <a:gd name="T50" fmla="*/ 3831 w 5377"/>
              <a:gd name="T51" fmla="*/ 678 h 913"/>
              <a:gd name="T52" fmla="*/ 3702 w 5377"/>
              <a:gd name="T53" fmla="*/ 617 h 913"/>
              <a:gd name="T54" fmla="*/ 3572 w 5377"/>
              <a:gd name="T55" fmla="*/ 712 h 913"/>
              <a:gd name="T56" fmla="*/ 0 w 5377"/>
              <a:gd name="T57" fmla="*/ 716 h 913"/>
              <a:gd name="T58" fmla="*/ 0 w 5377"/>
              <a:gd name="T59" fmla="*/ 673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77" h="913">
                <a:moveTo>
                  <a:pt x="3555" y="669"/>
                </a:moveTo>
                <a:lnTo>
                  <a:pt x="3693" y="557"/>
                </a:lnTo>
                <a:lnTo>
                  <a:pt x="3831" y="626"/>
                </a:lnTo>
                <a:lnTo>
                  <a:pt x="3986" y="522"/>
                </a:lnTo>
                <a:lnTo>
                  <a:pt x="4055" y="643"/>
                </a:lnTo>
                <a:lnTo>
                  <a:pt x="4132" y="548"/>
                </a:lnTo>
                <a:lnTo>
                  <a:pt x="4262" y="669"/>
                </a:lnTo>
                <a:lnTo>
                  <a:pt x="4408" y="384"/>
                </a:lnTo>
                <a:lnTo>
                  <a:pt x="4589" y="741"/>
                </a:lnTo>
                <a:lnTo>
                  <a:pt x="4718" y="246"/>
                </a:lnTo>
                <a:lnTo>
                  <a:pt x="4925" y="686"/>
                </a:lnTo>
                <a:lnTo>
                  <a:pt x="5011" y="453"/>
                </a:lnTo>
                <a:lnTo>
                  <a:pt x="5106" y="583"/>
                </a:lnTo>
                <a:lnTo>
                  <a:pt x="5377" y="0"/>
                </a:lnTo>
                <a:lnTo>
                  <a:pt x="5377" y="104"/>
                </a:lnTo>
                <a:lnTo>
                  <a:pt x="5106" y="686"/>
                </a:lnTo>
                <a:lnTo>
                  <a:pt x="5020" y="574"/>
                </a:lnTo>
                <a:lnTo>
                  <a:pt x="4933" y="790"/>
                </a:lnTo>
                <a:lnTo>
                  <a:pt x="4735" y="393"/>
                </a:lnTo>
                <a:lnTo>
                  <a:pt x="4598" y="913"/>
                </a:lnTo>
                <a:lnTo>
                  <a:pt x="4408" y="496"/>
                </a:lnTo>
                <a:lnTo>
                  <a:pt x="4279" y="746"/>
                </a:lnTo>
                <a:lnTo>
                  <a:pt x="4141" y="626"/>
                </a:lnTo>
                <a:lnTo>
                  <a:pt x="4046" y="712"/>
                </a:lnTo>
                <a:lnTo>
                  <a:pt x="3960" y="583"/>
                </a:lnTo>
                <a:lnTo>
                  <a:pt x="3831" y="678"/>
                </a:lnTo>
                <a:lnTo>
                  <a:pt x="3702" y="617"/>
                </a:lnTo>
                <a:lnTo>
                  <a:pt x="3572" y="712"/>
                </a:lnTo>
                <a:lnTo>
                  <a:pt x="0" y="716"/>
                </a:lnTo>
                <a:lnTo>
                  <a:pt x="0" y="673"/>
                </a:lnTo>
                <a:close/>
              </a:path>
            </a:pathLst>
          </a:custGeom>
          <a:solidFill>
            <a:srgbClr val="DCDC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DCDCDC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1069975" y="965200"/>
            <a:ext cx="8524875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5000"/>
              </a:lnSpc>
            </a:pPr>
            <a:r>
              <a:rPr lang="en-US" sz="2300">
                <a:solidFill>
                  <a:srgbClr val="1D1D1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THÈME 2 : </a:t>
            </a:r>
            <a:r>
              <a:rPr lang="en-US" sz="2300">
                <a:solidFill>
                  <a:srgbClr val="32323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pitchFamily="34" charset="0"/>
              </a:rPr>
              <a:t>CONSTRUCTION D'UN PROCESSUS</a:t>
            </a: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1409700" y="1935163"/>
            <a:ext cx="8210550" cy="3593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241300" indent="-2413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15000"/>
              </a:lnSpc>
              <a:spcAft>
                <a:spcPct val="15000"/>
              </a:spcAft>
            </a:pPr>
            <a:r>
              <a:rPr lang="en-US" sz="2300" dirty="0">
                <a:solidFill>
                  <a:srgbClr val="000000"/>
                </a:solidFill>
                <a:latin typeface="Arial" charset="0"/>
              </a:rPr>
              <a:t>Identification des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opérations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aux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postes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.</a:t>
            </a:r>
          </a:p>
          <a:p>
            <a:pPr marL="0" indent="0">
              <a:lnSpc>
                <a:spcPct val="115000"/>
              </a:lnSpc>
              <a:spcAft>
                <a:spcPct val="15000"/>
              </a:spcAft>
              <a:buClr>
                <a:srgbClr val="323232"/>
              </a:buClr>
              <a:buSzPct val="100000"/>
            </a:pP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300" dirty="0" smtClean="0">
                <a:solidFill>
                  <a:srgbClr val="000000"/>
                </a:solidFill>
                <a:latin typeface="Arial" charset="0"/>
              </a:rPr>
              <a:t>→ Nature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.</a:t>
            </a:r>
          </a:p>
          <a:p>
            <a:pPr marL="0" indent="0">
              <a:lnSpc>
                <a:spcPct val="115000"/>
              </a:lnSpc>
              <a:spcAft>
                <a:spcPct val="15000"/>
              </a:spcAft>
              <a:buClr>
                <a:srgbClr val="323232"/>
              </a:buClr>
              <a:buSzPct val="100000"/>
            </a:pP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300" dirty="0" smtClean="0">
                <a:solidFill>
                  <a:srgbClr val="000000"/>
                </a:solidFill>
                <a:latin typeface="Arial" charset="0"/>
              </a:rPr>
              <a:t>→ </a:t>
            </a:r>
            <a:r>
              <a:rPr lang="en-US" sz="2300" dirty="0" err="1" smtClean="0">
                <a:solidFill>
                  <a:srgbClr val="000000"/>
                </a:solidFill>
                <a:latin typeface="Arial" charset="0"/>
              </a:rPr>
              <a:t>Moyen</a:t>
            </a:r>
            <a:r>
              <a:rPr lang="en-US" sz="23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de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réalisation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.</a:t>
            </a:r>
          </a:p>
          <a:p>
            <a:pPr marL="0" indent="0">
              <a:lnSpc>
                <a:spcPct val="115000"/>
              </a:lnSpc>
              <a:spcAft>
                <a:spcPct val="15000"/>
              </a:spcAft>
              <a:buClr>
                <a:srgbClr val="323232"/>
              </a:buClr>
              <a:buSzPct val="100000"/>
            </a:pP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300" dirty="0" smtClean="0">
                <a:solidFill>
                  <a:srgbClr val="000000"/>
                </a:solidFill>
                <a:latin typeface="Arial" charset="0"/>
              </a:rPr>
              <a:t>→ </a:t>
            </a:r>
            <a:r>
              <a:rPr lang="en-US" sz="2300" dirty="0" err="1" smtClean="0">
                <a:solidFill>
                  <a:srgbClr val="000000"/>
                </a:solidFill>
                <a:latin typeface="Arial" charset="0"/>
              </a:rPr>
              <a:t>Caractéristiques</a:t>
            </a:r>
            <a:r>
              <a:rPr lang="en-US" sz="23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à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contrôler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: AMDEC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produit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ou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process </a:t>
            </a:r>
          </a:p>
          <a:p>
            <a:pPr marL="0" indent="0">
              <a:lnSpc>
                <a:spcPct val="115000"/>
              </a:lnSpc>
              <a:spcAft>
                <a:spcPct val="15000"/>
              </a:spcAft>
            </a:pP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300" dirty="0" smtClean="0">
                <a:solidFill>
                  <a:srgbClr val="000000"/>
                </a:solidFill>
                <a:latin typeface="Arial" charset="0"/>
              </a:rPr>
              <a:t>     </a:t>
            </a:r>
            <a:r>
              <a:rPr lang="en-US" sz="2300" dirty="0" smtClean="0">
                <a:solidFill>
                  <a:srgbClr val="323232"/>
                </a:solidFill>
                <a:latin typeface="Arial" charset="0"/>
              </a:rPr>
              <a:t>(</a:t>
            </a:r>
            <a:r>
              <a:rPr lang="en-US" sz="2300" dirty="0" err="1">
                <a:solidFill>
                  <a:srgbClr val="323232"/>
                </a:solidFill>
                <a:latin typeface="Arial" charset="0"/>
              </a:rPr>
              <a:t>outils</a:t>
            </a:r>
            <a:r>
              <a:rPr lang="en-US" sz="2300" dirty="0">
                <a:solidFill>
                  <a:srgbClr val="323232"/>
                </a:solidFill>
                <a:latin typeface="Arial" charset="0"/>
              </a:rPr>
              <a:t> 3 et 4).</a:t>
            </a:r>
            <a:endParaRPr lang="en-US" sz="2300" dirty="0">
              <a:solidFill>
                <a:srgbClr val="000000"/>
              </a:solidFill>
              <a:latin typeface="Arial" charset="0"/>
            </a:endParaRPr>
          </a:p>
          <a:p>
            <a:pPr marL="0" indent="0">
              <a:lnSpc>
                <a:spcPct val="115000"/>
              </a:lnSpc>
              <a:spcAft>
                <a:spcPct val="15000"/>
              </a:spcAft>
              <a:buClr>
                <a:srgbClr val="323232"/>
              </a:buClr>
              <a:buSzPct val="100000"/>
            </a:pP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300" dirty="0" smtClean="0">
                <a:solidFill>
                  <a:srgbClr val="000000"/>
                </a:solidFill>
                <a:latin typeface="Arial" charset="0"/>
              </a:rPr>
              <a:t>→ </a:t>
            </a:r>
            <a:r>
              <a:rPr lang="en-US" sz="2300" dirty="0" err="1" smtClean="0">
                <a:solidFill>
                  <a:srgbClr val="000000"/>
                </a:solidFill>
                <a:latin typeface="Arial" charset="0"/>
              </a:rPr>
              <a:t>Moyen</a:t>
            </a:r>
            <a:r>
              <a:rPr lang="en-US" sz="23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de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contrôle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.</a:t>
            </a:r>
          </a:p>
          <a:p>
            <a:pPr marL="0" indent="0">
              <a:lnSpc>
                <a:spcPct val="115000"/>
              </a:lnSpc>
              <a:spcAft>
                <a:spcPct val="15000"/>
              </a:spcAft>
              <a:buClr>
                <a:srgbClr val="323232"/>
              </a:buClr>
              <a:buSzPct val="100000"/>
            </a:pP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300" dirty="0" smtClean="0">
                <a:solidFill>
                  <a:srgbClr val="000000"/>
                </a:solidFill>
                <a:latin typeface="Arial" charset="0"/>
              </a:rPr>
              <a:t>→ Documents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associés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: mode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opératoire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,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gammes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, </a:t>
            </a:r>
          </a:p>
          <a:p>
            <a:pPr>
              <a:lnSpc>
                <a:spcPct val="115000"/>
              </a:lnSpc>
              <a:spcAft>
                <a:spcPct val="15000"/>
              </a:spcAft>
            </a:pPr>
            <a:r>
              <a:rPr lang="en-US" sz="23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300" dirty="0" smtClean="0">
                <a:solidFill>
                  <a:srgbClr val="000000"/>
                </a:solidFill>
                <a:latin typeface="Arial" charset="0"/>
              </a:rPr>
              <a:t>     fiche 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technique, carte de </a:t>
            </a:r>
            <a:r>
              <a:rPr lang="en-US" sz="2300" dirty="0" err="1">
                <a:solidFill>
                  <a:srgbClr val="000000"/>
                </a:solidFill>
                <a:latin typeface="Arial" charset="0"/>
              </a:rPr>
              <a:t>contrôle</a:t>
            </a:r>
            <a:r>
              <a:rPr lang="en-US" sz="2300" dirty="0">
                <a:solidFill>
                  <a:srgbClr val="000000"/>
                </a:solidFill>
                <a:latin typeface="Arial" charset="0"/>
              </a:rPr>
              <a:t>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Thèm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10.xml><?xml version="1.0" encoding="utf-8"?>
<a:themeOverride xmlns:a="http://schemas.openxmlformats.org/drawingml/2006/main">
  <a:clrScheme name="Thèm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11.xml><?xml version="1.0" encoding="utf-8"?>
<a:themeOverride xmlns:a="http://schemas.openxmlformats.org/drawingml/2006/main">
  <a:clrScheme name="Thèm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12.xml><?xml version="1.0" encoding="utf-8"?>
<a:themeOverride xmlns:a="http://schemas.openxmlformats.org/drawingml/2006/main">
  <a:clrScheme name="Thèm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13.xml><?xml version="1.0" encoding="utf-8"?>
<a:themeOverride xmlns:a="http://schemas.openxmlformats.org/drawingml/2006/main">
  <a:clrScheme name="Thèm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14.xml><?xml version="1.0" encoding="utf-8"?>
<a:themeOverride xmlns:a="http://schemas.openxmlformats.org/drawingml/2006/main">
  <a:clrScheme name="Thèm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15.xml><?xml version="1.0" encoding="utf-8"?>
<a:themeOverride xmlns:a="http://schemas.openxmlformats.org/drawingml/2006/main">
  <a:clrScheme name="Thèm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16.xml><?xml version="1.0" encoding="utf-8"?>
<a:themeOverride xmlns:a="http://schemas.openxmlformats.org/drawingml/2006/main">
  <a:clrScheme name="Thèm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17.xml><?xml version="1.0" encoding="utf-8"?>
<a:themeOverride xmlns:a="http://schemas.openxmlformats.org/drawingml/2006/main">
  <a:clrScheme name="Thèm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18.xml><?xml version="1.0" encoding="utf-8"?>
<a:themeOverride xmlns:a="http://schemas.openxmlformats.org/drawingml/2006/main">
  <a:clrScheme name="Thèm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19.xml><?xml version="1.0" encoding="utf-8"?>
<a:themeOverride xmlns:a="http://schemas.openxmlformats.org/drawingml/2006/main">
  <a:clrScheme name="Thèm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2.xml><?xml version="1.0" encoding="utf-8"?>
<a:themeOverride xmlns:a="http://schemas.openxmlformats.org/drawingml/2006/main">
  <a:clrScheme name="Thèm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20.xml><?xml version="1.0" encoding="utf-8"?>
<a:themeOverride xmlns:a="http://schemas.openxmlformats.org/drawingml/2006/main">
  <a:clrScheme name="Thèm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3.xml><?xml version="1.0" encoding="utf-8"?>
<a:themeOverride xmlns:a="http://schemas.openxmlformats.org/drawingml/2006/main">
  <a:clrScheme name="Thèm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4.xml><?xml version="1.0" encoding="utf-8"?>
<a:themeOverride xmlns:a="http://schemas.openxmlformats.org/drawingml/2006/main">
  <a:clrScheme name="Thèm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5.xml><?xml version="1.0" encoding="utf-8"?>
<a:themeOverride xmlns:a="http://schemas.openxmlformats.org/drawingml/2006/main">
  <a:clrScheme name="Thèm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6.xml><?xml version="1.0" encoding="utf-8"?>
<a:themeOverride xmlns:a="http://schemas.openxmlformats.org/drawingml/2006/main">
  <a:clrScheme name="Thèm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7.xml><?xml version="1.0" encoding="utf-8"?>
<a:themeOverride xmlns:a="http://schemas.openxmlformats.org/drawingml/2006/main">
  <a:clrScheme name="Thèm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8.xml><?xml version="1.0" encoding="utf-8"?>
<a:themeOverride xmlns:a="http://schemas.openxmlformats.org/drawingml/2006/main">
  <a:clrScheme name="Thèm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9.xml><?xml version="1.0" encoding="utf-8"?>
<a:themeOverride xmlns:a="http://schemas.openxmlformats.org/drawingml/2006/main">
  <a:clrScheme name="Thèm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1305</Words>
  <Application>Microsoft Office PowerPoint</Application>
  <PresentationFormat>Personnalisé</PresentationFormat>
  <Paragraphs>207</Paragraphs>
  <Slides>20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20</vt:i4>
      </vt:variant>
    </vt:vector>
  </HeadingPairs>
  <TitlesOfParts>
    <vt:vector size="28" baseType="lpstr">
      <vt:lpstr>Times New Roman</vt:lpstr>
      <vt:lpstr>Gill Sans</vt:lpstr>
      <vt:lpstr>Arial</vt:lpstr>
      <vt:lpstr>WingDings</vt:lpstr>
      <vt:lpstr>LotusWP Type</vt:lpstr>
      <vt:lpstr>Math B</vt:lpstr>
      <vt:lpstr>Math A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Salem</dc:creator>
  <cp:lastModifiedBy>Salem</cp:lastModifiedBy>
  <cp:revision>2</cp:revision>
  <dcterms:modified xsi:type="dcterms:W3CDTF">2012-05-17T04:07:31Z</dcterms:modified>
</cp:coreProperties>
</file>