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1813" cy="7559675"/>
  <p:notesSz cx="7559675" cy="10691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29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56C4A-9878-4CBA-A74A-8726E5A5B7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19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F903D-E46F-446A-A2E6-19F60F632D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74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16825" y="671513"/>
            <a:ext cx="2271713" cy="60483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01688" y="671513"/>
            <a:ext cx="6662737" cy="60483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11A37-A483-4434-AA62-5C0DA1EF65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1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A2C6F-20F6-4101-9F81-8C9DBFE8550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42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2EF36-19DC-460A-989B-523B7460193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27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01688" y="2182813"/>
            <a:ext cx="44672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21313" y="2182813"/>
            <a:ext cx="44672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5BB7E-CC5F-496C-AEE7-63D13505018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76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3D99A-FAFF-4DD1-9685-A12A5FDB428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50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78882-8357-48EE-BE57-F786A9BF61B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09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600A8-3288-41C1-9E1C-23EBCDB11E0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75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75B0F-04B8-4F15-A1E4-9CC69BF9AD7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5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88E2C-5073-40D1-95F1-7B72A2B9BE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0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400097"/>
            </a:gs>
            <a:gs pos="100000">
              <a:srgbClr val="0000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671513"/>
            <a:ext cx="908685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2182813"/>
            <a:ext cx="90868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1688" y="6886575"/>
            <a:ext cx="22272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6575"/>
            <a:ext cx="33845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1275" y="6886575"/>
            <a:ext cx="222726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 smtClean="0"/>
            </a:lvl1pPr>
          </a:lstStyle>
          <a:p>
            <a:pPr>
              <a:defRPr/>
            </a:pPr>
            <a:fld id="{83B5E3A9-3178-440F-98C6-08B07408B76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249AFF"/>
            </a:gs>
            <a:gs pos="50000">
              <a:srgbClr val="003400"/>
            </a:gs>
            <a:gs pos="100000">
              <a:srgbClr val="249A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186113" y="684213"/>
            <a:ext cx="4371975" cy="321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200000"/>
              </a:lnSpc>
              <a:defRPr/>
            </a:pPr>
            <a:r>
              <a:rPr lang="en-US" sz="3900" b="1" i="1" u="sng" dirty="0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</a:t>
            </a:r>
            <a:r>
              <a:rPr lang="en-US" sz="3900" b="1" i="1" u="sng" dirty="0" err="1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centre</a:t>
            </a:r>
            <a:r>
              <a:rPr lang="en-US" sz="3900" b="1" i="1" u="sng" dirty="0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de profit :</a:t>
            </a:r>
            <a:r>
              <a:rPr lang="en-US" sz="3900" b="1" i="1" dirty="0" smtClean="0">
                <a:solidFill>
                  <a:srgbClr val="9191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</a:t>
            </a:r>
          </a:p>
          <a:p>
            <a:pPr algn="ctr">
              <a:lnSpc>
                <a:spcPct val="200000"/>
              </a:lnSpc>
              <a:defRPr/>
            </a:pPr>
            <a:r>
              <a:rPr lang="en-US" sz="2900" b="1" i="1" dirty="0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Du </a:t>
            </a:r>
            <a:r>
              <a:rPr lang="en-US" sz="2900" b="1" i="1" dirty="0" err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processus</a:t>
            </a:r>
            <a:r>
              <a:rPr lang="en-US" sz="2900" b="1" i="1" dirty="0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à la </a:t>
            </a:r>
            <a:r>
              <a:rPr lang="en-US" sz="2900" b="1" i="1" dirty="0" err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conquête</a:t>
            </a:r>
            <a:r>
              <a:rPr lang="en-US" sz="2900" b="1" i="1" dirty="0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des </a:t>
            </a:r>
            <a:r>
              <a:rPr lang="en-US" sz="2900" b="1" i="1" dirty="0" err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sommets</a:t>
            </a:r>
            <a:r>
              <a:rPr lang="en-US" sz="2900" b="1" i="1" dirty="0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ISO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9AD9FF"/>
            </a:gs>
            <a:gs pos="100000">
              <a:srgbClr val="280078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071563" y="1760538"/>
            <a:ext cx="1714500" cy="1120775"/>
          </a:xfrm>
          <a:prstGeom prst="rect">
            <a:avLst/>
          </a:prstGeom>
          <a:solidFill>
            <a:srgbClr val="FFAD2C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5" name="Freeform 4"/>
          <p:cNvSpPr>
            <a:spLocks noChangeArrowheads="1"/>
          </p:cNvSpPr>
          <p:nvPr/>
        </p:nvSpPr>
        <p:spPr bwMode="auto">
          <a:xfrm>
            <a:off x="1617663" y="3257550"/>
            <a:ext cx="569912" cy="2509838"/>
          </a:xfrm>
          <a:custGeom>
            <a:avLst/>
            <a:gdLst>
              <a:gd name="T0" fmla="*/ 144462 w 359"/>
              <a:gd name="T1" fmla="*/ 7938 h 1581"/>
              <a:gd name="T2" fmla="*/ 144462 w 359"/>
              <a:gd name="T3" fmla="*/ 1255713 h 1581"/>
              <a:gd name="T4" fmla="*/ 0 w 359"/>
              <a:gd name="T5" fmla="*/ 1255713 h 1581"/>
              <a:gd name="T6" fmla="*/ 285750 w 359"/>
              <a:gd name="T7" fmla="*/ 2509838 h 1581"/>
              <a:gd name="T8" fmla="*/ 569912 w 359"/>
              <a:gd name="T9" fmla="*/ 1247775 h 1581"/>
              <a:gd name="T10" fmla="*/ 427037 w 359"/>
              <a:gd name="T11" fmla="*/ 1247775 h 1581"/>
              <a:gd name="T12" fmla="*/ 427037 w 359"/>
              <a:gd name="T13" fmla="*/ 0 h 15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59" h="1581">
                <a:moveTo>
                  <a:pt x="91" y="5"/>
                </a:moveTo>
                <a:lnTo>
                  <a:pt x="91" y="791"/>
                </a:lnTo>
                <a:lnTo>
                  <a:pt x="0" y="791"/>
                </a:lnTo>
                <a:lnTo>
                  <a:pt x="180" y="1581"/>
                </a:lnTo>
                <a:lnTo>
                  <a:pt x="359" y="786"/>
                </a:lnTo>
                <a:lnTo>
                  <a:pt x="269" y="786"/>
                </a:lnTo>
                <a:lnTo>
                  <a:pt x="269" y="0"/>
                </a:lnTo>
                <a:lnTo>
                  <a:pt x="91" y="5"/>
                </a:lnTo>
                <a:close/>
              </a:path>
            </a:pathLst>
          </a:custGeom>
          <a:solidFill>
            <a:srgbClr val="FFAD2C"/>
          </a:solidFill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1060450" y="5881688"/>
            <a:ext cx="1714500" cy="1046162"/>
          </a:xfrm>
          <a:prstGeom prst="rect">
            <a:avLst/>
          </a:prstGeom>
          <a:solidFill>
            <a:srgbClr val="FFAD2C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3713163" y="2667000"/>
            <a:ext cx="2736850" cy="708025"/>
          </a:xfrm>
          <a:prstGeom prst="rect">
            <a:avLst/>
          </a:prstGeom>
          <a:solidFill>
            <a:srgbClr val="FFFF6D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3738563" y="4259263"/>
            <a:ext cx="2738437" cy="684212"/>
          </a:xfrm>
          <a:prstGeom prst="rect">
            <a:avLst/>
          </a:prstGeom>
          <a:solidFill>
            <a:srgbClr val="FFFF6D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3802063" y="6146800"/>
            <a:ext cx="2662237" cy="7620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0" name="Rectangle 9"/>
          <p:cNvSpPr>
            <a:spLocks noChangeArrowheads="1"/>
          </p:cNvSpPr>
          <p:nvPr/>
        </p:nvSpPr>
        <p:spPr bwMode="auto">
          <a:xfrm>
            <a:off x="3802063" y="6146800"/>
            <a:ext cx="2662237" cy="762000"/>
          </a:xfrm>
          <a:prstGeom prst="rect">
            <a:avLst/>
          </a:prstGeom>
          <a:solidFill>
            <a:srgbClr val="FFFF6D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1" name="Oval 10"/>
          <p:cNvSpPr>
            <a:spLocks noChangeArrowheads="1"/>
          </p:cNvSpPr>
          <p:nvPr/>
        </p:nvSpPr>
        <p:spPr bwMode="auto">
          <a:xfrm>
            <a:off x="7512050" y="3790950"/>
            <a:ext cx="1974850" cy="1292225"/>
          </a:xfrm>
          <a:prstGeom prst="ellipse">
            <a:avLst/>
          </a:prstGeom>
          <a:solidFill>
            <a:srgbClr val="DA0030"/>
          </a:solidFill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2" name="Rectangle 11"/>
          <p:cNvSpPr>
            <a:spLocks noChangeArrowheads="1"/>
          </p:cNvSpPr>
          <p:nvPr/>
        </p:nvSpPr>
        <p:spPr bwMode="auto">
          <a:xfrm>
            <a:off x="7423150" y="5919788"/>
            <a:ext cx="1978025" cy="989012"/>
          </a:xfrm>
          <a:prstGeom prst="rect">
            <a:avLst/>
          </a:prstGeom>
          <a:solidFill>
            <a:srgbClr val="8DFF7E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3" name="Rectangle 12"/>
          <p:cNvSpPr>
            <a:spLocks noChangeArrowheads="1"/>
          </p:cNvSpPr>
          <p:nvPr/>
        </p:nvSpPr>
        <p:spPr bwMode="auto">
          <a:xfrm>
            <a:off x="7372350" y="2041525"/>
            <a:ext cx="1976438" cy="1065213"/>
          </a:xfrm>
          <a:prstGeom prst="rect">
            <a:avLst/>
          </a:prstGeom>
          <a:solidFill>
            <a:srgbClr val="8DFF7E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098550" y="854075"/>
            <a:ext cx="8669338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  <a:defRPr/>
            </a:pPr>
            <a:r>
              <a:rPr lang="en-US" sz="2300" b="1" i="1" u="sng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centre de profit :</a:t>
            </a:r>
            <a:r>
              <a:rPr lang="en-US" sz="2300" b="1" i="1" smtClean="0">
                <a:solidFill>
                  <a:srgbClr val="9191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</a:t>
            </a:r>
            <a:r>
              <a:rPr lang="en-US" sz="2300" b="1" i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La simplification de l’information</a:t>
            </a:r>
          </a:p>
        </p:txBody>
      </p:sp>
      <p:sp>
        <p:nvSpPr>
          <p:cNvPr id="2" name="Freeform 14"/>
          <p:cNvSpPr>
            <a:spLocks noChangeArrowheads="1"/>
          </p:cNvSpPr>
          <p:nvPr/>
        </p:nvSpPr>
        <p:spPr bwMode="auto">
          <a:xfrm>
            <a:off x="3216275" y="2849563"/>
            <a:ext cx="341313" cy="379412"/>
          </a:xfrm>
          <a:custGeom>
            <a:avLst/>
            <a:gdLst>
              <a:gd name="T0" fmla="*/ 0 w 215"/>
              <a:gd name="T1" fmla="*/ 284162 h 239"/>
              <a:gd name="T2" fmla="*/ 169863 w 215"/>
              <a:gd name="T3" fmla="*/ 284162 h 239"/>
              <a:gd name="T4" fmla="*/ 169863 w 215"/>
              <a:gd name="T5" fmla="*/ 379412 h 239"/>
              <a:gd name="T6" fmla="*/ 341313 w 215"/>
              <a:gd name="T7" fmla="*/ 188912 h 239"/>
              <a:gd name="T8" fmla="*/ 169863 w 215"/>
              <a:gd name="T9" fmla="*/ 0 h 239"/>
              <a:gd name="T10" fmla="*/ 169863 w 215"/>
              <a:gd name="T11" fmla="*/ 93662 h 239"/>
              <a:gd name="T12" fmla="*/ 0 w 215"/>
              <a:gd name="T13" fmla="*/ 93662 h 2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5" h="239">
                <a:moveTo>
                  <a:pt x="0" y="179"/>
                </a:moveTo>
                <a:lnTo>
                  <a:pt x="107" y="179"/>
                </a:lnTo>
                <a:lnTo>
                  <a:pt x="107" y="239"/>
                </a:lnTo>
                <a:lnTo>
                  <a:pt x="215" y="119"/>
                </a:lnTo>
                <a:lnTo>
                  <a:pt x="107" y="0"/>
                </a:lnTo>
                <a:lnTo>
                  <a:pt x="107" y="59"/>
                </a:lnTo>
                <a:lnTo>
                  <a:pt x="0" y="59"/>
                </a:lnTo>
                <a:lnTo>
                  <a:pt x="0" y="179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6" name="Freeform 15"/>
          <p:cNvSpPr>
            <a:spLocks noChangeArrowheads="1"/>
          </p:cNvSpPr>
          <p:nvPr/>
        </p:nvSpPr>
        <p:spPr bwMode="auto">
          <a:xfrm>
            <a:off x="3254375" y="4419600"/>
            <a:ext cx="342900" cy="379413"/>
          </a:xfrm>
          <a:custGeom>
            <a:avLst/>
            <a:gdLst>
              <a:gd name="T0" fmla="*/ 0 w 216"/>
              <a:gd name="T1" fmla="*/ 285750 h 239"/>
              <a:gd name="T2" fmla="*/ 169863 w 216"/>
              <a:gd name="T3" fmla="*/ 285750 h 239"/>
              <a:gd name="T4" fmla="*/ 169863 w 216"/>
              <a:gd name="T5" fmla="*/ 379413 h 239"/>
              <a:gd name="T6" fmla="*/ 342900 w 216"/>
              <a:gd name="T7" fmla="*/ 190500 h 239"/>
              <a:gd name="T8" fmla="*/ 169863 w 216"/>
              <a:gd name="T9" fmla="*/ 0 h 239"/>
              <a:gd name="T10" fmla="*/ 169863 w 216"/>
              <a:gd name="T11" fmla="*/ 95250 h 239"/>
              <a:gd name="T12" fmla="*/ 0 w 216"/>
              <a:gd name="T13" fmla="*/ 95250 h 2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" h="239">
                <a:moveTo>
                  <a:pt x="0" y="180"/>
                </a:moveTo>
                <a:lnTo>
                  <a:pt x="107" y="180"/>
                </a:lnTo>
                <a:lnTo>
                  <a:pt x="107" y="239"/>
                </a:lnTo>
                <a:lnTo>
                  <a:pt x="216" y="120"/>
                </a:lnTo>
                <a:lnTo>
                  <a:pt x="107" y="0"/>
                </a:lnTo>
                <a:lnTo>
                  <a:pt x="107" y="60"/>
                </a:lnTo>
                <a:lnTo>
                  <a:pt x="0" y="60"/>
                </a:lnTo>
                <a:lnTo>
                  <a:pt x="0" y="180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7" name="Freeform 16"/>
          <p:cNvSpPr>
            <a:spLocks noChangeArrowheads="1"/>
          </p:cNvSpPr>
          <p:nvPr/>
        </p:nvSpPr>
        <p:spPr bwMode="auto">
          <a:xfrm>
            <a:off x="3227388" y="6261100"/>
            <a:ext cx="342900" cy="379413"/>
          </a:xfrm>
          <a:custGeom>
            <a:avLst/>
            <a:gdLst>
              <a:gd name="T0" fmla="*/ 0 w 216"/>
              <a:gd name="T1" fmla="*/ 284163 h 239"/>
              <a:gd name="T2" fmla="*/ 169863 w 216"/>
              <a:gd name="T3" fmla="*/ 284163 h 239"/>
              <a:gd name="T4" fmla="*/ 169863 w 216"/>
              <a:gd name="T5" fmla="*/ 379413 h 239"/>
              <a:gd name="T6" fmla="*/ 342900 w 216"/>
              <a:gd name="T7" fmla="*/ 188913 h 239"/>
              <a:gd name="T8" fmla="*/ 169863 w 216"/>
              <a:gd name="T9" fmla="*/ 0 h 239"/>
              <a:gd name="T10" fmla="*/ 169863 w 216"/>
              <a:gd name="T11" fmla="*/ 95250 h 239"/>
              <a:gd name="T12" fmla="*/ 0 w 216"/>
              <a:gd name="T13" fmla="*/ 95250 h 2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" h="239">
                <a:moveTo>
                  <a:pt x="0" y="179"/>
                </a:moveTo>
                <a:lnTo>
                  <a:pt x="107" y="179"/>
                </a:lnTo>
                <a:lnTo>
                  <a:pt x="107" y="239"/>
                </a:lnTo>
                <a:lnTo>
                  <a:pt x="216" y="119"/>
                </a:lnTo>
                <a:lnTo>
                  <a:pt x="107" y="0"/>
                </a:lnTo>
                <a:lnTo>
                  <a:pt x="107" y="60"/>
                </a:lnTo>
                <a:lnTo>
                  <a:pt x="0" y="60"/>
                </a:lnTo>
                <a:lnTo>
                  <a:pt x="0" y="179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8" name="Freeform 17"/>
          <p:cNvSpPr>
            <a:spLocks noChangeArrowheads="1"/>
          </p:cNvSpPr>
          <p:nvPr/>
        </p:nvSpPr>
        <p:spPr bwMode="auto">
          <a:xfrm>
            <a:off x="6858000" y="4503738"/>
            <a:ext cx="400050" cy="303212"/>
          </a:xfrm>
          <a:custGeom>
            <a:avLst/>
            <a:gdLst>
              <a:gd name="T0" fmla="*/ 0 w 252"/>
              <a:gd name="T1" fmla="*/ 228600 h 191"/>
              <a:gd name="T2" fmla="*/ 198438 w 252"/>
              <a:gd name="T3" fmla="*/ 228600 h 191"/>
              <a:gd name="T4" fmla="*/ 198438 w 252"/>
              <a:gd name="T5" fmla="*/ 303212 h 191"/>
              <a:gd name="T6" fmla="*/ 400050 w 252"/>
              <a:gd name="T7" fmla="*/ 152400 h 191"/>
              <a:gd name="T8" fmla="*/ 198438 w 252"/>
              <a:gd name="T9" fmla="*/ 0 h 191"/>
              <a:gd name="T10" fmla="*/ 198438 w 252"/>
              <a:gd name="T11" fmla="*/ 74612 h 191"/>
              <a:gd name="T12" fmla="*/ 0 w 252"/>
              <a:gd name="T13" fmla="*/ 74612 h 19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52" h="191">
                <a:moveTo>
                  <a:pt x="0" y="144"/>
                </a:moveTo>
                <a:lnTo>
                  <a:pt x="125" y="144"/>
                </a:lnTo>
                <a:lnTo>
                  <a:pt x="125" y="191"/>
                </a:lnTo>
                <a:lnTo>
                  <a:pt x="252" y="96"/>
                </a:lnTo>
                <a:lnTo>
                  <a:pt x="125" y="0"/>
                </a:lnTo>
                <a:lnTo>
                  <a:pt x="125" y="47"/>
                </a:lnTo>
                <a:lnTo>
                  <a:pt x="0" y="47"/>
                </a:lnTo>
                <a:lnTo>
                  <a:pt x="0" y="144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89" name="Freeform 18"/>
          <p:cNvSpPr>
            <a:spLocks noChangeArrowheads="1"/>
          </p:cNvSpPr>
          <p:nvPr/>
        </p:nvSpPr>
        <p:spPr bwMode="auto">
          <a:xfrm>
            <a:off x="6870700" y="6372225"/>
            <a:ext cx="400050" cy="304800"/>
          </a:xfrm>
          <a:custGeom>
            <a:avLst/>
            <a:gdLst>
              <a:gd name="T0" fmla="*/ 0 w 252"/>
              <a:gd name="T1" fmla="*/ 228600 h 192"/>
              <a:gd name="T2" fmla="*/ 198438 w 252"/>
              <a:gd name="T3" fmla="*/ 228600 h 192"/>
              <a:gd name="T4" fmla="*/ 198438 w 252"/>
              <a:gd name="T5" fmla="*/ 304800 h 192"/>
              <a:gd name="T6" fmla="*/ 400050 w 252"/>
              <a:gd name="T7" fmla="*/ 152400 h 192"/>
              <a:gd name="T8" fmla="*/ 198438 w 252"/>
              <a:gd name="T9" fmla="*/ 0 h 192"/>
              <a:gd name="T10" fmla="*/ 198438 w 252"/>
              <a:gd name="T11" fmla="*/ 76200 h 192"/>
              <a:gd name="T12" fmla="*/ 0 w 252"/>
              <a:gd name="T13" fmla="*/ 76200 h 1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52" h="192">
                <a:moveTo>
                  <a:pt x="0" y="144"/>
                </a:moveTo>
                <a:lnTo>
                  <a:pt x="125" y="144"/>
                </a:lnTo>
                <a:lnTo>
                  <a:pt x="125" y="192"/>
                </a:lnTo>
                <a:lnTo>
                  <a:pt x="252" y="96"/>
                </a:lnTo>
                <a:lnTo>
                  <a:pt x="125" y="0"/>
                </a:lnTo>
                <a:lnTo>
                  <a:pt x="125" y="48"/>
                </a:lnTo>
                <a:lnTo>
                  <a:pt x="0" y="48"/>
                </a:lnTo>
                <a:lnTo>
                  <a:pt x="0" y="144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90" name="Freeform 19"/>
          <p:cNvSpPr>
            <a:spLocks noChangeArrowheads="1"/>
          </p:cNvSpPr>
          <p:nvPr/>
        </p:nvSpPr>
        <p:spPr bwMode="auto">
          <a:xfrm>
            <a:off x="8358188" y="5260975"/>
            <a:ext cx="304800" cy="457200"/>
          </a:xfrm>
          <a:custGeom>
            <a:avLst/>
            <a:gdLst>
              <a:gd name="T0" fmla="*/ 230188 w 192"/>
              <a:gd name="T1" fmla="*/ 452438 h 288"/>
              <a:gd name="T2" fmla="*/ 230188 w 192"/>
              <a:gd name="T3" fmla="*/ 228600 h 288"/>
              <a:gd name="T4" fmla="*/ 304800 w 192"/>
              <a:gd name="T5" fmla="*/ 228600 h 288"/>
              <a:gd name="T6" fmla="*/ 153988 w 192"/>
              <a:gd name="T7" fmla="*/ 0 h 288"/>
              <a:gd name="T8" fmla="*/ 0 w 192"/>
              <a:gd name="T9" fmla="*/ 228600 h 288"/>
              <a:gd name="T10" fmla="*/ 76200 w 192"/>
              <a:gd name="T11" fmla="*/ 228600 h 288"/>
              <a:gd name="T12" fmla="*/ 79375 w 192"/>
              <a:gd name="T13" fmla="*/ 457200 h 2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2" h="288">
                <a:moveTo>
                  <a:pt x="145" y="285"/>
                </a:moveTo>
                <a:lnTo>
                  <a:pt x="145" y="144"/>
                </a:lnTo>
                <a:lnTo>
                  <a:pt x="192" y="144"/>
                </a:lnTo>
                <a:lnTo>
                  <a:pt x="97" y="0"/>
                </a:lnTo>
                <a:lnTo>
                  <a:pt x="0" y="144"/>
                </a:lnTo>
                <a:lnTo>
                  <a:pt x="48" y="144"/>
                </a:lnTo>
                <a:lnTo>
                  <a:pt x="50" y="288"/>
                </a:lnTo>
                <a:lnTo>
                  <a:pt x="145" y="285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91" name="Freeform 20"/>
          <p:cNvSpPr>
            <a:spLocks noChangeArrowheads="1"/>
          </p:cNvSpPr>
          <p:nvPr/>
        </p:nvSpPr>
        <p:spPr bwMode="auto">
          <a:xfrm>
            <a:off x="8278813" y="3257550"/>
            <a:ext cx="282575" cy="381000"/>
          </a:xfrm>
          <a:custGeom>
            <a:avLst/>
            <a:gdLst>
              <a:gd name="T0" fmla="*/ 69850 w 178"/>
              <a:gd name="T1" fmla="*/ 3175 h 240"/>
              <a:gd name="T2" fmla="*/ 69850 w 178"/>
              <a:gd name="T3" fmla="*/ 190500 h 240"/>
              <a:gd name="T4" fmla="*/ 0 w 178"/>
              <a:gd name="T5" fmla="*/ 190500 h 240"/>
              <a:gd name="T6" fmla="*/ 141288 w 178"/>
              <a:gd name="T7" fmla="*/ 381000 h 240"/>
              <a:gd name="T8" fmla="*/ 282575 w 178"/>
              <a:gd name="T9" fmla="*/ 188913 h 240"/>
              <a:gd name="T10" fmla="*/ 211138 w 178"/>
              <a:gd name="T11" fmla="*/ 188913 h 240"/>
              <a:gd name="T12" fmla="*/ 211138 w 178"/>
              <a:gd name="T13" fmla="*/ 0 h 2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8" h="240">
                <a:moveTo>
                  <a:pt x="44" y="2"/>
                </a:moveTo>
                <a:lnTo>
                  <a:pt x="44" y="120"/>
                </a:lnTo>
                <a:lnTo>
                  <a:pt x="0" y="120"/>
                </a:lnTo>
                <a:lnTo>
                  <a:pt x="89" y="240"/>
                </a:lnTo>
                <a:lnTo>
                  <a:pt x="178" y="119"/>
                </a:lnTo>
                <a:lnTo>
                  <a:pt x="133" y="119"/>
                </a:lnTo>
                <a:lnTo>
                  <a:pt x="133" y="0"/>
                </a:lnTo>
                <a:lnTo>
                  <a:pt x="44" y="2"/>
                </a:lnTo>
                <a:close/>
              </a:path>
            </a:pathLst>
          </a:custGeom>
          <a:solidFill>
            <a:srgbClr val="00E7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92" name="Rectangle 21"/>
          <p:cNvSpPr>
            <a:spLocks noChangeArrowheads="1"/>
          </p:cNvSpPr>
          <p:nvPr/>
        </p:nvSpPr>
        <p:spPr bwMode="auto">
          <a:xfrm>
            <a:off x="1193800" y="3546475"/>
            <a:ext cx="16541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93" name="Text Box 22"/>
          <p:cNvSpPr txBox="1">
            <a:spLocks noChangeArrowheads="1"/>
          </p:cNvSpPr>
          <p:nvPr/>
        </p:nvSpPr>
        <p:spPr bwMode="auto">
          <a:xfrm>
            <a:off x="1273175" y="3886200"/>
            <a:ext cx="1404938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200">
                <a:solidFill>
                  <a:srgbClr val="000000"/>
                </a:solidFill>
                <a:latin typeface="Gill Sans" pitchFamily="34" charset="0"/>
              </a:rPr>
              <a:t>productivité</a:t>
            </a:r>
          </a:p>
        </p:txBody>
      </p:sp>
      <p:sp>
        <p:nvSpPr>
          <p:cNvPr id="3094" name="Rectangle 23"/>
          <p:cNvSpPr>
            <a:spLocks noChangeArrowheads="1"/>
          </p:cNvSpPr>
          <p:nvPr/>
        </p:nvSpPr>
        <p:spPr bwMode="auto">
          <a:xfrm>
            <a:off x="7648575" y="4002088"/>
            <a:ext cx="1662113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95" name="Text Box 24"/>
          <p:cNvSpPr txBox="1">
            <a:spLocks noChangeArrowheads="1"/>
          </p:cNvSpPr>
          <p:nvPr/>
        </p:nvSpPr>
        <p:spPr bwMode="auto">
          <a:xfrm>
            <a:off x="7781925" y="4033838"/>
            <a:ext cx="147161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Gill Sans" pitchFamily="34" charset="0"/>
              </a:rPr>
              <a:t>augmenter</a:t>
            </a:r>
          </a:p>
        </p:txBody>
      </p:sp>
      <p:sp>
        <p:nvSpPr>
          <p:cNvPr id="3096" name="Text Box 25"/>
          <p:cNvSpPr txBox="1">
            <a:spLocks noChangeArrowheads="1"/>
          </p:cNvSpPr>
          <p:nvPr/>
        </p:nvSpPr>
        <p:spPr bwMode="auto">
          <a:xfrm>
            <a:off x="7845425" y="4367213"/>
            <a:ext cx="1301750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Gill Sans" pitchFamily="34" charset="0"/>
              </a:rPr>
              <a:t>les profits</a:t>
            </a:r>
          </a:p>
        </p:txBody>
      </p:sp>
      <p:sp>
        <p:nvSpPr>
          <p:cNvPr id="3097" name="Freeform 26"/>
          <p:cNvSpPr>
            <a:spLocks noChangeArrowheads="1"/>
          </p:cNvSpPr>
          <p:nvPr/>
        </p:nvSpPr>
        <p:spPr bwMode="auto">
          <a:xfrm>
            <a:off x="3763963" y="3333750"/>
            <a:ext cx="227012" cy="207963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8588 h 131"/>
              <a:gd name="T6" fmla="*/ 42862 w 143"/>
              <a:gd name="T7" fmla="*/ 207963 h 131"/>
              <a:gd name="T8" fmla="*/ 112712 w 143"/>
              <a:gd name="T9" fmla="*/ 161925 h 131"/>
              <a:gd name="T10" fmla="*/ 184150 w 143"/>
              <a:gd name="T11" fmla="*/ 207963 h 131"/>
              <a:gd name="T12" fmla="*/ 157162 w 143"/>
              <a:gd name="T13" fmla="*/ 128588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1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1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98" name="Freeform 27"/>
          <p:cNvSpPr>
            <a:spLocks noChangeArrowheads="1"/>
          </p:cNvSpPr>
          <p:nvPr/>
        </p:nvSpPr>
        <p:spPr bwMode="auto">
          <a:xfrm>
            <a:off x="3763963" y="3359150"/>
            <a:ext cx="227012" cy="207963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8588 h 131"/>
              <a:gd name="T6" fmla="*/ 42862 w 143"/>
              <a:gd name="T7" fmla="*/ 207963 h 131"/>
              <a:gd name="T8" fmla="*/ 112712 w 143"/>
              <a:gd name="T9" fmla="*/ 160338 h 131"/>
              <a:gd name="T10" fmla="*/ 184150 w 143"/>
              <a:gd name="T11" fmla="*/ 207963 h 131"/>
              <a:gd name="T12" fmla="*/ 157162 w 143"/>
              <a:gd name="T13" fmla="*/ 128588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1"/>
                </a:lnTo>
                <a:lnTo>
                  <a:pt x="27" y="131"/>
                </a:lnTo>
                <a:lnTo>
                  <a:pt x="71" y="101"/>
                </a:lnTo>
                <a:lnTo>
                  <a:pt x="116" y="131"/>
                </a:lnTo>
                <a:lnTo>
                  <a:pt x="99" y="81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99" name="Freeform 28"/>
          <p:cNvSpPr>
            <a:spLocks noChangeArrowheads="1"/>
          </p:cNvSpPr>
          <p:nvPr/>
        </p:nvSpPr>
        <p:spPr bwMode="auto">
          <a:xfrm>
            <a:off x="3763963" y="5006975"/>
            <a:ext cx="227012" cy="228600"/>
          </a:xfrm>
          <a:custGeom>
            <a:avLst/>
            <a:gdLst>
              <a:gd name="T0" fmla="*/ 85725 w 143"/>
              <a:gd name="T1" fmla="*/ 87313 h 144"/>
              <a:gd name="T2" fmla="*/ 0 w 143"/>
              <a:gd name="T3" fmla="*/ 87313 h 144"/>
              <a:gd name="T4" fmla="*/ 71437 w 143"/>
              <a:gd name="T5" fmla="*/ 141288 h 144"/>
              <a:gd name="T6" fmla="*/ 42862 w 143"/>
              <a:gd name="T7" fmla="*/ 228600 h 144"/>
              <a:gd name="T8" fmla="*/ 112712 w 143"/>
              <a:gd name="T9" fmla="*/ 177800 h 144"/>
              <a:gd name="T10" fmla="*/ 184150 w 143"/>
              <a:gd name="T11" fmla="*/ 228600 h 144"/>
              <a:gd name="T12" fmla="*/ 157162 w 143"/>
              <a:gd name="T13" fmla="*/ 141288 h 144"/>
              <a:gd name="T14" fmla="*/ 227012 w 143"/>
              <a:gd name="T15" fmla="*/ 87313 h 144"/>
              <a:gd name="T16" fmla="*/ 139700 w 143"/>
              <a:gd name="T17" fmla="*/ 87313 h 144"/>
              <a:gd name="T18" fmla="*/ 112712 w 143"/>
              <a:gd name="T19" fmla="*/ 0 h 1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4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4"/>
                </a:lnTo>
                <a:lnTo>
                  <a:pt x="71" y="112"/>
                </a:lnTo>
                <a:lnTo>
                  <a:pt x="116" y="144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00" name="Freeform 29"/>
          <p:cNvSpPr>
            <a:spLocks noChangeArrowheads="1"/>
          </p:cNvSpPr>
          <p:nvPr/>
        </p:nvSpPr>
        <p:spPr bwMode="auto">
          <a:xfrm>
            <a:off x="3763963" y="5006975"/>
            <a:ext cx="227012" cy="228600"/>
          </a:xfrm>
          <a:custGeom>
            <a:avLst/>
            <a:gdLst>
              <a:gd name="T0" fmla="*/ 85725 w 143"/>
              <a:gd name="T1" fmla="*/ 87313 h 144"/>
              <a:gd name="T2" fmla="*/ 0 w 143"/>
              <a:gd name="T3" fmla="*/ 87313 h 144"/>
              <a:gd name="T4" fmla="*/ 71437 w 143"/>
              <a:gd name="T5" fmla="*/ 141288 h 144"/>
              <a:gd name="T6" fmla="*/ 42862 w 143"/>
              <a:gd name="T7" fmla="*/ 228600 h 144"/>
              <a:gd name="T8" fmla="*/ 112712 w 143"/>
              <a:gd name="T9" fmla="*/ 177800 h 144"/>
              <a:gd name="T10" fmla="*/ 184150 w 143"/>
              <a:gd name="T11" fmla="*/ 228600 h 144"/>
              <a:gd name="T12" fmla="*/ 157162 w 143"/>
              <a:gd name="T13" fmla="*/ 141288 h 144"/>
              <a:gd name="T14" fmla="*/ 227012 w 143"/>
              <a:gd name="T15" fmla="*/ 87313 h 144"/>
              <a:gd name="T16" fmla="*/ 139700 w 143"/>
              <a:gd name="T17" fmla="*/ 87313 h 144"/>
              <a:gd name="T18" fmla="*/ 112712 w 143"/>
              <a:gd name="T19" fmla="*/ 0 h 1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4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4"/>
                </a:lnTo>
                <a:lnTo>
                  <a:pt x="71" y="112"/>
                </a:lnTo>
                <a:lnTo>
                  <a:pt x="116" y="144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01" name="Freeform 30"/>
          <p:cNvSpPr>
            <a:spLocks noChangeArrowheads="1"/>
          </p:cNvSpPr>
          <p:nvPr/>
        </p:nvSpPr>
        <p:spPr bwMode="auto">
          <a:xfrm>
            <a:off x="3763963" y="3638550"/>
            <a:ext cx="227012" cy="207963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7000 h 131"/>
              <a:gd name="T6" fmla="*/ 42862 w 143"/>
              <a:gd name="T7" fmla="*/ 207963 h 131"/>
              <a:gd name="T8" fmla="*/ 112712 w 143"/>
              <a:gd name="T9" fmla="*/ 161925 h 131"/>
              <a:gd name="T10" fmla="*/ 184150 w 143"/>
              <a:gd name="T11" fmla="*/ 207963 h 131"/>
              <a:gd name="T12" fmla="*/ 157162 w 143"/>
              <a:gd name="T13" fmla="*/ 127000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0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0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02" name="Freeform 31"/>
          <p:cNvSpPr>
            <a:spLocks noChangeArrowheads="1"/>
          </p:cNvSpPr>
          <p:nvPr/>
        </p:nvSpPr>
        <p:spPr bwMode="auto">
          <a:xfrm>
            <a:off x="3763963" y="3638550"/>
            <a:ext cx="227012" cy="207963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7000 h 131"/>
              <a:gd name="T6" fmla="*/ 42862 w 143"/>
              <a:gd name="T7" fmla="*/ 207963 h 131"/>
              <a:gd name="T8" fmla="*/ 112712 w 143"/>
              <a:gd name="T9" fmla="*/ 161925 h 131"/>
              <a:gd name="T10" fmla="*/ 184150 w 143"/>
              <a:gd name="T11" fmla="*/ 207963 h 131"/>
              <a:gd name="T12" fmla="*/ 157162 w 143"/>
              <a:gd name="T13" fmla="*/ 127000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0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0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03" name="Freeform 32"/>
          <p:cNvSpPr>
            <a:spLocks noChangeArrowheads="1"/>
          </p:cNvSpPr>
          <p:nvPr/>
        </p:nvSpPr>
        <p:spPr bwMode="auto">
          <a:xfrm>
            <a:off x="3763963" y="3941763"/>
            <a:ext cx="227012" cy="207962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8587 h 131"/>
              <a:gd name="T6" fmla="*/ 42862 w 143"/>
              <a:gd name="T7" fmla="*/ 207962 h 131"/>
              <a:gd name="T8" fmla="*/ 112712 w 143"/>
              <a:gd name="T9" fmla="*/ 161925 h 131"/>
              <a:gd name="T10" fmla="*/ 184150 w 143"/>
              <a:gd name="T11" fmla="*/ 207962 h 131"/>
              <a:gd name="T12" fmla="*/ 157162 w 143"/>
              <a:gd name="T13" fmla="*/ 128587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1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1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04" name="Freeform 33"/>
          <p:cNvSpPr>
            <a:spLocks noChangeArrowheads="1"/>
          </p:cNvSpPr>
          <p:nvPr/>
        </p:nvSpPr>
        <p:spPr bwMode="auto">
          <a:xfrm>
            <a:off x="3763963" y="3941763"/>
            <a:ext cx="227012" cy="207962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8587 h 131"/>
              <a:gd name="T6" fmla="*/ 42862 w 143"/>
              <a:gd name="T7" fmla="*/ 207962 h 131"/>
              <a:gd name="T8" fmla="*/ 112712 w 143"/>
              <a:gd name="T9" fmla="*/ 161925 h 131"/>
              <a:gd name="T10" fmla="*/ 184150 w 143"/>
              <a:gd name="T11" fmla="*/ 207962 h 131"/>
              <a:gd name="T12" fmla="*/ 157162 w 143"/>
              <a:gd name="T13" fmla="*/ 128587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1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1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05" name="Rectangle 34"/>
          <p:cNvSpPr>
            <a:spLocks noChangeArrowheads="1"/>
          </p:cNvSpPr>
          <p:nvPr/>
        </p:nvSpPr>
        <p:spPr bwMode="auto">
          <a:xfrm>
            <a:off x="4011613" y="3941763"/>
            <a:ext cx="2406650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06" name="Text Box 35"/>
          <p:cNvSpPr txBox="1">
            <a:spLocks noChangeArrowheads="1"/>
          </p:cNvSpPr>
          <p:nvPr/>
        </p:nvSpPr>
        <p:spPr bwMode="auto">
          <a:xfrm>
            <a:off x="4103688" y="3978275"/>
            <a:ext cx="21431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les </a:t>
            </a:r>
            <a:r>
              <a:rPr lang="en-US" sz="1400" b="1">
                <a:solidFill>
                  <a:srgbClr val="FFFFFF"/>
                </a:solidFill>
              </a:rPr>
              <a:t>aléas dans les échanges</a:t>
            </a:r>
          </a:p>
        </p:txBody>
      </p:sp>
      <p:sp>
        <p:nvSpPr>
          <p:cNvPr id="3107" name="Freeform 36"/>
          <p:cNvSpPr>
            <a:spLocks noChangeArrowheads="1"/>
          </p:cNvSpPr>
          <p:nvPr/>
        </p:nvSpPr>
        <p:spPr bwMode="auto">
          <a:xfrm>
            <a:off x="3763963" y="5311775"/>
            <a:ext cx="227012" cy="227013"/>
          </a:xfrm>
          <a:custGeom>
            <a:avLst/>
            <a:gdLst>
              <a:gd name="T0" fmla="*/ 85725 w 143"/>
              <a:gd name="T1" fmla="*/ 87313 h 143"/>
              <a:gd name="T2" fmla="*/ 0 w 143"/>
              <a:gd name="T3" fmla="*/ 87313 h 143"/>
              <a:gd name="T4" fmla="*/ 71437 w 143"/>
              <a:gd name="T5" fmla="*/ 141288 h 143"/>
              <a:gd name="T6" fmla="*/ 42862 w 143"/>
              <a:gd name="T7" fmla="*/ 227013 h 143"/>
              <a:gd name="T8" fmla="*/ 112712 w 143"/>
              <a:gd name="T9" fmla="*/ 177800 h 143"/>
              <a:gd name="T10" fmla="*/ 184150 w 143"/>
              <a:gd name="T11" fmla="*/ 227013 h 143"/>
              <a:gd name="T12" fmla="*/ 157162 w 143"/>
              <a:gd name="T13" fmla="*/ 141288 h 143"/>
              <a:gd name="T14" fmla="*/ 227012 w 143"/>
              <a:gd name="T15" fmla="*/ 87313 h 143"/>
              <a:gd name="T16" fmla="*/ 139700 w 143"/>
              <a:gd name="T17" fmla="*/ 87313 h 143"/>
              <a:gd name="T18" fmla="*/ 112712 w 143"/>
              <a:gd name="T19" fmla="*/ 0 h 1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3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3"/>
                </a:lnTo>
                <a:lnTo>
                  <a:pt x="71" y="112"/>
                </a:lnTo>
                <a:lnTo>
                  <a:pt x="116" y="143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08" name="Freeform 37"/>
          <p:cNvSpPr>
            <a:spLocks noChangeArrowheads="1"/>
          </p:cNvSpPr>
          <p:nvPr/>
        </p:nvSpPr>
        <p:spPr bwMode="auto">
          <a:xfrm>
            <a:off x="3763963" y="5311775"/>
            <a:ext cx="227012" cy="227013"/>
          </a:xfrm>
          <a:custGeom>
            <a:avLst/>
            <a:gdLst>
              <a:gd name="T0" fmla="*/ 85725 w 143"/>
              <a:gd name="T1" fmla="*/ 87313 h 143"/>
              <a:gd name="T2" fmla="*/ 0 w 143"/>
              <a:gd name="T3" fmla="*/ 87313 h 143"/>
              <a:gd name="T4" fmla="*/ 71437 w 143"/>
              <a:gd name="T5" fmla="*/ 141288 h 143"/>
              <a:gd name="T6" fmla="*/ 42862 w 143"/>
              <a:gd name="T7" fmla="*/ 227013 h 143"/>
              <a:gd name="T8" fmla="*/ 112712 w 143"/>
              <a:gd name="T9" fmla="*/ 177800 h 143"/>
              <a:gd name="T10" fmla="*/ 184150 w 143"/>
              <a:gd name="T11" fmla="*/ 227013 h 143"/>
              <a:gd name="T12" fmla="*/ 157162 w 143"/>
              <a:gd name="T13" fmla="*/ 141288 h 143"/>
              <a:gd name="T14" fmla="*/ 227012 w 143"/>
              <a:gd name="T15" fmla="*/ 87313 h 143"/>
              <a:gd name="T16" fmla="*/ 139700 w 143"/>
              <a:gd name="T17" fmla="*/ 87313 h 143"/>
              <a:gd name="T18" fmla="*/ 112712 w 143"/>
              <a:gd name="T19" fmla="*/ 0 h 1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3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3"/>
                </a:lnTo>
                <a:lnTo>
                  <a:pt x="71" y="112"/>
                </a:lnTo>
                <a:lnTo>
                  <a:pt x="116" y="143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09" name="Freeform 38"/>
          <p:cNvSpPr>
            <a:spLocks noChangeArrowheads="1"/>
          </p:cNvSpPr>
          <p:nvPr/>
        </p:nvSpPr>
        <p:spPr bwMode="auto">
          <a:xfrm>
            <a:off x="3763963" y="5614988"/>
            <a:ext cx="227012" cy="228600"/>
          </a:xfrm>
          <a:custGeom>
            <a:avLst/>
            <a:gdLst>
              <a:gd name="T0" fmla="*/ 85725 w 143"/>
              <a:gd name="T1" fmla="*/ 87313 h 144"/>
              <a:gd name="T2" fmla="*/ 0 w 143"/>
              <a:gd name="T3" fmla="*/ 87313 h 144"/>
              <a:gd name="T4" fmla="*/ 71437 w 143"/>
              <a:gd name="T5" fmla="*/ 141288 h 144"/>
              <a:gd name="T6" fmla="*/ 42862 w 143"/>
              <a:gd name="T7" fmla="*/ 228600 h 144"/>
              <a:gd name="T8" fmla="*/ 112712 w 143"/>
              <a:gd name="T9" fmla="*/ 177800 h 144"/>
              <a:gd name="T10" fmla="*/ 184150 w 143"/>
              <a:gd name="T11" fmla="*/ 228600 h 144"/>
              <a:gd name="T12" fmla="*/ 157162 w 143"/>
              <a:gd name="T13" fmla="*/ 141288 h 144"/>
              <a:gd name="T14" fmla="*/ 227012 w 143"/>
              <a:gd name="T15" fmla="*/ 87313 h 144"/>
              <a:gd name="T16" fmla="*/ 139700 w 143"/>
              <a:gd name="T17" fmla="*/ 87313 h 144"/>
              <a:gd name="T18" fmla="*/ 112712 w 143"/>
              <a:gd name="T19" fmla="*/ 0 h 1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4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4"/>
                </a:lnTo>
                <a:lnTo>
                  <a:pt x="71" y="112"/>
                </a:lnTo>
                <a:lnTo>
                  <a:pt x="116" y="144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10" name="Freeform 39"/>
          <p:cNvSpPr>
            <a:spLocks noChangeArrowheads="1"/>
          </p:cNvSpPr>
          <p:nvPr/>
        </p:nvSpPr>
        <p:spPr bwMode="auto">
          <a:xfrm>
            <a:off x="3763963" y="5614988"/>
            <a:ext cx="227012" cy="228600"/>
          </a:xfrm>
          <a:custGeom>
            <a:avLst/>
            <a:gdLst>
              <a:gd name="T0" fmla="*/ 85725 w 143"/>
              <a:gd name="T1" fmla="*/ 87313 h 144"/>
              <a:gd name="T2" fmla="*/ 0 w 143"/>
              <a:gd name="T3" fmla="*/ 87313 h 144"/>
              <a:gd name="T4" fmla="*/ 71437 w 143"/>
              <a:gd name="T5" fmla="*/ 141288 h 144"/>
              <a:gd name="T6" fmla="*/ 42862 w 143"/>
              <a:gd name="T7" fmla="*/ 228600 h 144"/>
              <a:gd name="T8" fmla="*/ 112712 w 143"/>
              <a:gd name="T9" fmla="*/ 177800 h 144"/>
              <a:gd name="T10" fmla="*/ 184150 w 143"/>
              <a:gd name="T11" fmla="*/ 228600 h 144"/>
              <a:gd name="T12" fmla="*/ 157162 w 143"/>
              <a:gd name="T13" fmla="*/ 141288 h 144"/>
              <a:gd name="T14" fmla="*/ 227012 w 143"/>
              <a:gd name="T15" fmla="*/ 87313 h 144"/>
              <a:gd name="T16" fmla="*/ 139700 w 143"/>
              <a:gd name="T17" fmla="*/ 87313 h 144"/>
              <a:gd name="T18" fmla="*/ 112712 w 143"/>
              <a:gd name="T19" fmla="*/ 0 h 1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4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4"/>
                </a:lnTo>
                <a:lnTo>
                  <a:pt x="71" y="112"/>
                </a:lnTo>
                <a:lnTo>
                  <a:pt x="116" y="144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11" name="Rectangle 40"/>
          <p:cNvSpPr>
            <a:spLocks noChangeArrowheads="1"/>
          </p:cNvSpPr>
          <p:nvPr/>
        </p:nvSpPr>
        <p:spPr bwMode="auto">
          <a:xfrm>
            <a:off x="4011613" y="3332163"/>
            <a:ext cx="1450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12" name="Text Box 41"/>
          <p:cNvSpPr txBox="1">
            <a:spLocks noChangeArrowheads="1"/>
          </p:cNvSpPr>
          <p:nvPr/>
        </p:nvSpPr>
        <p:spPr bwMode="auto">
          <a:xfrm>
            <a:off x="4103688" y="3370263"/>
            <a:ext cx="852487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les </a:t>
            </a:r>
            <a:r>
              <a:rPr lang="en-US" sz="1400" b="1">
                <a:solidFill>
                  <a:srgbClr val="FFFFFF"/>
                </a:solidFill>
              </a:rPr>
              <a:t>pannes</a:t>
            </a:r>
          </a:p>
        </p:txBody>
      </p:sp>
      <p:sp>
        <p:nvSpPr>
          <p:cNvPr id="3113" name="Rectangle 42"/>
          <p:cNvSpPr>
            <a:spLocks noChangeArrowheads="1"/>
          </p:cNvSpPr>
          <p:nvPr/>
        </p:nvSpPr>
        <p:spPr bwMode="auto">
          <a:xfrm>
            <a:off x="4011613" y="3636963"/>
            <a:ext cx="2338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14" name="Text Box 43"/>
          <p:cNvSpPr txBox="1">
            <a:spLocks noChangeArrowheads="1"/>
          </p:cNvSpPr>
          <p:nvPr/>
        </p:nvSpPr>
        <p:spPr bwMode="auto">
          <a:xfrm>
            <a:off x="4103688" y="3673475"/>
            <a:ext cx="208121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les </a:t>
            </a:r>
            <a:r>
              <a:rPr lang="en-US" sz="1400" b="1">
                <a:solidFill>
                  <a:srgbClr val="FFFFFF"/>
                </a:solidFill>
              </a:rPr>
              <a:t>erreurs d’information</a:t>
            </a:r>
          </a:p>
        </p:txBody>
      </p:sp>
      <p:sp>
        <p:nvSpPr>
          <p:cNvPr id="3115" name="Rectangle 44"/>
          <p:cNvSpPr>
            <a:spLocks noChangeArrowheads="1"/>
          </p:cNvSpPr>
          <p:nvPr/>
        </p:nvSpPr>
        <p:spPr bwMode="auto">
          <a:xfrm>
            <a:off x="7445375" y="2039938"/>
            <a:ext cx="17637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16" name="Text Box 45"/>
          <p:cNvSpPr txBox="1">
            <a:spLocks noChangeArrowheads="1"/>
          </p:cNvSpPr>
          <p:nvPr/>
        </p:nvSpPr>
        <p:spPr bwMode="auto">
          <a:xfrm>
            <a:off x="7705725" y="2076450"/>
            <a:ext cx="12795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traitement </a:t>
            </a:r>
            <a:r>
              <a:rPr lang="en-US" sz="1400" b="1">
                <a:solidFill>
                  <a:srgbClr val="000000"/>
                </a:solidFill>
              </a:rPr>
              <a:t>des</a:t>
            </a:r>
          </a:p>
        </p:txBody>
      </p:sp>
      <p:sp>
        <p:nvSpPr>
          <p:cNvPr id="3117" name="Text Box 46"/>
          <p:cNvSpPr txBox="1">
            <a:spLocks noChangeArrowheads="1"/>
          </p:cNvSpPr>
          <p:nvPr/>
        </p:nvSpPr>
        <p:spPr bwMode="auto">
          <a:xfrm>
            <a:off x="7605713" y="2301875"/>
            <a:ext cx="1430337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différences </a:t>
            </a:r>
            <a:r>
              <a:rPr lang="en-US" sz="1400" b="1">
                <a:solidFill>
                  <a:srgbClr val="000000"/>
                </a:solidFill>
              </a:rPr>
              <a:t>entre</a:t>
            </a:r>
          </a:p>
        </p:txBody>
      </p:sp>
      <p:sp>
        <p:nvSpPr>
          <p:cNvPr id="3118" name="Text Box 47"/>
          <p:cNvSpPr txBox="1">
            <a:spLocks noChangeArrowheads="1"/>
          </p:cNvSpPr>
          <p:nvPr/>
        </p:nvSpPr>
        <p:spPr bwMode="auto">
          <a:xfrm>
            <a:off x="7608888" y="2525713"/>
            <a:ext cx="143351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entrées </a:t>
            </a:r>
            <a:r>
              <a:rPr lang="en-US" sz="1400" b="1">
                <a:solidFill>
                  <a:srgbClr val="000000"/>
                </a:solidFill>
              </a:rPr>
              <a:t>et sorties</a:t>
            </a:r>
          </a:p>
        </p:txBody>
      </p:sp>
      <p:sp>
        <p:nvSpPr>
          <p:cNvPr id="3119" name="Text Box 48"/>
          <p:cNvSpPr txBox="1">
            <a:spLocks noChangeArrowheads="1"/>
          </p:cNvSpPr>
          <p:nvPr/>
        </p:nvSpPr>
        <p:spPr bwMode="auto">
          <a:xfrm>
            <a:off x="7705725" y="2749550"/>
            <a:ext cx="11938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des </a:t>
            </a:r>
            <a:r>
              <a:rPr lang="en-US" sz="1400" b="1">
                <a:solidFill>
                  <a:srgbClr val="000000"/>
                </a:solidFill>
              </a:rPr>
              <a:t>opérations</a:t>
            </a:r>
          </a:p>
        </p:txBody>
      </p:sp>
      <p:sp>
        <p:nvSpPr>
          <p:cNvPr id="3120" name="Rectangle 49"/>
          <p:cNvSpPr>
            <a:spLocks noChangeArrowheads="1"/>
          </p:cNvSpPr>
          <p:nvPr/>
        </p:nvSpPr>
        <p:spPr bwMode="auto">
          <a:xfrm>
            <a:off x="3725863" y="2647950"/>
            <a:ext cx="2678112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21" name="Text Box 50"/>
          <p:cNvSpPr txBox="1">
            <a:spLocks noChangeArrowheads="1"/>
          </p:cNvSpPr>
          <p:nvPr/>
        </p:nvSpPr>
        <p:spPr bwMode="auto">
          <a:xfrm>
            <a:off x="4125913" y="2732088"/>
            <a:ext cx="189706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Éliminer </a:t>
            </a:r>
            <a:r>
              <a:rPr lang="en-US" sz="1800" b="1">
                <a:solidFill>
                  <a:srgbClr val="000000"/>
                </a:solidFill>
              </a:rPr>
              <a:t>les aléas </a:t>
            </a:r>
          </a:p>
        </p:txBody>
      </p:sp>
      <p:sp>
        <p:nvSpPr>
          <p:cNvPr id="3122" name="Text Box 51"/>
          <p:cNvSpPr txBox="1">
            <a:spLocks noChangeArrowheads="1"/>
          </p:cNvSpPr>
          <p:nvPr/>
        </p:nvSpPr>
        <p:spPr bwMode="auto">
          <a:xfrm>
            <a:off x="4264025" y="3024188"/>
            <a:ext cx="14636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</a:rPr>
              <a:t>de </a:t>
            </a:r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réalisation</a:t>
            </a:r>
          </a:p>
        </p:txBody>
      </p:sp>
      <p:sp>
        <p:nvSpPr>
          <p:cNvPr id="3123" name="Rectangle 52"/>
          <p:cNvSpPr>
            <a:spLocks noChangeArrowheads="1"/>
          </p:cNvSpPr>
          <p:nvPr/>
        </p:nvSpPr>
        <p:spPr bwMode="auto">
          <a:xfrm>
            <a:off x="3802063" y="4244975"/>
            <a:ext cx="2752725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24" name="Text Box 53"/>
          <p:cNvSpPr txBox="1">
            <a:spLocks noChangeArrowheads="1"/>
          </p:cNvSpPr>
          <p:nvPr/>
        </p:nvSpPr>
        <p:spPr bwMode="auto">
          <a:xfrm>
            <a:off x="4252913" y="4279900"/>
            <a:ext cx="19256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Optimiser </a:t>
            </a:r>
            <a:r>
              <a:rPr lang="en-US" sz="1800" b="1">
                <a:solidFill>
                  <a:srgbClr val="000000"/>
                </a:solidFill>
              </a:rPr>
              <a:t>les flux</a:t>
            </a:r>
          </a:p>
        </p:txBody>
      </p:sp>
      <p:sp>
        <p:nvSpPr>
          <p:cNvPr id="3125" name="Text Box 54"/>
          <p:cNvSpPr txBox="1">
            <a:spLocks noChangeArrowheads="1"/>
          </p:cNvSpPr>
          <p:nvPr/>
        </p:nvSpPr>
        <p:spPr bwMode="auto">
          <a:xfrm>
            <a:off x="4038600" y="4559300"/>
            <a:ext cx="2327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Optimiser </a:t>
            </a:r>
            <a:r>
              <a:rPr lang="en-US" sz="1800" b="1">
                <a:solidFill>
                  <a:srgbClr val="000000"/>
                </a:solidFill>
              </a:rPr>
              <a:t>l’opération</a:t>
            </a:r>
          </a:p>
        </p:txBody>
      </p:sp>
      <p:sp>
        <p:nvSpPr>
          <p:cNvPr id="3126" name="Rectangle 55"/>
          <p:cNvSpPr>
            <a:spLocks noChangeArrowheads="1"/>
          </p:cNvSpPr>
          <p:nvPr/>
        </p:nvSpPr>
        <p:spPr bwMode="auto">
          <a:xfrm>
            <a:off x="3802063" y="6146800"/>
            <a:ext cx="2662237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27" name="Text Box 56"/>
          <p:cNvSpPr txBox="1">
            <a:spLocks noChangeArrowheads="1"/>
          </p:cNvSpPr>
          <p:nvPr/>
        </p:nvSpPr>
        <p:spPr bwMode="auto">
          <a:xfrm>
            <a:off x="4256088" y="6219825"/>
            <a:ext cx="17891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Définir </a:t>
            </a:r>
            <a:r>
              <a:rPr lang="en-US" sz="1800" b="1">
                <a:solidFill>
                  <a:srgbClr val="000000"/>
                </a:solidFill>
              </a:rPr>
              <a:t>les tâches</a:t>
            </a:r>
          </a:p>
        </p:txBody>
      </p:sp>
      <p:sp>
        <p:nvSpPr>
          <p:cNvPr id="3128" name="Text Box 57"/>
          <p:cNvSpPr txBox="1">
            <a:spLocks noChangeArrowheads="1"/>
          </p:cNvSpPr>
          <p:nvPr/>
        </p:nvSpPr>
        <p:spPr bwMode="auto">
          <a:xfrm>
            <a:off x="4403725" y="6499225"/>
            <a:ext cx="14097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de </a:t>
            </a:r>
            <a:r>
              <a:rPr lang="en-US" sz="1800" b="1">
                <a:solidFill>
                  <a:srgbClr val="000000"/>
                </a:solidFill>
              </a:rPr>
              <a:t>la fonction</a:t>
            </a:r>
          </a:p>
        </p:txBody>
      </p:sp>
      <p:sp>
        <p:nvSpPr>
          <p:cNvPr id="3129" name="Rectangle 58"/>
          <p:cNvSpPr>
            <a:spLocks noChangeArrowheads="1"/>
          </p:cNvSpPr>
          <p:nvPr/>
        </p:nvSpPr>
        <p:spPr bwMode="auto">
          <a:xfrm>
            <a:off x="7521575" y="5994400"/>
            <a:ext cx="1916113" cy="10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30" name="Text Box 59"/>
          <p:cNvSpPr txBox="1">
            <a:spLocks noChangeArrowheads="1"/>
          </p:cNvSpPr>
          <p:nvPr/>
        </p:nvSpPr>
        <p:spPr bwMode="auto">
          <a:xfrm>
            <a:off x="7842250" y="6029325"/>
            <a:ext cx="1184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MAÎTRISE</a:t>
            </a:r>
          </a:p>
        </p:txBody>
      </p:sp>
      <p:sp>
        <p:nvSpPr>
          <p:cNvPr id="3131" name="Text Box 60"/>
          <p:cNvSpPr txBox="1">
            <a:spLocks noChangeArrowheads="1"/>
          </p:cNvSpPr>
          <p:nvPr/>
        </p:nvSpPr>
        <p:spPr bwMode="auto">
          <a:xfrm>
            <a:off x="8234363" y="6308725"/>
            <a:ext cx="48418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DES</a:t>
            </a:r>
          </a:p>
        </p:txBody>
      </p:sp>
      <p:sp>
        <p:nvSpPr>
          <p:cNvPr id="3132" name="Text Box 61"/>
          <p:cNvSpPr txBox="1">
            <a:spLocks noChangeArrowheads="1"/>
          </p:cNvSpPr>
          <p:nvPr/>
        </p:nvSpPr>
        <p:spPr bwMode="auto">
          <a:xfrm>
            <a:off x="8010525" y="6588125"/>
            <a:ext cx="8985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DÉLAIS</a:t>
            </a:r>
          </a:p>
        </p:txBody>
      </p:sp>
      <p:sp>
        <p:nvSpPr>
          <p:cNvPr id="3133" name="Rectangle 62"/>
          <p:cNvSpPr>
            <a:spLocks noChangeArrowheads="1"/>
          </p:cNvSpPr>
          <p:nvPr/>
        </p:nvSpPr>
        <p:spPr bwMode="auto">
          <a:xfrm>
            <a:off x="4105275" y="5005388"/>
            <a:ext cx="1782763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34" name="Text Box 63"/>
          <p:cNvSpPr txBox="1">
            <a:spLocks noChangeArrowheads="1"/>
          </p:cNvSpPr>
          <p:nvPr/>
        </p:nvSpPr>
        <p:spPr bwMode="auto">
          <a:xfrm>
            <a:off x="4197350" y="5043488"/>
            <a:ext cx="16954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temps </a:t>
            </a:r>
            <a:r>
              <a:rPr lang="en-US" sz="1400" b="1">
                <a:solidFill>
                  <a:srgbClr val="FFFFFF"/>
                </a:solidFill>
              </a:rPr>
              <a:t>de traitement</a:t>
            </a:r>
          </a:p>
        </p:txBody>
      </p:sp>
      <p:sp>
        <p:nvSpPr>
          <p:cNvPr id="3135" name="Rectangle 64"/>
          <p:cNvSpPr>
            <a:spLocks noChangeArrowheads="1"/>
          </p:cNvSpPr>
          <p:nvPr/>
        </p:nvSpPr>
        <p:spPr bwMode="auto">
          <a:xfrm>
            <a:off x="4105275" y="5308600"/>
            <a:ext cx="2527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36" name="Text Box 65"/>
          <p:cNvSpPr txBox="1">
            <a:spLocks noChangeArrowheads="1"/>
          </p:cNvSpPr>
          <p:nvPr/>
        </p:nvSpPr>
        <p:spPr bwMode="auto">
          <a:xfrm>
            <a:off x="4197350" y="5348288"/>
            <a:ext cx="239236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simplification </a:t>
            </a:r>
            <a:r>
              <a:rPr lang="en-US" sz="1400" b="1">
                <a:solidFill>
                  <a:srgbClr val="FFFFFF"/>
                </a:solidFill>
              </a:rPr>
              <a:t>des opérations</a:t>
            </a:r>
          </a:p>
        </p:txBody>
      </p:sp>
      <p:sp>
        <p:nvSpPr>
          <p:cNvPr id="3137" name="Rectangle 66"/>
          <p:cNvSpPr>
            <a:spLocks noChangeArrowheads="1"/>
          </p:cNvSpPr>
          <p:nvPr/>
        </p:nvSpPr>
        <p:spPr bwMode="auto">
          <a:xfrm>
            <a:off x="4105275" y="5613400"/>
            <a:ext cx="2617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38" name="Text Box 67"/>
          <p:cNvSpPr txBox="1">
            <a:spLocks noChangeArrowheads="1"/>
          </p:cNvSpPr>
          <p:nvPr/>
        </p:nvSpPr>
        <p:spPr bwMode="auto">
          <a:xfrm>
            <a:off x="4197350" y="5651500"/>
            <a:ext cx="249396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simplification </a:t>
            </a:r>
            <a:r>
              <a:rPr lang="en-US" sz="1400" b="1">
                <a:solidFill>
                  <a:srgbClr val="FFFFFF"/>
                </a:solidFill>
              </a:rPr>
              <a:t>des formulaires</a:t>
            </a:r>
          </a:p>
        </p:txBody>
      </p:sp>
      <p:sp>
        <p:nvSpPr>
          <p:cNvPr id="3139" name="Rectangle 68"/>
          <p:cNvSpPr>
            <a:spLocks noChangeArrowheads="1"/>
          </p:cNvSpPr>
          <p:nvPr/>
        </p:nvSpPr>
        <p:spPr bwMode="auto">
          <a:xfrm>
            <a:off x="1071563" y="2147888"/>
            <a:ext cx="1749425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40" name="Text Box 69"/>
          <p:cNvSpPr txBox="1">
            <a:spLocks noChangeArrowheads="1"/>
          </p:cNvSpPr>
          <p:nvPr/>
        </p:nvSpPr>
        <p:spPr bwMode="auto">
          <a:xfrm>
            <a:off x="1171575" y="2189163"/>
            <a:ext cx="146526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800" b="1">
                <a:solidFill>
                  <a:srgbClr val="000000"/>
                </a:solidFill>
              </a:rPr>
              <a:t>PROCESSUS</a:t>
            </a:r>
          </a:p>
        </p:txBody>
      </p:sp>
      <p:sp>
        <p:nvSpPr>
          <p:cNvPr id="3141" name="Rectangle 70"/>
          <p:cNvSpPr>
            <a:spLocks noChangeArrowheads="1"/>
          </p:cNvSpPr>
          <p:nvPr/>
        </p:nvSpPr>
        <p:spPr bwMode="auto">
          <a:xfrm>
            <a:off x="1071563" y="6070600"/>
            <a:ext cx="17494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42" name="Text Box 71"/>
          <p:cNvSpPr txBox="1">
            <a:spLocks noChangeArrowheads="1"/>
          </p:cNvSpPr>
          <p:nvPr/>
        </p:nvSpPr>
        <p:spPr bwMode="auto">
          <a:xfrm>
            <a:off x="1200150" y="6107113"/>
            <a:ext cx="14811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ALLOCATIONS</a:t>
            </a:r>
          </a:p>
        </p:txBody>
      </p:sp>
      <p:sp>
        <p:nvSpPr>
          <p:cNvPr id="3143" name="Text Box 72"/>
          <p:cNvSpPr txBox="1">
            <a:spLocks noChangeArrowheads="1"/>
          </p:cNvSpPr>
          <p:nvPr/>
        </p:nvSpPr>
        <p:spPr bwMode="auto">
          <a:xfrm>
            <a:off x="1828800" y="6334125"/>
            <a:ext cx="22383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000000"/>
                </a:solidFill>
                <a:latin typeface="Gill Sans" pitchFamily="34" charset="0"/>
              </a:rPr>
              <a:t>ET</a:t>
            </a:r>
          </a:p>
        </p:txBody>
      </p:sp>
      <p:sp>
        <p:nvSpPr>
          <p:cNvPr id="3144" name="Text Box 73"/>
          <p:cNvSpPr txBox="1">
            <a:spLocks noChangeArrowheads="1"/>
          </p:cNvSpPr>
          <p:nvPr/>
        </p:nvSpPr>
        <p:spPr bwMode="auto">
          <a:xfrm>
            <a:off x="1390650" y="6527800"/>
            <a:ext cx="104298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PRIORITÉS</a:t>
            </a:r>
          </a:p>
        </p:txBody>
      </p:sp>
      <p:sp>
        <p:nvSpPr>
          <p:cNvPr id="3145" name="Rectangle 74"/>
          <p:cNvSpPr>
            <a:spLocks noChangeArrowheads="1"/>
          </p:cNvSpPr>
          <p:nvPr/>
        </p:nvSpPr>
        <p:spPr bwMode="auto">
          <a:xfrm>
            <a:off x="2651125" y="1987550"/>
            <a:ext cx="51133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146" name="Text Box 75"/>
          <p:cNvSpPr txBox="1">
            <a:spLocks noChangeArrowheads="1"/>
          </p:cNvSpPr>
          <p:nvPr/>
        </p:nvSpPr>
        <p:spPr bwMode="auto">
          <a:xfrm>
            <a:off x="3940175" y="2008188"/>
            <a:ext cx="221297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FFFF00"/>
                </a:solidFill>
              </a:rPr>
              <a:t>* </a:t>
            </a:r>
            <a:r>
              <a:rPr lang="en-US" sz="1400" b="1" i="1">
                <a:solidFill>
                  <a:srgbClr val="FFFF00"/>
                </a:solidFill>
              </a:rPr>
              <a:t>juxtaposition</a:t>
            </a:r>
            <a:r>
              <a:rPr lang="en-US" sz="1300" b="1" i="1">
                <a:solidFill>
                  <a:srgbClr val="FFFF00"/>
                </a:solidFill>
              </a:rPr>
              <a:t>  </a:t>
            </a:r>
            <a:r>
              <a:rPr lang="en-US" sz="1400" b="1" i="1">
                <a:solidFill>
                  <a:srgbClr val="FFFF00"/>
                </a:solidFill>
              </a:rPr>
              <a:t>d’opérations</a:t>
            </a:r>
          </a:p>
        </p:txBody>
      </p:sp>
      <p:sp>
        <p:nvSpPr>
          <p:cNvPr id="3147" name="Text Box 76"/>
          <p:cNvSpPr txBox="1">
            <a:spLocks noChangeArrowheads="1"/>
          </p:cNvSpPr>
          <p:nvPr/>
        </p:nvSpPr>
        <p:spPr bwMode="auto">
          <a:xfrm>
            <a:off x="3862388" y="2257425"/>
            <a:ext cx="2509837" cy="21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400" b="1" i="1">
                <a:solidFill>
                  <a:srgbClr val="FFFF00"/>
                </a:solidFill>
              </a:rPr>
              <a:t>unitaires  liées  à  l’information</a:t>
            </a:r>
          </a:p>
        </p:txBody>
      </p:sp>
      <p:sp>
        <p:nvSpPr>
          <p:cNvPr id="3148" name="Line 77"/>
          <p:cNvSpPr>
            <a:spLocks noChangeShapeType="1"/>
          </p:cNvSpPr>
          <p:nvPr/>
        </p:nvSpPr>
        <p:spPr bwMode="auto">
          <a:xfrm>
            <a:off x="2951163" y="2573338"/>
            <a:ext cx="4256087" cy="0"/>
          </a:xfrm>
          <a:prstGeom prst="line">
            <a:avLst/>
          </a:prstGeom>
          <a:noFill/>
          <a:ln w="76200">
            <a:solidFill>
              <a:srgbClr val="EDEDA8"/>
            </a:solidFill>
            <a:prstDash val="sys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9AD9FF"/>
            </a:gs>
            <a:gs pos="100000">
              <a:srgbClr val="280078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1071563" y="1760538"/>
            <a:ext cx="1714500" cy="1120775"/>
          </a:xfrm>
          <a:prstGeom prst="rect">
            <a:avLst/>
          </a:prstGeom>
          <a:solidFill>
            <a:srgbClr val="FFAD2C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099" name="Freeform 4"/>
          <p:cNvSpPr>
            <a:spLocks noChangeArrowheads="1"/>
          </p:cNvSpPr>
          <p:nvPr/>
        </p:nvSpPr>
        <p:spPr bwMode="auto">
          <a:xfrm>
            <a:off x="1617663" y="3257550"/>
            <a:ext cx="569912" cy="2509838"/>
          </a:xfrm>
          <a:custGeom>
            <a:avLst/>
            <a:gdLst>
              <a:gd name="T0" fmla="*/ 144462 w 359"/>
              <a:gd name="T1" fmla="*/ 7938 h 1581"/>
              <a:gd name="T2" fmla="*/ 144462 w 359"/>
              <a:gd name="T3" fmla="*/ 1255713 h 1581"/>
              <a:gd name="T4" fmla="*/ 0 w 359"/>
              <a:gd name="T5" fmla="*/ 1255713 h 1581"/>
              <a:gd name="T6" fmla="*/ 285750 w 359"/>
              <a:gd name="T7" fmla="*/ 2509838 h 1581"/>
              <a:gd name="T8" fmla="*/ 569912 w 359"/>
              <a:gd name="T9" fmla="*/ 1247775 h 1581"/>
              <a:gd name="T10" fmla="*/ 427037 w 359"/>
              <a:gd name="T11" fmla="*/ 1247775 h 1581"/>
              <a:gd name="T12" fmla="*/ 427037 w 359"/>
              <a:gd name="T13" fmla="*/ 0 h 15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59" h="1581">
                <a:moveTo>
                  <a:pt x="91" y="5"/>
                </a:moveTo>
                <a:lnTo>
                  <a:pt x="91" y="791"/>
                </a:lnTo>
                <a:lnTo>
                  <a:pt x="0" y="791"/>
                </a:lnTo>
                <a:lnTo>
                  <a:pt x="180" y="1581"/>
                </a:lnTo>
                <a:lnTo>
                  <a:pt x="359" y="786"/>
                </a:lnTo>
                <a:lnTo>
                  <a:pt x="269" y="786"/>
                </a:lnTo>
                <a:lnTo>
                  <a:pt x="269" y="0"/>
                </a:lnTo>
                <a:lnTo>
                  <a:pt x="91" y="5"/>
                </a:lnTo>
                <a:close/>
              </a:path>
            </a:pathLst>
          </a:custGeom>
          <a:solidFill>
            <a:srgbClr val="FFAD2C"/>
          </a:solidFill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1060450" y="5881688"/>
            <a:ext cx="1714500" cy="1046162"/>
          </a:xfrm>
          <a:prstGeom prst="rect">
            <a:avLst/>
          </a:prstGeom>
          <a:solidFill>
            <a:srgbClr val="FFAD2C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3713163" y="2667000"/>
            <a:ext cx="2736850" cy="708025"/>
          </a:xfrm>
          <a:prstGeom prst="rect">
            <a:avLst/>
          </a:prstGeom>
          <a:solidFill>
            <a:srgbClr val="FFFF6D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3738563" y="4259263"/>
            <a:ext cx="2738437" cy="684212"/>
          </a:xfrm>
          <a:prstGeom prst="rect">
            <a:avLst/>
          </a:prstGeom>
          <a:solidFill>
            <a:srgbClr val="FFFF6D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3802063" y="6146800"/>
            <a:ext cx="2662237" cy="7620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3802063" y="6146800"/>
            <a:ext cx="2662237" cy="762000"/>
          </a:xfrm>
          <a:prstGeom prst="rect">
            <a:avLst/>
          </a:prstGeom>
          <a:solidFill>
            <a:srgbClr val="FFFF6D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5" name="Oval 10"/>
          <p:cNvSpPr>
            <a:spLocks noChangeArrowheads="1"/>
          </p:cNvSpPr>
          <p:nvPr/>
        </p:nvSpPr>
        <p:spPr bwMode="auto">
          <a:xfrm>
            <a:off x="7512050" y="3790950"/>
            <a:ext cx="1974850" cy="1292225"/>
          </a:xfrm>
          <a:prstGeom prst="ellipse">
            <a:avLst/>
          </a:prstGeom>
          <a:solidFill>
            <a:srgbClr val="DA0030"/>
          </a:solidFill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7423150" y="5919788"/>
            <a:ext cx="1978025" cy="989012"/>
          </a:xfrm>
          <a:prstGeom prst="rect">
            <a:avLst/>
          </a:prstGeom>
          <a:solidFill>
            <a:srgbClr val="8DFF7E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7372350" y="2041525"/>
            <a:ext cx="1976438" cy="1065213"/>
          </a:xfrm>
          <a:prstGeom prst="rect">
            <a:avLst/>
          </a:prstGeom>
          <a:solidFill>
            <a:srgbClr val="8DFF7E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098550" y="854075"/>
            <a:ext cx="8669338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  <a:defRPr/>
            </a:pPr>
            <a:r>
              <a:rPr lang="en-US" sz="2300" b="1" i="1" u="sng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centre de profit :</a:t>
            </a:r>
            <a:r>
              <a:rPr lang="en-US" sz="2300" b="1" i="1" smtClean="0">
                <a:solidFill>
                  <a:srgbClr val="9191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</a:t>
            </a:r>
            <a:r>
              <a:rPr lang="en-US" sz="2300" b="1" i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La simplification industrielle</a:t>
            </a:r>
          </a:p>
        </p:txBody>
      </p:sp>
      <p:sp>
        <p:nvSpPr>
          <p:cNvPr id="2" name="Freeform 14"/>
          <p:cNvSpPr>
            <a:spLocks noChangeArrowheads="1"/>
          </p:cNvSpPr>
          <p:nvPr/>
        </p:nvSpPr>
        <p:spPr bwMode="auto">
          <a:xfrm>
            <a:off x="3216275" y="2849563"/>
            <a:ext cx="341313" cy="379412"/>
          </a:xfrm>
          <a:custGeom>
            <a:avLst/>
            <a:gdLst>
              <a:gd name="T0" fmla="*/ 0 w 215"/>
              <a:gd name="T1" fmla="*/ 284162 h 239"/>
              <a:gd name="T2" fmla="*/ 169863 w 215"/>
              <a:gd name="T3" fmla="*/ 284162 h 239"/>
              <a:gd name="T4" fmla="*/ 169863 w 215"/>
              <a:gd name="T5" fmla="*/ 379412 h 239"/>
              <a:gd name="T6" fmla="*/ 341313 w 215"/>
              <a:gd name="T7" fmla="*/ 188912 h 239"/>
              <a:gd name="T8" fmla="*/ 169863 w 215"/>
              <a:gd name="T9" fmla="*/ 0 h 239"/>
              <a:gd name="T10" fmla="*/ 169863 w 215"/>
              <a:gd name="T11" fmla="*/ 93662 h 239"/>
              <a:gd name="T12" fmla="*/ 0 w 215"/>
              <a:gd name="T13" fmla="*/ 93662 h 2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5" h="239">
                <a:moveTo>
                  <a:pt x="0" y="179"/>
                </a:moveTo>
                <a:lnTo>
                  <a:pt x="107" y="179"/>
                </a:lnTo>
                <a:lnTo>
                  <a:pt x="107" y="239"/>
                </a:lnTo>
                <a:lnTo>
                  <a:pt x="215" y="119"/>
                </a:lnTo>
                <a:lnTo>
                  <a:pt x="107" y="0"/>
                </a:lnTo>
                <a:lnTo>
                  <a:pt x="107" y="59"/>
                </a:lnTo>
                <a:lnTo>
                  <a:pt x="0" y="59"/>
                </a:lnTo>
                <a:lnTo>
                  <a:pt x="0" y="179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10" name="Freeform 15"/>
          <p:cNvSpPr>
            <a:spLocks noChangeArrowheads="1"/>
          </p:cNvSpPr>
          <p:nvPr/>
        </p:nvSpPr>
        <p:spPr bwMode="auto">
          <a:xfrm>
            <a:off x="3254375" y="4419600"/>
            <a:ext cx="342900" cy="379413"/>
          </a:xfrm>
          <a:custGeom>
            <a:avLst/>
            <a:gdLst>
              <a:gd name="T0" fmla="*/ 0 w 216"/>
              <a:gd name="T1" fmla="*/ 285750 h 239"/>
              <a:gd name="T2" fmla="*/ 169863 w 216"/>
              <a:gd name="T3" fmla="*/ 285750 h 239"/>
              <a:gd name="T4" fmla="*/ 169863 w 216"/>
              <a:gd name="T5" fmla="*/ 379413 h 239"/>
              <a:gd name="T6" fmla="*/ 342900 w 216"/>
              <a:gd name="T7" fmla="*/ 190500 h 239"/>
              <a:gd name="T8" fmla="*/ 169863 w 216"/>
              <a:gd name="T9" fmla="*/ 0 h 239"/>
              <a:gd name="T10" fmla="*/ 169863 w 216"/>
              <a:gd name="T11" fmla="*/ 95250 h 239"/>
              <a:gd name="T12" fmla="*/ 0 w 216"/>
              <a:gd name="T13" fmla="*/ 95250 h 2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" h="239">
                <a:moveTo>
                  <a:pt x="0" y="180"/>
                </a:moveTo>
                <a:lnTo>
                  <a:pt x="107" y="180"/>
                </a:lnTo>
                <a:lnTo>
                  <a:pt x="107" y="239"/>
                </a:lnTo>
                <a:lnTo>
                  <a:pt x="216" y="120"/>
                </a:lnTo>
                <a:lnTo>
                  <a:pt x="107" y="0"/>
                </a:lnTo>
                <a:lnTo>
                  <a:pt x="107" y="60"/>
                </a:lnTo>
                <a:lnTo>
                  <a:pt x="0" y="60"/>
                </a:lnTo>
                <a:lnTo>
                  <a:pt x="0" y="180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11" name="Freeform 16"/>
          <p:cNvSpPr>
            <a:spLocks noChangeArrowheads="1"/>
          </p:cNvSpPr>
          <p:nvPr/>
        </p:nvSpPr>
        <p:spPr bwMode="auto">
          <a:xfrm>
            <a:off x="3227388" y="6261100"/>
            <a:ext cx="342900" cy="379413"/>
          </a:xfrm>
          <a:custGeom>
            <a:avLst/>
            <a:gdLst>
              <a:gd name="T0" fmla="*/ 0 w 216"/>
              <a:gd name="T1" fmla="*/ 284163 h 239"/>
              <a:gd name="T2" fmla="*/ 169863 w 216"/>
              <a:gd name="T3" fmla="*/ 284163 h 239"/>
              <a:gd name="T4" fmla="*/ 169863 w 216"/>
              <a:gd name="T5" fmla="*/ 379413 h 239"/>
              <a:gd name="T6" fmla="*/ 342900 w 216"/>
              <a:gd name="T7" fmla="*/ 188913 h 239"/>
              <a:gd name="T8" fmla="*/ 169863 w 216"/>
              <a:gd name="T9" fmla="*/ 0 h 239"/>
              <a:gd name="T10" fmla="*/ 169863 w 216"/>
              <a:gd name="T11" fmla="*/ 95250 h 239"/>
              <a:gd name="T12" fmla="*/ 0 w 216"/>
              <a:gd name="T13" fmla="*/ 95250 h 2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" h="239">
                <a:moveTo>
                  <a:pt x="0" y="179"/>
                </a:moveTo>
                <a:lnTo>
                  <a:pt x="107" y="179"/>
                </a:lnTo>
                <a:lnTo>
                  <a:pt x="107" y="239"/>
                </a:lnTo>
                <a:lnTo>
                  <a:pt x="216" y="119"/>
                </a:lnTo>
                <a:lnTo>
                  <a:pt x="107" y="0"/>
                </a:lnTo>
                <a:lnTo>
                  <a:pt x="107" y="60"/>
                </a:lnTo>
                <a:lnTo>
                  <a:pt x="0" y="60"/>
                </a:lnTo>
                <a:lnTo>
                  <a:pt x="0" y="179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12" name="Freeform 17"/>
          <p:cNvSpPr>
            <a:spLocks noChangeArrowheads="1"/>
          </p:cNvSpPr>
          <p:nvPr/>
        </p:nvSpPr>
        <p:spPr bwMode="auto">
          <a:xfrm>
            <a:off x="6858000" y="4503738"/>
            <a:ext cx="400050" cy="303212"/>
          </a:xfrm>
          <a:custGeom>
            <a:avLst/>
            <a:gdLst>
              <a:gd name="T0" fmla="*/ 0 w 252"/>
              <a:gd name="T1" fmla="*/ 228600 h 191"/>
              <a:gd name="T2" fmla="*/ 198438 w 252"/>
              <a:gd name="T3" fmla="*/ 228600 h 191"/>
              <a:gd name="T4" fmla="*/ 198438 w 252"/>
              <a:gd name="T5" fmla="*/ 303212 h 191"/>
              <a:gd name="T6" fmla="*/ 400050 w 252"/>
              <a:gd name="T7" fmla="*/ 152400 h 191"/>
              <a:gd name="T8" fmla="*/ 198438 w 252"/>
              <a:gd name="T9" fmla="*/ 0 h 191"/>
              <a:gd name="T10" fmla="*/ 198438 w 252"/>
              <a:gd name="T11" fmla="*/ 74612 h 191"/>
              <a:gd name="T12" fmla="*/ 0 w 252"/>
              <a:gd name="T13" fmla="*/ 74612 h 19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52" h="191">
                <a:moveTo>
                  <a:pt x="0" y="144"/>
                </a:moveTo>
                <a:lnTo>
                  <a:pt x="125" y="144"/>
                </a:lnTo>
                <a:lnTo>
                  <a:pt x="125" y="191"/>
                </a:lnTo>
                <a:lnTo>
                  <a:pt x="252" y="96"/>
                </a:lnTo>
                <a:lnTo>
                  <a:pt x="125" y="0"/>
                </a:lnTo>
                <a:lnTo>
                  <a:pt x="125" y="47"/>
                </a:lnTo>
                <a:lnTo>
                  <a:pt x="0" y="47"/>
                </a:lnTo>
                <a:lnTo>
                  <a:pt x="0" y="144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13" name="Freeform 18"/>
          <p:cNvSpPr>
            <a:spLocks noChangeArrowheads="1"/>
          </p:cNvSpPr>
          <p:nvPr/>
        </p:nvSpPr>
        <p:spPr bwMode="auto">
          <a:xfrm>
            <a:off x="6870700" y="6372225"/>
            <a:ext cx="400050" cy="304800"/>
          </a:xfrm>
          <a:custGeom>
            <a:avLst/>
            <a:gdLst>
              <a:gd name="T0" fmla="*/ 0 w 252"/>
              <a:gd name="T1" fmla="*/ 228600 h 192"/>
              <a:gd name="T2" fmla="*/ 198438 w 252"/>
              <a:gd name="T3" fmla="*/ 228600 h 192"/>
              <a:gd name="T4" fmla="*/ 198438 w 252"/>
              <a:gd name="T5" fmla="*/ 304800 h 192"/>
              <a:gd name="T6" fmla="*/ 400050 w 252"/>
              <a:gd name="T7" fmla="*/ 152400 h 192"/>
              <a:gd name="T8" fmla="*/ 198438 w 252"/>
              <a:gd name="T9" fmla="*/ 0 h 192"/>
              <a:gd name="T10" fmla="*/ 198438 w 252"/>
              <a:gd name="T11" fmla="*/ 76200 h 192"/>
              <a:gd name="T12" fmla="*/ 0 w 252"/>
              <a:gd name="T13" fmla="*/ 76200 h 1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52" h="192">
                <a:moveTo>
                  <a:pt x="0" y="144"/>
                </a:moveTo>
                <a:lnTo>
                  <a:pt x="125" y="144"/>
                </a:lnTo>
                <a:lnTo>
                  <a:pt x="125" y="192"/>
                </a:lnTo>
                <a:lnTo>
                  <a:pt x="252" y="96"/>
                </a:lnTo>
                <a:lnTo>
                  <a:pt x="125" y="0"/>
                </a:lnTo>
                <a:lnTo>
                  <a:pt x="125" y="48"/>
                </a:lnTo>
                <a:lnTo>
                  <a:pt x="0" y="48"/>
                </a:lnTo>
                <a:lnTo>
                  <a:pt x="0" y="144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14" name="Freeform 19"/>
          <p:cNvSpPr>
            <a:spLocks noChangeArrowheads="1"/>
          </p:cNvSpPr>
          <p:nvPr/>
        </p:nvSpPr>
        <p:spPr bwMode="auto">
          <a:xfrm>
            <a:off x="8358188" y="5260975"/>
            <a:ext cx="304800" cy="457200"/>
          </a:xfrm>
          <a:custGeom>
            <a:avLst/>
            <a:gdLst>
              <a:gd name="T0" fmla="*/ 230188 w 192"/>
              <a:gd name="T1" fmla="*/ 452438 h 288"/>
              <a:gd name="T2" fmla="*/ 230188 w 192"/>
              <a:gd name="T3" fmla="*/ 228600 h 288"/>
              <a:gd name="T4" fmla="*/ 304800 w 192"/>
              <a:gd name="T5" fmla="*/ 228600 h 288"/>
              <a:gd name="T6" fmla="*/ 153988 w 192"/>
              <a:gd name="T7" fmla="*/ 0 h 288"/>
              <a:gd name="T8" fmla="*/ 0 w 192"/>
              <a:gd name="T9" fmla="*/ 228600 h 288"/>
              <a:gd name="T10" fmla="*/ 76200 w 192"/>
              <a:gd name="T11" fmla="*/ 228600 h 288"/>
              <a:gd name="T12" fmla="*/ 79375 w 192"/>
              <a:gd name="T13" fmla="*/ 457200 h 2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2" h="288">
                <a:moveTo>
                  <a:pt x="145" y="285"/>
                </a:moveTo>
                <a:lnTo>
                  <a:pt x="145" y="144"/>
                </a:lnTo>
                <a:lnTo>
                  <a:pt x="192" y="144"/>
                </a:lnTo>
                <a:lnTo>
                  <a:pt x="97" y="0"/>
                </a:lnTo>
                <a:lnTo>
                  <a:pt x="0" y="144"/>
                </a:lnTo>
                <a:lnTo>
                  <a:pt x="48" y="144"/>
                </a:lnTo>
                <a:lnTo>
                  <a:pt x="50" y="288"/>
                </a:lnTo>
                <a:lnTo>
                  <a:pt x="145" y="285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15" name="Freeform 20"/>
          <p:cNvSpPr>
            <a:spLocks noChangeArrowheads="1"/>
          </p:cNvSpPr>
          <p:nvPr/>
        </p:nvSpPr>
        <p:spPr bwMode="auto">
          <a:xfrm>
            <a:off x="8278813" y="3257550"/>
            <a:ext cx="282575" cy="381000"/>
          </a:xfrm>
          <a:custGeom>
            <a:avLst/>
            <a:gdLst>
              <a:gd name="T0" fmla="*/ 69850 w 178"/>
              <a:gd name="T1" fmla="*/ 3175 h 240"/>
              <a:gd name="T2" fmla="*/ 69850 w 178"/>
              <a:gd name="T3" fmla="*/ 190500 h 240"/>
              <a:gd name="T4" fmla="*/ 0 w 178"/>
              <a:gd name="T5" fmla="*/ 190500 h 240"/>
              <a:gd name="T6" fmla="*/ 141288 w 178"/>
              <a:gd name="T7" fmla="*/ 381000 h 240"/>
              <a:gd name="T8" fmla="*/ 282575 w 178"/>
              <a:gd name="T9" fmla="*/ 188913 h 240"/>
              <a:gd name="T10" fmla="*/ 211138 w 178"/>
              <a:gd name="T11" fmla="*/ 188913 h 240"/>
              <a:gd name="T12" fmla="*/ 211138 w 178"/>
              <a:gd name="T13" fmla="*/ 0 h 2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8" h="240">
                <a:moveTo>
                  <a:pt x="44" y="2"/>
                </a:moveTo>
                <a:lnTo>
                  <a:pt x="44" y="120"/>
                </a:lnTo>
                <a:lnTo>
                  <a:pt x="0" y="120"/>
                </a:lnTo>
                <a:lnTo>
                  <a:pt x="89" y="240"/>
                </a:lnTo>
                <a:lnTo>
                  <a:pt x="178" y="119"/>
                </a:lnTo>
                <a:lnTo>
                  <a:pt x="133" y="119"/>
                </a:lnTo>
                <a:lnTo>
                  <a:pt x="133" y="0"/>
                </a:lnTo>
                <a:lnTo>
                  <a:pt x="44" y="2"/>
                </a:lnTo>
                <a:close/>
              </a:path>
            </a:pathLst>
          </a:custGeom>
          <a:solidFill>
            <a:srgbClr val="00E7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16" name="Rectangle 21"/>
          <p:cNvSpPr>
            <a:spLocks noChangeArrowheads="1"/>
          </p:cNvSpPr>
          <p:nvPr/>
        </p:nvSpPr>
        <p:spPr bwMode="auto">
          <a:xfrm>
            <a:off x="1193800" y="3546475"/>
            <a:ext cx="16541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17" name="Text Box 22"/>
          <p:cNvSpPr txBox="1">
            <a:spLocks noChangeArrowheads="1"/>
          </p:cNvSpPr>
          <p:nvPr/>
        </p:nvSpPr>
        <p:spPr bwMode="auto">
          <a:xfrm>
            <a:off x="1273175" y="3886200"/>
            <a:ext cx="1404938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200">
                <a:solidFill>
                  <a:srgbClr val="000000"/>
                </a:solidFill>
                <a:latin typeface="Gill Sans" pitchFamily="34" charset="0"/>
              </a:rPr>
              <a:t>productivité</a:t>
            </a:r>
          </a:p>
        </p:txBody>
      </p:sp>
      <p:sp>
        <p:nvSpPr>
          <p:cNvPr id="4118" name="Rectangle 23"/>
          <p:cNvSpPr>
            <a:spLocks noChangeArrowheads="1"/>
          </p:cNvSpPr>
          <p:nvPr/>
        </p:nvSpPr>
        <p:spPr bwMode="auto">
          <a:xfrm>
            <a:off x="7648575" y="4002088"/>
            <a:ext cx="1662113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19" name="Text Box 24"/>
          <p:cNvSpPr txBox="1">
            <a:spLocks noChangeArrowheads="1"/>
          </p:cNvSpPr>
          <p:nvPr/>
        </p:nvSpPr>
        <p:spPr bwMode="auto">
          <a:xfrm>
            <a:off x="7781925" y="4033838"/>
            <a:ext cx="147161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Gill Sans" pitchFamily="34" charset="0"/>
              </a:rPr>
              <a:t>augmenter</a:t>
            </a:r>
          </a:p>
        </p:txBody>
      </p:sp>
      <p:sp>
        <p:nvSpPr>
          <p:cNvPr id="4120" name="Text Box 25"/>
          <p:cNvSpPr txBox="1">
            <a:spLocks noChangeArrowheads="1"/>
          </p:cNvSpPr>
          <p:nvPr/>
        </p:nvSpPr>
        <p:spPr bwMode="auto">
          <a:xfrm>
            <a:off x="7845425" y="4367213"/>
            <a:ext cx="1301750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Gill Sans" pitchFamily="34" charset="0"/>
              </a:rPr>
              <a:t>les profits</a:t>
            </a:r>
          </a:p>
        </p:txBody>
      </p:sp>
      <p:sp>
        <p:nvSpPr>
          <p:cNvPr id="4121" name="Freeform 26"/>
          <p:cNvSpPr>
            <a:spLocks noChangeArrowheads="1"/>
          </p:cNvSpPr>
          <p:nvPr/>
        </p:nvSpPr>
        <p:spPr bwMode="auto">
          <a:xfrm>
            <a:off x="3763963" y="3333750"/>
            <a:ext cx="227012" cy="207963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8588 h 131"/>
              <a:gd name="T6" fmla="*/ 42862 w 143"/>
              <a:gd name="T7" fmla="*/ 207963 h 131"/>
              <a:gd name="T8" fmla="*/ 112712 w 143"/>
              <a:gd name="T9" fmla="*/ 161925 h 131"/>
              <a:gd name="T10" fmla="*/ 184150 w 143"/>
              <a:gd name="T11" fmla="*/ 207963 h 131"/>
              <a:gd name="T12" fmla="*/ 157162 w 143"/>
              <a:gd name="T13" fmla="*/ 128588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1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1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22" name="Freeform 27"/>
          <p:cNvSpPr>
            <a:spLocks noChangeArrowheads="1"/>
          </p:cNvSpPr>
          <p:nvPr/>
        </p:nvSpPr>
        <p:spPr bwMode="auto">
          <a:xfrm>
            <a:off x="3763963" y="3359150"/>
            <a:ext cx="227012" cy="207963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8588 h 131"/>
              <a:gd name="T6" fmla="*/ 42862 w 143"/>
              <a:gd name="T7" fmla="*/ 207963 h 131"/>
              <a:gd name="T8" fmla="*/ 112712 w 143"/>
              <a:gd name="T9" fmla="*/ 160338 h 131"/>
              <a:gd name="T10" fmla="*/ 184150 w 143"/>
              <a:gd name="T11" fmla="*/ 207963 h 131"/>
              <a:gd name="T12" fmla="*/ 157162 w 143"/>
              <a:gd name="T13" fmla="*/ 128588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1"/>
                </a:lnTo>
                <a:lnTo>
                  <a:pt x="27" y="131"/>
                </a:lnTo>
                <a:lnTo>
                  <a:pt x="71" y="101"/>
                </a:lnTo>
                <a:lnTo>
                  <a:pt x="116" y="131"/>
                </a:lnTo>
                <a:lnTo>
                  <a:pt x="99" y="81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23" name="Freeform 28"/>
          <p:cNvSpPr>
            <a:spLocks noChangeArrowheads="1"/>
          </p:cNvSpPr>
          <p:nvPr/>
        </p:nvSpPr>
        <p:spPr bwMode="auto">
          <a:xfrm>
            <a:off x="3763963" y="5006975"/>
            <a:ext cx="227012" cy="228600"/>
          </a:xfrm>
          <a:custGeom>
            <a:avLst/>
            <a:gdLst>
              <a:gd name="T0" fmla="*/ 85725 w 143"/>
              <a:gd name="T1" fmla="*/ 87313 h 144"/>
              <a:gd name="T2" fmla="*/ 0 w 143"/>
              <a:gd name="T3" fmla="*/ 87313 h 144"/>
              <a:gd name="T4" fmla="*/ 71437 w 143"/>
              <a:gd name="T5" fmla="*/ 141288 h 144"/>
              <a:gd name="T6" fmla="*/ 42862 w 143"/>
              <a:gd name="T7" fmla="*/ 228600 h 144"/>
              <a:gd name="T8" fmla="*/ 112712 w 143"/>
              <a:gd name="T9" fmla="*/ 177800 h 144"/>
              <a:gd name="T10" fmla="*/ 184150 w 143"/>
              <a:gd name="T11" fmla="*/ 228600 h 144"/>
              <a:gd name="T12" fmla="*/ 157162 w 143"/>
              <a:gd name="T13" fmla="*/ 141288 h 144"/>
              <a:gd name="T14" fmla="*/ 227012 w 143"/>
              <a:gd name="T15" fmla="*/ 87313 h 144"/>
              <a:gd name="T16" fmla="*/ 139700 w 143"/>
              <a:gd name="T17" fmla="*/ 87313 h 144"/>
              <a:gd name="T18" fmla="*/ 112712 w 143"/>
              <a:gd name="T19" fmla="*/ 0 h 1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4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4"/>
                </a:lnTo>
                <a:lnTo>
                  <a:pt x="71" y="112"/>
                </a:lnTo>
                <a:lnTo>
                  <a:pt x="116" y="144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24" name="Freeform 29"/>
          <p:cNvSpPr>
            <a:spLocks noChangeArrowheads="1"/>
          </p:cNvSpPr>
          <p:nvPr/>
        </p:nvSpPr>
        <p:spPr bwMode="auto">
          <a:xfrm>
            <a:off x="3763963" y="5006975"/>
            <a:ext cx="227012" cy="228600"/>
          </a:xfrm>
          <a:custGeom>
            <a:avLst/>
            <a:gdLst>
              <a:gd name="T0" fmla="*/ 85725 w 143"/>
              <a:gd name="T1" fmla="*/ 87313 h 144"/>
              <a:gd name="T2" fmla="*/ 0 w 143"/>
              <a:gd name="T3" fmla="*/ 87313 h 144"/>
              <a:gd name="T4" fmla="*/ 71437 w 143"/>
              <a:gd name="T5" fmla="*/ 141288 h 144"/>
              <a:gd name="T6" fmla="*/ 42862 w 143"/>
              <a:gd name="T7" fmla="*/ 228600 h 144"/>
              <a:gd name="T8" fmla="*/ 112712 w 143"/>
              <a:gd name="T9" fmla="*/ 177800 h 144"/>
              <a:gd name="T10" fmla="*/ 184150 w 143"/>
              <a:gd name="T11" fmla="*/ 228600 h 144"/>
              <a:gd name="T12" fmla="*/ 157162 w 143"/>
              <a:gd name="T13" fmla="*/ 141288 h 144"/>
              <a:gd name="T14" fmla="*/ 227012 w 143"/>
              <a:gd name="T15" fmla="*/ 87313 h 144"/>
              <a:gd name="T16" fmla="*/ 139700 w 143"/>
              <a:gd name="T17" fmla="*/ 87313 h 144"/>
              <a:gd name="T18" fmla="*/ 112712 w 143"/>
              <a:gd name="T19" fmla="*/ 0 h 1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4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4"/>
                </a:lnTo>
                <a:lnTo>
                  <a:pt x="71" y="112"/>
                </a:lnTo>
                <a:lnTo>
                  <a:pt x="116" y="144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25" name="Freeform 30"/>
          <p:cNvSpPr>
            <a:spLocks noChangeArrowheads="1"/>
          </p:cNvSpPr>
          <p:nvPr/>
        </p:nvSpPr>
        <p:spPr bwMode="auto">
          <a:xfrm>
            <a:off x="3763963" y="3638550"/>
            <a:ext cx="227012" cy="207963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7000 h 131"/>
              <a:gd name="T6" fmla="*/ 42862 w 143"/>
              <a:gd name="T7" fmla="*/ 207963 h 131"/>
              <a:gd name="T8" fmla="*/ 112712 w 143"/>
              <a:gd name="T9" fmla="*/ 161925 h 131"/>
              <a:gd name="T10" fmla="*/ 184150 w 143"/>
              <a:gd name="T11" fmla="*/ 207963 h 131"/>
              <a:gd name="T12" fmla="*/ 157162 w 143"/>
              <a:gd name="T13" fmla="*/ 127000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0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0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26" name="Freeform 31"/>
          <p:cNvSpPr>
            <a:spLocks noChangeArrowheads="1"/>
          </p:cNvSpPr>
          <p:nvPr/>
        </p:nvSpPr>
        <p:spPr bwMode="auto">
          <a:xfrm>
            <a:off x="3763963" y="3638550"/>
            <a:ext cx="227012" cy="207963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7000 h 131"/>
              <a:gd name="T6" fmla="*/ 42862 w 143"/>
              <a:gd name="T7" fmla="*/ 207963 h 131"/>
              <a:gd name="T8" fmla="*/ 112712 w 143"/>
              <a:gd name="T9" fmla="*/ 161925 h 131"/>
              <a:gd name="T10" fmla="*/ 184150 w 143"/>
              <a:gd name="T11" fmla="*/ 207963 h 131"/>
              <a:gd name="T12" fmla="*/ 157162 w 143"/>
              <a:gd name="T13" fmla="*/ 127000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0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0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27" name="Freeform 32"/>
          <p:cNvSpPr>
            <a:spLocks noChangeArrowheads="1"/>
          </p:cNvSpPr>
          <p:nvPr/>
        </p:nvSpPr>
        <p:spPr bwMode="auto">
          <a:xfrm>
            <a:off x="3763963" y="3941763"/>
            <a:ext cx="227012" cy="207962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8587 h 131"/>
              <a:gd name="T6" fmla="*/ 42862 w 143"/>
              <a:gd name="T7" fmla="*/ 207962 h 131"/>
              <a:gd name="T8" fmla="*/ 112712 w 143"/>
              <a:gd name="T9" fmla="*/ 161925 h 131"/>
              <a:gd name="T10" fmla="*/ 184150 w 143"/>
              <a:gd name="T11" fmla="*/ 207962 h 131"/>
              <a:gd name="T12" fmla="*/ 157162 w 143"/>
              <a:gd name="T13" fmla="*/ 128587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1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1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28" name="Freeform 33"/>
          <p:cNvSpPr>
            <a:spLocks noChangeArrowheads="1"/>
          </p:cNvSpPr>
          <p:nvPr/>
        </p:nvSpPr>
        <p:spPr bwMode="auto">
          <a:xfrm>
            <a:off x="3763963" y="3941763"/>
            <a:ext cx="227012" cy="207962"/>
          </a:xfrm>
          <a:custGeom>
            <a:avLst/>
            <a:gdLst>
              <a:gd name="T0" fmla="*/ 85725 w 143"/>
              <a:gd name="T1" fmla="*/ 79375 h 131"/>
              <a:gd name="T2" fmla="*/ 0 w 143"/>
              <a:gd name="T3" fmla="*/ 79375 h 131"/>
              <a:gd name="T4" fmla="*/ 71437 w 143"/>
              <a:gd name="T5" fmla="*/ 128587 h 131"/>
              <a:gd name="T6" fmla="*/ 42862 w 143"/>
              <a:gd name="T7" fmla="*/ 207962 h 131"/>
              <a:gd name="T8" fmla="*/ 112712 w 143"/>
              <a:gd name="T9" fmla="*/ 161925 h 131"/>
              <a:gd name="T10" fmla="*/ 184150 w 143"/>
              <a:gd name="T11" fmla="*/ 207962 h 131"/>
              <a:gd name="T12" fmla="*/ 157162 w 143"/>
              <a:gd name="T13" fmla="*/ 128587 h 131"/>
              <a:gd name="T14" fmla="*/ 227012 w 143"/>
              <a:gd name="T15" fmla="*/ 79375 h 131"/>
              <a:gd name="T16" fmla="*/ 139700 w 143"/>
              <a:gd name="T17" fmla="*/ 79375 h 131"/>
              <a:gd name="T18" fmla="*/ 112712 w 143"/>
              <a:gd name="T19" fmla="*/ 0 h 1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31">
                <a:moveTo>
                  <a:pt x="54" y="50"/>
                </a:moveTo>
                <a:lnTo>
                  <a:pt x="0" y="50"/>
                </a:lnTo>
                <a:lnTo>
                  <a:pt x="45" y="81"/>
                </a:lnTo>
                <a:lnTo>
                  <a:pt x="27" y="131"/>
                </a:lnTo>
                <a:lnTo>
                  <a:pt x="71" y="102"/>
                </a:lnTo>
                <a:lnTo>
                  <a:pt x="116" y="131"/>
                </a:lnTo>
                <a:lnTo>
                  <a:pt x="99" y="81"/>
                </a:lnTo>
                <a:lnTo>
                  <a:pt x="143" y="50"/>
                </a:lnTo>
                <a:lnTo>
                  <a:pt x="88" y="50"/>
                </a:lnTo>
                <a:lnTo>
                  <a:pt x="71" y="0"/>
                </a:lnTo>
                <a:lnTo>
                  <a:pt x="54" y="50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29" name="Rectangle 34"/>
          <p:cNvSpPr>
            <a:spLocks noChangeArrowheads="1"/>
          </p:cNvSpPr>
          <p:nvPr/>
        </p:nvSpPr>
        <p:spPr bwMode="auto">
          <a:xfrm>
            <a:off x="4011613" y="3941763"/>
            <a:ext cx="2406650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30" name="Text Box 35"/>
          <p:cNvSpPr txBox="1">
            <a:spLocks noChangeArrowheads="1"/>
          </p:cNvSpPr>
          <p:nvPr/>
        </p:nvSpPr>
        <p:spPr bwMode="auto">
          <a:xfrm>
            <a:off x="4103688" y="3978275"/>
            <a:ext cx="22987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les </a:t>
            </a:r>
            <a:r>
              <a:rPr lang="en-US" sz="1400" b="1">
                <a:solidFill>
                  <a:srgbClr val="FFFFFF"/>
                </a:solidFill>
              </a:rPr>
              <a:t>aléas dus aux fornisseurs</a:t>
            </a:r>
          </a:p>
        </p:txBody>
      </p:sp>
      <p:sp>
        <p:nvSpPr>
          <p:cNvPr id="4131" name="Freeform 36"/>
          <p:cNvSpPr>
            <a:spLocks noChangeArrowheads="1"/>
          </p:cNvSpPr>
          <p:nvPr/>
        </p:nvSpPr>
        <p:spPr bwMode="auto">
          <a:xfrm>
            <a:off x="3763963" y="5311775"/>
            <a:ext cx="227012" cy="227013"/>
          </a:xfrm>
          <a:custGeom>
            <a:avLst/>
            <a:gdLst>
              <a:gd name="T0" fmla="*/ 85725 w 143"/>
              <a:gd name="T1" fmla="*/ 87313 h 143"/>
              <a:gd name="T2" fmla="*/ 0 w 143"/>
              <a:gd name="T3" fmla="*/ 87313 h 143"/>
              <a:gd name="T4" fmla="*/ 71437 w 143"/>
              <a:gd name="T5" fmla="*/ 141288 h 143"/>
              <a:gd name="T6" fmla="*/ 42862 w 143"/>
              <a:gd name="T7" fmla="*/ 227013 h 143"/>
              <a:gd name="T8" fmla="*/ 112712 w 143"/>
              <a:gd name="T9" fmla="*/ 177800 h 143"/>
              <a:gd name="T10" fmla="*/ 184150 w 143"/>
              <a:gd name="T11" fmla="*/ 227013 h 143"/>
              <a:gd name="T12" fmla="*/ 157162 w 143"/>
              <a:gd name="T13" fmla="*/ 141288 h 143"/>
              <a:gd name="T14" fmla="*/ 227012 w 143"/>
              <a:gd name="T15" fmla="*/ 87313 h 143"/>
              <a:gd name="T16" fmla="*/ 139700 w 143"/>
              <a:gd name="T17" fmla="*/ 87313 h 143"/>
              <a:gd name="T18" fmla="*/ 112712 w 143"/>
              <a:gd name="T19" fmla="*/ 0 h 1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3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3"/>
                </a:lnTo>
                <a:lnTo>
                  <a:pt x="71" y="112"/>
                </a:lnTo>
                <a:lnTo>
                  <a:pt x="116" y="143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32" name="Freeform 37"/>
          <p:cNvSpPr>
            <a:spLocks noChangeArrowheads="1"/>
          </p:cNvSpPr>
          <p:nvPr/>
        </p:nvSpPr>
        <p:spPr bwMode="auto">
          <a:xfrm>
            <a:off x="3763963" y="5311775"/>
            <a:ext cx="227012" cy="227013"/>
          </a:xfrm>
          <a:custGeom>
            <a:avLst/>
            <a:gdLst>
              <a:gd name="T0" fmla="*/ 85725 w 143"/>
              <a:gd name="T1" fmla="*/ 87313 h 143"/>
              <a:gd name="T2" fmla="*/ 0 w 143"/>
              <a:gd name="T3" fmla="*/ 87313 h 143"/>
              <a:gd name="T4" fmla="*/ 71437 w 143"/>
              <a:gd name="T5" fmla="*/ 141288 h 143"/>
              <a:gd name="T6" fmla="*/ 42862 w 143"/>
              <a:gd name="T7" fmla="*/ 227013 h 143"/>
              <a:gd name="T8" fmla="*/ 112712 w 143"/>
              <a:gd name="T9" fmla="*/ 177800 h 143"/>
              <a:gd name="T10" fmla="*/ 184150 w 143"/>
              <a:gd name="T11" fmla="*/ 227013 h 143"/>
              <a:gd name="T12" fmla="*/ 157162 w 143"/>
              <a:gd name="T13" fmla="*/ 141288 h 143"/>
              <a:gd name="T14" fmla="*/ 227012 w 143"/>
              <a:gd name="T15" fmla="*/ 87313 h 143"/>
              <a:gd name="T16" fmla="*/ 139700 w 143"/>
              <a:gd name="T17" fmla="*/ 87313 h 143"/>
              <a:gd name="T18" fmla="*/ 112712 w 143"/>
              <a:gd name="T19" fmla="*/ 0 h 1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3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3"/>
                </a:lnTo>
                <a:lnTo>
                  <a:pt x="71" y="112"/>
                </a:lnTo>
                <a:lnTo>
                  <a:pt x="116" y="143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33" name="Freeform 38"/>
          <p:cNvSpPr>
            <a:spLocks noChangeArrowheads="1"/>
          </p:cNvSpPr>
          <p:nvPr/>
        </p:nvSpPr>
        <p:spPr bwMode="auto">
          <a:xfrm>
            <a:off x="3763963" y="5614988"/>
            <a:ext cx="227012" cy="228600"/>
          </a:xfrm>
          <a:custGeom>
            <a:avLst/>
            <a:gdLst>
              <a:gd name="T0" fmla="*/ 85725 w 143"/>
              <a:gd name="T1" fmla="*/ 87313 h 144"/>
              <a:gd name="T2" fmla="*/ 0 w 143"/>
              <a:gd name="T3" fmla="*/ 87313 h 144"/>
              <a:gd name="T4" fmla="*/ 71437 w 143"/>
              <a:gd name="T5" fmla="*/ 141288 h 144"/>
              <a:gd name="T6" fmla="*/ 42862 w 143"/>
              <a:gd name="T7" fmla="*/ 228600 h 144"/>
              <a:gd name="T8" fmla="*/ 112712 w 143"/>
              <a:gd name="T9" fmla="*/ 177800 h 144"/>
              <a:gd name="T10" fmla="*/ 184150 w 143"/>
              <a:gd name="T11" fmla="*/ 228600 h 144"/>
              <a:gd name="T12" fmla="*/ 157162 w 143"/>
              <a:gd name="T13" fmla="*/ 141288 h 144"/>
              <a:gd name="T14" fmla="*/ 227012 w 143"/>
              <a:gd name="T15" fmla="*/ 87313 h 144"/>
              <a:gd name="T16" fmla="*/ 139700 w 143"/>
              <a:gd name="T17" fmla="*/ 87313 h 144"/>
              <a:gd name="T18" fmla="*/ 112712 w 143"/>
              <a:gd name="T19" fmla="*/ 0 h 1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4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4"/>
                </a:lnTo>
                <a:lnTo>
                  <a:pt x="71" y="112"/>
                </a:lnTo>
                <a:lnTo>
                  <a:pt x="116" y="144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34" name="Freeform 39"/>
          <p:cNvSpPr>
            <a:spLocks noChangeArrowheads="1"/>
          </p:cNvSpPr>
          <p:nvPr/>
        </p:nvSpPr>
        <p:spPr bwMode="auto">
          <a:xfrm>
            <a:off x="3763963" y="5614988"/>
            <a:ext cx="227012" cy="228600"/>
          </a:xfrm>
          <a:custGeom>
            <a:avLst/>
            <a:gdLst>
              <a:gd name="T0" fmla="*/ 85725 w 143"/>
              <a:gd name="T1" fmla="*/ 87313 h 144"/>
              <a:gd name="T2" fmla="*/ 0 w 143"/>
              <a:gd name="T3" fmla="*/ 87313 h 144"/>
              <a:gd name="T4" fmla="*/ 71437 w 143"/>
              <a:gd name="T5" fmla="*/ 141288 h 144"/>
              <a:gd name="T6" fmla="*/ 42862 w 143"/>
              <a:gd name="T7" fmla="*/ 228600 h 144"/>
              <a:gd name="T8" fmla="*/ 112712 w 143"/>
              <a:gd name="T9" fmla="*/ 177800 h 144"/>
              <a:gd name="T10" fmla="*/ 184150 w 143"/>
              <a:gd name="T11" fmla="*/ 228600 h 144"/>
              <a:gd name="T12" fmla="*/ 157162 w 143"/>
              <a:gd name="T13" fmla="*/ 141288 h 144"/>
              <a:gd name="T14" fmla="*/ 227012 w 143"/>
              <a:gd name="T15" fmla="*/ 87313 h 144"/>
              <a:gd name="T16" fmla="*/ 139700 w 143"/>
              <a:gd name="T17" fmla="*/ 87313 h 144"/>
              <a:gd name="T18" fmla="*/ 112712 w 143"/>
              <a:gd name="T19" fmla="*/ 0 h 1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3" h="144">
                <a:moveTo>
                  <a:pt x="54" y="55"/>
                </a:moveTo>
                <a:lnTo>
                  <a:pt x="0" y="55"/>
                </a:lnTo>
                <a:lnTo>
                  <a:pt x="45" y="89"/>
                </a:lnTo>
                <a:lnTo>
                  <a:pt x="27" y="144"/>
                </a:lnTo>
                <a:lnTo>
                  <a:pt x="71" y="112"/>
                </a:lnTo>
                <a:lnTo>
                  <a:pt x="116" y="144"/>
                </a:lnTo>
                <a:lnTo>
                  <a:pt x="99" y="89"/>
                </a:lnTo>
                <a:lnTo>
                  <a:pt x="143" y="55"/>
                </a:lnTo>
                <a:lnTo>
                  <a:pt x="88" y="55"/>
                </a:lnTo>
                <a:lnTo>
                  <a:pt x="71" y="0"/>
                </a:lnTo>
                <a:lnTo>
                  <a:pt x="54" y="55"/>
                </a:lnTo>
                <a:close/>
              </a:path>
            </a:pathLst>
          </a:custGeom>
          <a:solidFill>
            <a:srgbClr val="00C5AE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35" name="Rectangle 40"/>
          <p:cNvSpPr>
            <a:spLocks noChangeArrowheads="1"/>
          </p:cNvSpPr>
          <p:nvPr/>
        </p:nvSpPr>
        <p:spPr bwMode="auto">
          <a:xfrm>
            <a:off x="4011613" y="3332163"/>
            <a:ext cx="1450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36" name="Text Box 41"/>
          <p:cNvSpPr txBox="1">
            <a:spLocks noChangeArrowheads="1"/>
          </p:cNvSpPr>
          <p:nvPr/>
        </p:nvSpPr>
        <p:spPr bwMode="auto">
          <a:xfrm>
            <a:off x="4103688" y="3370263"/>
            <a:ext cx="852487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les </a:t>
            </a:r>
            <a:r>
              <a:rPr lang="en-US" sz="1400" b="1">
                <a:solidFill>
                  <a:srgbClr val="FFFFFF"/>
                </a:solidFill>
              </a:rPr>
              <a:t>pannes</a:t>
            </a:r>
          </a:p>
        </p:txBody>
      </p:sp>
      <p:sp>
        <p:nvSpPr>
          <p:cNvPr id="4137" name="Rectangle 42"/>
          <p:cNvSpPr>
            <a:spLocks noChangeArrowheads="1"/>
          </p:cNvSpPr>
          <p:nvPr/>
        </p:nvSpPr>
        <p:spPr bwMode="auto">
          <a:xfrm>
            <a:off x="4011613" y="3636963"/>
            <a:ext cx="2338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38" name="Text Box 43"/>
          <p:cNvSpPr txBox="1">
            <a:spLocks noChangeArrowheads="1"/>
          </p:cNvSpPr>
          <p:nvPr/>
        </p:nvSpPr>
        <p:spPr bwMode="auto">
          <a:xfrm>
            <a:off x="4103688" y="3673475"/>
            <a:ext cx="2058987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les </a:t>
            </a:r>
            <a:r>
              <a:rPr lang="en-US" sz="1400" b="1">
                <a:solidFill>
                  <a:srgbClr val="FFFFFF"/>
                </a:solidFill>
              </a:rPr>
              <a:t>défauts de fabrication</a:t>
            </a:r>
          </a:p>
        </p:txBody>
      </p:sp>
      <p:sp>
        <p:nvSpPr>
          <p:cNvPr id="4139" name="Rectangle 44"/>
          <p:cNvSpPr>
            <a:spLocks noChangeArrowheads="1"/>
          </p:cNvSpPr>
          <p:nvPr/>
        </p:nvSpPr>
        <p:spPr bwMode="auto">
          <a:xfrm>
            <a:off x="7445375" y="2039938"/>
            <a:ext cx="17637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40" name="Text Box 45"/>
          <p:cNvSpPr txBox="1">
            <a:spLocks noChangeArrowheads="1"/>
          </p:cNvSpPr>
          <p:nvPr/>
        </p:nvSpPr>
        <p:spPr bwMode="auto">
          <a:xfrm>
            <a:off x="7705725" y="2076450"/>
            <a:ext cx="12795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traitement </a:t>
            </a:r>
            <a:r>
              <a:rPr lang="en-US" sz="1400" b="1">
                <a:solidFill>
                  <a:srgbClr val="000000"/>
                </a:solidFill>
              </a:rPr>
              <a:t>des</a:t>
            </a:r>
          </a:p>
        </p:txBody>
      </p:sp>
      <p:sp>
        <p:nvSpPr>
          <p:cNvPr id="4141" name="Text Box 46"/>
          <p:cNvSpPr txBox="1">
            <a:spLocks noChangeArrowheads="1"/>
          </p:cNvSpPr>
          <p:nvPr/>
        </p:nvSpPr>
        <p:spPr bwMode="auto">
          <a:xfrm>
            <a:off x="7605713" y="2301875"/>
            <a:ext cx="1430337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différences </a:t>
            </a:r>
            <a:r>
              <a:rPr lang="en-US" sz="1400" b="1">
                <a:solidFill>
                  <a:srgbClr val="000000"/>
                </a:solidFill>
              </a:rPr>
              <a:t>entre</a:t>
            </a:r>
          </a:p>
        </p:txBody>
      </p:sp>
      <p:sp>
        <p:nvSpPr>
          <p:cNvPr id="4142" name="Text Box 47"/>
          <p:cNvSpPr txBox="1">
            <a:spLocks noChangeArrowheads="1"/>
          </p:cNvSpPr>
          <p:nvPr/>
        </p:nvSpPr>
        <p:spPr bwMode="auto">
          <a:xfrm>
            <a:off x="7608888" y="2525713"/>
            <a:ext cx="143351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entrées </a:t>
            </a:r>
            <a:r>
              <a:rPr lang="en-US" sz="1400" b="1">
                <a:solidFill>
                  <a:srgbClr val="000000"/>
                </a:solidFill>
              </a:rPr>
              <a:t>et sorties</a:t>
            </a:r>
          </a:p>
        </p:txBody>
      </p:sp>
      <p:sp>
        <p:nvSpPr>
          <p:cNvPr id="4143" name="Text Box 48"/>
          <p:cNvSpPr txBox="1">
            <a:spLocks noChangeArrowheads="1"/>
          </p:cNvSpPr>
          <p:nvPr/>
        </p:nvSpPr>
        <p:spPr bwMode="auto">
          <a:xfrm>
            <a:off x="7705725" y="2749550"/>
            <a:ext cx="11938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des </a:t>
            </a:r>
            <a:r>
              <a:rPr lang="en-US" sz="1400" b="1">
                <a:solidFill>
                  <a:srgbClr val="000000"/>
                </a:solidFill>
              </a:rPr>
              <a:t>opérations</a:t>
            </a:r>
          </a:p>
        </p:txBody>
      </p:sp>
      <p:sp>
        <p:nvSpPr>
          <p:cNvPr id="4144" name="Rectangle 49"/>
          <p:cNvSpPr>
            <a:spLocks noChangeArrowheads="1"/>
          </p:cNvSpPr>
          <p:nvPr/>
        </p:nvSpPr>
        <p:spPr bwMode="auto">
          <a:xfrm>
            <a:off x="3725863" y="2647950"/>
            <a:ext cx="2678112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45" name="Text Box 50"/>
          <p:cNvSpPr txBox="1">
            <a:spLocks noChangeArrowheads="1"/>
          </p:cNvSpPr>
          <p:nvPr/>
        </p:nvSpPr>
        <p:spPr bwMode="auto">
          <a:xfrm>
            <a:off x="4125913" y="2732088"/>
            <a:ext cx="189706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Éliminer </a:t>
            </a:r>
            <a:r>
              <a:rPr lang="en-US" sz="1800" b="1">
                <a:solidFill>
                  <a:srgbClr val="000000"/>
                </a:solidFill>
              </a:rPr>
              <a:t>les aléas </a:t>
            </a:r>
          </a:p>
        </p:txBody>
      </p:sp>
      <p:sp>
        <p:nvSpPr>
          <p:cNvPr id="4146" name="Text Box 51"/>
          <p:cNvSpPr txBox="1">
            <a:spLocks noChangeArrowheads="1"/>
          </p:cNvSpPr>
          <p:nvPr/>
        </p:nvSpPr>
        <p:spPr bwMode="auto">
          <a:xfrm>
            <a:off x="4264025" y="3024188"/>
            <a:ext cx="14970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</a:rPr>
              <a:t>de </a:t>
            </a:r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fabrication</a:t>
            </a:r>
          </a:p>
        </p:txBody>
      </p:sp>
      <p:sp>
        <p:nvSpPr>
          <p:cNvPr id="4147" name="Rectangle 52"/>
          <p:cNvSpPr>
            <a:spLocks noChangeArrowheads="1"/>
          </p:cNvSpPr>
          <p:nvPr/>
        </p:nvSpPr>
        <p:spPr bwMode="auto">
          <a:xfrm>
            <a:off x="3802063" y="4244975"/>
            <a:ext cx="2752725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48" name="Text Box 53"/>
          <p:cNvSpPr txBox="1">
            <a:spLocks noChangeArrowheads="1"/>
          </p:cNvSpPr>
          <p:nvPr/>
        </p:nvSpPr>
        <p:spPr bwMode="auto">
          <a:xfrm>
            <a:off x="4252913" y="4279900"/>
            <a:ext cx="19256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Optimiser </a:t>
            </a:r>
            <a:r>
              <a:rPr lang="en-US" sz="1800" b="1">
                <a:solidFill>
                  <a:srgbClr val="000000"/>
                </a:solidFill>
              </a:rPr>
              <a:t>les flux</a:t>
            </a:r>
          </a:p>
        </p:txBody>
      </p:sp>
      <p:sp>
        <p:nvSpPr>
          <p:cNvPr id="4149" name="Text Box 54"/>
          <p:cNvSpPr txBox="1">
            <a:spLocks noChangeArrowheads="1"/>
          </p:cNvSpPr>
          <p:nvPr/>
        </p:nvSpPr>
        <p:spPr bwMode="auto">
          <a:xfrm>
            <a:off x="4038600" y="4559300"/>
            <a:ext cx="2327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Optimiser </a:t>
            </a:r>
            <a:r>
              <a:rPr lang="en-US" sz="1800" b="1">
                <a:solidFill>
                  <a:srgbClr val="000000"/>
                </a:solidFill>
              </a:rPr>
              <a:t>l’opération</a:t>
            </a:r>
          </a:p>
        </p:txBody>
      </p:sp>
      <p:sp>
        <p:nvSpPr>
          <p:cNvPr id="4150" name="Rectangle 55"/>
          <p:cNvSpPr>
            <a:spLocks noChangeArrowheads="1"/>
          </p:cNvSpPr>
          <p:nvPr/>
        </p:nvSpPr>
        <p:spPr bwMode="auto">
          <a:xfrm>
            <a:off x="3802063" y="6146800"/>
            <a:ext cx="2662237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51" name="Text Box 56"/>
          <p:cNvSpPr txBox="1">
            <a:spLocks noChangeArrowheads="1"/>
          </p:cNvSpPr>
          <p:nvPr/>
        </p:nvSpPr>
        <p:spPr bwMode="auto">
          <a:xfrm>
            <a:off x="4256088" y="6219825"/>
            <a:ext cx="17891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Définir </a:t>
            </a:r>
            <a:r>
              <a:rPr lang="en-US" sz="1800" b="1">
                <a:solidFill>
                  <a:srgbClr val="000000"/>
                </a:solidFill>
              </a:rPr>
              <a:t>les tâches</a:t>
            </a:r>
          </a:p>
        </p:txBody>
      </p:sp>
      <p:sp>
        <p:nvSpPr>
          <p:cNvPr id="4152" name="Text Box 57"/>
          <p:cNvSpPr txBox="1">
            <a:spLocks noChangeArrowheads="1"/>
          </p:cNvSpPr>
          <p:nvPr/>
        </p:nvSpPr>
        <p:spPr bwMode="auto">
          <a:xfrm>
            <a:off x="4606925" y="6499225"/>
            <a:ext cx="95408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du poste</a:t>
            </a:r>
          </a:p>
        </p:txBody>
      </p:sp>
      <p:sp>
        <p:nvSpPr>
          <p:cNvPr id="4153" name="Rectangle 58"/>
          <p:cNvSpPr>
            <a:spLocks noChangeArrowheads="1"/>
          </p:cNvSpPr>
          <p:nvPr/>
        </p:nvSpPr>
        <p:spPr bwMode="auto">
          <a:xfrm>
            <a:off x="7521575" y="5994400"/>
            <a:ext cx="1916113" cy="10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54" name="Text Box 59"/>
          <p:cNvSpPr txBox="1">
            <a:spLocks noChangeArrowheads="1"/>
          </p:cNvSpPr>
          <p:nvPr/>
        </p:nvSpPr>
        <p:spPr bwMode="auto">
          <a:xfrm>
            <a:off x="7842250" y="6029325"/>
            <a:ext cx="1184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MAÎTRISE</a:t>
            </a:r>
          </a:p>
        </p:txBody>
      </p:sp>
      <p:sp>
        <p:nvSpPr>
          <p:cNvPr id="4155" name="Text Box 60"/>
          <p:cNvSpPr txBox="1">
            <a:spLocks noChangeArrowheads="1"/>
          </p:cNvSpPr>
          <p:nvPr/>
        </p:nvSpPr>
        <p:spPr bwMode="auto">
          <a:xfrm>
            <a:off x="8234363" y="6308725"/>
            <a:ext cx="48418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DES</a:t>
            </a:r>
          </a:p>
        </p:txBody>
      </p:sp>
      <p:sp>
        <p:nvSpPr>
          <p:cNvPr id="4156" name="Text Box 61"/>
          <p:cNvSpPr txBox="1">
            <a:spLocks noChangeArrowheads="1"/>
          </p:cNvSpPr>
          <p:nvPr/>
        </p:nvSpPr>
        <p:spPr bwMode="auto">
          <a:xfrm>
            <a:off x="8010525" y="6588125"/>
            <a:ext cx="8985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DÉLAIS</a:t>
            </a:r>
          </a:p>
        </p:txBody>
      </p:sp>
      <p:sp>
        <p:nvSpPr>
          <p:cNvPr id="4157" name="Rectangle 62"/>
          <p:cNvSpPr>
            <a:spLocks noChangeArrowheads="1"/>
          </p:cNvSpPr>
          <p:nvPr/>
        </p:nvSpPr>
        <p:spPr bwMode="auto">
          <a:xfrm>
            <a:off x="4105275" y="5005388"/>
            <a:ext cx="1782763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58" name="Text Box 63"/>
          <p:cNvSpPr txBox="1">
            <a:spLocks noChangeArrowheads="1"/>
          </p:cNvSpPr>
          <p:nvPr/>
        </p:nvSpPr>
        <p:spPr bwMode="auto">
          <a:xfrm>
            <a:off x="4197350" y="5043488"/>
            <a:ext cx="246697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temps </a:t>
            </a:r>
            <a:r>
              <a:rPr lang="en-US" sz="1400" b="1">
                <a:solidFill>
                  <a:srgbClr val="FFFFFF"/>
                </a:solidFill>
              </a:rPr>
              <a:t>de changement d'outils</a:t>
            </a:r>
          </a:p>
        </p:txBody>
      </p:sp>
      <p:sp>
        <p:nvSpPr>
          <p:cNvPr id="4159" name="Rectangle 64"/>
          <p:cNvSpPr>
            <a:spLocks noChangeArrowheads="1"/>
          </p:cNvSpPr>
          <p:nvPr/>
        </p:nvSpPr>
        <p:spPr bwMode="auto">
          <a:xfrm>
            <a:off x="4105275" y="5308600"/>
            <a:ext cx="2527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60" name="Text Box 65"/>
          <p:cNvSpPr txBox="1">
            <a:spLocks noChangeArrowheads="1"/>
          </p:cNvSpPr>
          <p:nvPr/>
        </p:nvSpPr>
        <p:spPr bwMode="auto">
          <a:xfrm>
            <a:off x="4197350" y="5348288"/>
            <a:ext cx="239236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simplification </a:t>
            </a:r>
            <a:r>
              <a:rPr lang="en-US" sz="1400" b="1">
                <a:solidFill>
                  <a:srgbClr val="FFFFFF"/>
                </a:solidFill>
              </a:rPr>
              <a:t>des opérations</a:t>
            </a:r>
          </a:p>
        </p:txBody>
      </p:sp>
      <p:sp>
        <p:nvSpPr>
          <p:cNvPr id="4161" name="Rectangle 66"/>
          <p:cNvSpPr>
            <a:spLocks noChangeArrowheads="1"/>
          </p:cNvSpPr>
          <p:nvPr/>
        </p:nvSpPr>
        <p:spPr bwMode="auto">
          <a:xfrm>
            <a:off x="4105275" y="5613400"/>
            <a:ext cx="2617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62" name="Text Box 67"/>
          <p:cNvSpPr txBox="1">
            <a:spLocks noChangeArrowheads="1"/>
          </p:cNvSpPr>
          <p:nvPr/>
        </p:nvSpPr>
        <p:spPr bwMode="auto">
          <a:xfrm>
            <a:off x="4197350" y="5651500"/>
            <a:ext cx="26543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FFFF"/>
                </a:solidFill>
                <a:latin typeface="Gill Sans" pitchFamily="34" charset="0"/>
              </a:rPr>
              <a:t>simplification </a:t>
            </a:r>
            <a:r>
              <a:rPr lang="en-US" sz="1400" b="1">
                <a:solidFill>
                  <a:srgbClr val="FFFFFF"/>
                </a:solidFill>
              </a:rPr>
              <a:t>des implantations</a:t>
            </a:r>
          </a:p>
        </p:txBody>
      </p:sp>
      <p:sp>
        <p:nvSpPr>
          <p:cNvPr id="4163" name="Rectangle 68"/>
          <p:cNvSpPr>
            <a:spLocks noChangeArrowheads="1"/>
          </p:cNvSpPr>
          <p:nvPr/>
        </p:nvSpPr>
        <p:spPr bwMode="auto">
          <a:xfrm>
            <a:off x="1071563" y="2147888"/>
            <a:ext cx="1749425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64" name="Rectangle 69"/>
          <p:cNvSpPr>
            <a:spLocks noChangeArrowheads="1"/>
          </p:cNvSpPr>
          <p:nvPr/>
        </p:nvSpPr>
        <p:spPr bwMode="auto">
          <a:xfrm>
            <a:off x="1071563" y="6070600"/>
            <a:ext cx="17494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65" name="Text Box 70"/>
          <p:cNvSpPr txBox="1">
            <a:spLocks noChangeArrowheads="1"/>
          </p:cNvSpPr>
          <p:nvPr/>
        </p:nvSpPr>
        <p:spPr bwMode="auto">
          <a:xfrm>
            <a:off x="1200150" y="6107113"/>
            <a:ext cx="14811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ALLOCATIONS</a:t>
            </a:r>
          </a:p>
        </p:txBody>
      </p:sp>
      <p:sp>
        <p:nvSpPr>
          <p:cNvPr id="4166" name="Text Box 71"/>
          <p:cNvSpPr txBox="1">
            <a:spLocks noChangeArrowheads="1"/>
          </p:cNvSpPr>
          <p:nvPr/>
        </p:nvSpPr>
        <p:spPr bwMode="auto">
          <a:xfrm>
            <a:off x="1828800" y="6334125"/>
            <a:ext cx="22383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000000"/>
                </a:solidFill>
                <a:latin typeface="Gill Sans" pitchFamily="34" charset="0"/>
              </a:rPr>
              <a:t>ET</a:t>
            </a:r>
          </a:p>
        </p:txBody>
      </p:sp>
      <p:sp>
        <p:nvSpPr>
          <p:cNvPr id="4167" name="Text Box 72"/>
          <p:cNvSpPr txBox="1">
            <a:spLocks noChangeArrowheads="1"/>
          </p:cNvSpPr>
          <p:nvPr/>
        </p:nvSpPr>
        <p:spPr bwMode="auto">
          <a:xfrm>
            <a:off x="1390650" y="6527800"/>
            <a:ext cx="104298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Gill Sans" pitchFamily="34" charset="0"/>
              </a:rPr>
              <a:t>PRIORITÉS</a:t>
            </a:r>
          </a:p>
        </p:txBody>
      </p:sp>
      <p:sp>
        <p:nvSpPr>
          <p:cNvPr id="4168" name="Rectangle 73"/>
          <p:cNvSpPr>
            <a:spLocks noChangeArrowheads="1"/>
          </p:cNvSpPr>
          <p:nvPr/>
        </p:nvSpPr>
        <p:spPr bwMode="auto">
          <a:xfrm>
            <a:off x="2651125" y="1987550"/>
            <a:ext cx="51133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69" name="Text Box 74"/>
          <p:cNvSpPr txBox="1">
            <a:spLocks noChangeArrowheads="1"/>
          </p:cNvSpPr>
          <p:nvPr/>
        </p:nvSpPr>
        <p:spPr bwMode="auto">
          <a:xfrm>
            <a:off x="3940175" y="2008188"/>
            <a:ext cx="221297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FFFF00"/>
                </a:solidFill>
              </a:rPr>
              <a:t>* </a:t>
            </a:r>
            <a:r>
              <a:rPr lang="en-US" sz="1400" b="1" i="1">
                <a:solidFill>
                  <a:srgbClr val="FFFF00"/>
                </a:solidFill>
              </a:rPr>
              <a:t>juxtaposition</a:t>
            </a:r>
            <a:r>
              <a:rPr lang="en-US" sz="1300" b="1" i="1">
                <a:solidFill>
                  <a:srgbClr val="FFFF00"/>
                </a:solidFill>
              </a:rPr>
              <a:t>  </a:t>
            </a:r>
            <a:r>
              <a:rPr lang="en-US" sz="1400" b="1" i="1">
                <a:solidFill>
                  <a:srgbClr val="FFFF00"/>
                </a:solidFill>
              </a:rPr>
              <a:t>d’opérations</a:t>
            </a:r>
          </a:p>
        </p:txBody>
      </p:sp>
      <p:sp>
        <p:nvSpPr>
          <p:cNvPr id="4170" name="Text Box 75"/>
          <p:cNvSpPr txBox="1">
            <a:spLocks noChangeArrowheads="1"/>
          </p:cNvSpPr>
          <p:nvPr/>
        </p:nvSpPr>
        <p:spPr bwMode="auto">
          <a:xfrm>
            <a:off x="3862388" y="2259013"/>
            <a:ext cx="278447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400" b="1" i="1">
                <a:solidFill>
                  <a:srgbClr val="FFFF00"/>
                </a:solidFill>
              </a:rPr>
              <a:t>unitaires de fabrication de produits</a:t>
            </a:r>
          </a:p>
        </p:txBody>
      </p:sp>
      <p:sp>
        <p:nvSpPr>
          <p:cNvPr id="4171" name="Line 76"/>
          <p:cNvSpPr>
            <a:spLocks noChangeShapeType="1"/>
          </p:cNvSpPr>
          <p:nvPr/>
        </p:nvSpPr>
        <p:spPr bwMode="auto">
          <a:xfrm>
            <a:off x="2951163" y="2573338"/>
            <a:ext cx="4256087" cy="0"/>
          </a:xfrm>
          <a:prstGeom prst="line">
            <a:avLst/>
          </a:prstGeom>
          <a:noFill/>
          <a:ln w="76200">
            <a:solidFill>
              <a:srgbClr val="EDEDA8"/>
            </a:solidFill>
            <a:prstDash val="sys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72" name="Text Box 77"/>
          <p:cNvSpPr txBox="1">
            <a:spLocks noChangeArrowheads="1"/>
          </p:cNvSpPr>
          <p:nvPr/>
        </p:nvSpPr>
        <p:spPr bwMode="auto">
          <a:xfrm>
            <a:off x="1419225" y="2173288"/>
            <a:ext cx="10239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800" b="1">
                <a:solidFill>
                  <a:srgbClr val="000000"/>
                </a:solidFill>
              </a:rPr>
              <a:t>GAMME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9AD9FF"/>
            </a:gs>
            <a:gs pos="100000">
              <a:srgbClr val="280078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3798888" y="1925638"/>
            <a:ext cx="2660650" cy="455612"/>
          </a:xfrm>
          <a:prstGeom prst="rect">
            <a:avLst/>
          </a:prstGeom>
          <a:solidFill>
            <a:srgbClr val="DA003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1452563" y="2597150"/>
            <a:ext cx="1597025" cy="684213"/>
          </a:xfrm>
          <a:prstGeom prst="rect">
            <a:avLst/>
          </a:prstGeom>
          <a:solidFill>
            <a:srgbClr val="9AD9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4481513" y="2624138"/>
            <a:ext cx="1292225" cy="684212"/>
          </a:xfrm>
          <a:prstGeom prst="rect">
            <a:avLst/>
          </a:prstGeom>
          <a:solidFill>
            <a:srgbClr val="9AD9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7448550" y="2584450"/>
            <a:ext cx="1446213" cy="684213"/>
          </a:xfrm>
          <a:prstGeom prst="rect">
            <a:avLst/>
          </a:prstGeom>
          <a:solidFill>
            <a:srgbClr val="9AD9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1008063" y="3902075"/>
            <a:ext cx="989012" cy="608013"/>
          </a:xfrm>
          <a:prstGeom prst="rect">
            <a:avLst/>
          </a:prstGeom>
          <a:solidFill>
            <a:srgbClr val="FFCF9B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2414588" y="3889375"/>
            <a:ext cx="987425" cy="609600"/>
          </a:xfrm>
          <a:prstGeom prst="rect">
            <a:avLst/>
          </a:prstGeom>
          <a:solidFill>
            <a:srgbClr val="FFCF9B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3883025" y="3889375"/>
            <a:ext cx="989013" cy="608013"/>
          </a:xfrm>
          <a:prstGeom prst="rect">
            <a:avLst/>
          </a:prstGeom>
          <a:solidFill>
            <a:srgbClr val="FFCF9B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9" name="Rectangle 10"/>
          <p:cNvSpPr>
            <a:spLocks noChangeArrowheads="1"/>
          </p:cNvSpPr>
          <p:nvPr/>
        </p:nvSpPr>
        <p:spPr bwMode="auto">
          <a:xfrm>
            <a:off x="5321300" y="3914775"/>
            <a:ext cx="987425" cy="608013"/>
          </a:xfrm>
          <a:prstGeom prst="rect">
            <a:avLst/>
          </a:prstGeom>
          <a:solidFill>
            <a:srgbClr val="FFCF9B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0" name="Rectangle 11"/>
          <p:cNvSpPr>
            <a:spLocks noChangeArrowheads="1"/>
          </p:cNvSpPr>
          <p:nvPr/>
        </p:nvSpPr>
        <p:spPr bwMode="auto">
          <a:xfrm>
            <a:off x="6951663" y="3902075"/>
            <a:ext cx="989012" cy="608013"/>
          </a:xfrm>
          <a:prstGeom prst="rect">
            <a:avLst/>
          </a:prstGeom>
          <a:solidFill>
            <a:srgbClr val="FFCF9B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1" name="Rectangle 12"/>
          <p:cNvSpPr>
            <a:spLocks noChangeArrowheads="1"/>
          </p:cNvSpPr>
          <p:nvPr/>
        </p:nvSpPr>
        <p:spPr bwMode="auto">
          <a:xfrm>
            <a:off x="8358188" y="3902075"/>
            <a:ext cx="989012" cy="608013"/>
          </a:xfrm>
          <a:prstGeom prst="rect">
            <a:avLst/>
          </a:prstGeom>
          <a:solidFill>
            <a:srgbClr val="FFCF9B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2" name="Rectangle 13"/>
          <p:cNvSpPr>
            <a:spLocks noChangeArrowheads="1"/>
          </p:cNvSpPr>
          <p:nvPr/>
        </p:nvSpPr>
        <p:spPr bwMode="auto">
          <a:xfrm>
            <a:off x="825500" y="6169025"/>
            <a:ext cx="531813" cy="760413"/>
          </a:xfrm>
          <a:prstGeom prst="rect">
            <a:avLst/>
          </a:prstGeom>
          <a:solidFill>
            <a:srgbClr val="FFC7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3" name="Rectangle 14"/>
          <p:cNvSpPr>
            <a:spLocks noChangeArrowheads="1"/>
          </p:cNvSpPr>
          <p:nvPr/>
        </p:nvSpPr>
        <p:spPr bwMode="auto">
          <a:xfrm>
            <a:off x="2211388" y="4954588"/>
            <a:ext cx="531812" cy="760412"/>
          </a:xfrm>
          <a:prstGeom prst="rect">
            <a:avLst/>
          </a:prstGeom>
          <a:solidFill>
            <a:srgbClr val="BCFFBC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4" name="Rectangle 15"/>
          <p:cNvSpPr>
            <a:spLocks noChangeArrowheads="1"/>
          </p:cNvSpPr>
          <p:nvPr/>
        </p:nvSpPr>
        <p:spPr bwMode="auto">
          <a:xfrm>
            <a:off x="1474788" y="6170613"/>
            <a:ext cx="531812" cy="758825"/>
          </a:xfrm>
          <a:prstGeom prst="rect">
            <a:avLst/>
          </a:prstGeom>
          <a:solidFill>
            <a:srgbClr val="FFC7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5" name="Rectangle 16"/>
          <p:cNvSpPr>
            <a:spLocks noChangeArrowheads="1"/>
          </p:cNvSpPr>
          <p:nvPr/>
        </p:nvSpPr>
        <p:spPr bwMode="auto">
          <a:xfrm>
            <a:off x="3025775" y="4956175"/>
            <a:ext cx="531813" cy="758825"/>
          </a:xfrm>
          <a:prstGeom prst="rect">
            <a:avLst/>
          </a:prstGeom>
          <a:solidFill>
            <a:srgbClr val="BCFFBC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6" name="Rectangle 17"/>
          <p:cNvSpPr>
            <a:spLocks noChangeArrowheads="1"/>
          </p:cNvSpPr>
          <p:nvPr/>
        </p:nvSpPr>
        <p:spPr bwMode="auto">
          <a:xfrm>
            <a:off x="2173288" y="6183313"/>
            <a:ext cx="533400" cy="760412"/>
          </a:xfrm>
          <a:prstGeom prst="rect">
            <a:avLst/>
          </a:prstGeom>
          <a:solidFill>
            <a:srgbClr val="FFC7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7" name="Rectangle 18"/>
          <p:cNvSpPr>
            <a:spLocks noChangeArrowheads="1"/>
          </p:cNvSpPr>
          <p:nvPr/>
        </p:nvSpPr>
        <p:spPr bwMode="auto">
          <a:xfrm>
            <a:off x="7751763" y="6157913"/>
            <a:ext cx="531812" cy="760412"/>
          </a:xfrm>
          <a:prstGeom prst="rect">
            <a:avLst/>
          </a:prstGeom>
          <a:solidFill>
            <a:srgbClr val="FFC7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8" name="Rectangle 19"/>
          <p:cNvSpPr>
            <a:spLocks noChangeArrowheads="1"/>
          </p:cNvSpPr>
          <p:nvPr/>
        </p:nvSpPr>
        <p:spPr bwMode="auto">
          <a:xfrm>
            <a:off x="3810000" y="4929188"/>
            <a:ext cx="531813" cy="760412"/>
          </a:xfrm>
          <a:prstGeom prst="rect">
            <a:avLst/>
          </a:prstGeom>
          <a:solidFill>
            <a:srgbClr val="BCFFBC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39" name="Rectangle 20"/>
          <p:cNvSpPr>
            <a:spLocks noChangeArrowheads="1"/>
          </p:cNvSpPr>
          <p:nvPr/>
        </p:nvSpPr>
        <p:spPr bwMode="auto">
          <a:xfrm>
            <a:off x="8462963" y="6157913"/>
            <a:ext cx="531812" cy="760412"/>
          </a:xfrm>
          <a:prstGeom prst="rect">
            <a:avLst/>
          </a:prstGeom>
          <a:solidFill>
            <a:srgbClr val="FFC7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0" name="Rectangle 21"/>
          <p:cNvSpPr>
            <a:spLocks noChangeArrowheads="1"/>
          </p:cNvSpPr>
          <p:nvPr/>
        </p:nvSpPr>
        <p:spPr bwMode="auto">
          <a:xfrm>
            <a:off x="4559300" y="4929188"/>
            <a:ext cx="533400" cy="760412"/>
          </a:xfrm>
          <a:prstGeom prst="rect">
            <a:avLst/>
          </a:prstGeom>
          <a:solidFill>
            <a:srgbClr val="BCFFBC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1" name="Rectangle 22"/>
          <p:cNvSpPr>
            <a:spLocks noChangeArrowheads="1"/>
          </p:cNvSpPr>
          <p:nvPr/>
        </p:nvSpPr>
        <p:spPr bwMode="auto">
          <a:xfrm>
            <a:off x="5229225" y="4916488"/>
            <a:ext cx="531813" cy="760412"/>
          </a:xfrm>
          <a:prstGeom prst="rect">
            <a:avLst/>
          </a:prstGeom>
          <a:solidFill>
            <a:srgbClr val="BCFFBC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2" name="Rectangle 23"/>
          <p:cNvSpPr>
            <a:spLocks noChangeArrowheads="1"/>
          </p:cNvSpPr>
          <p:nvPr/>
        </p:nvSpPr>
        <p:spPr bwMode="auto">
          <a:xfrm>
            <a:off x="5953125" y="4956175"/>
            <a:ext cx="531813" cy="758825"/>
          </a:xfrm>
          <a:prstGeom prst="rect">
            <a:avLst/>
          </a:prstGeom>
          <a:solidFill>
            <a:srgbClr val="BCFFBC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3" name="Rectangle 24"/>
          <p:cNvSpPr>
            <a:spLocks noChangeArrowheads="1"/>
          </p:cNvSpPr>
          <p:nvPr/>
        </p:nvSpPr>
        <p:spPr bwMode="auto">
          <a:xfrm>
            <a:off x="9223375" y="6145213"/>
            <a:ext cx="531813" cy="760412"/>
          </a:xfrm>
          <a:prstGeom prst="rect">
            <a:avLst/>
          </a:prstGeom>
          <a:solidFill>
            <a:srgbClr val="FFC7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4" name="Rectangle 25"/>
          <p:cNvSpPr>
            <a:spLocks noChangeArrowheads="1"/>
          </p:cNvSpPr>
          <p:nvPr/>
        </p:nvSpPr>
        <p:spPr bwMode="auto">
          <a:xfrm>
            <a:off x="6777038" y="4976813"/>
            <a:ext cx="531812" cy="760412"/>
          </a:xfrm>
          <a:prstGeom prst="rect">
            <a:avLst/>
          </a:prstGeom>
          <a:solidFill>
            <a:srgbClr val="BCFFBC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5" name="Rectangle 26"/>
          <p:cNvSpPr>
            <a:spLocks noChangeArrowheads="1"/>
          </p:cNvSpPr>
          <p:nvPr/>
        </p:nvSpPr>
        <p:spPr bwMode="auto">
          <a:xfrm>
            <a:off x="7626350" y="4929188"/>
            <a:ext cx="531813" cy="758825"/>
          </a:xfrm>
          <a:prstGeom prst="rect">
            <a:avLst/>
          </a:prstGeom>
          <a:solidFill>
            <a:srgbClr val="BCFFBC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6" name="Line 27"/>
          <p:cNvSpPr>
            <a:spLocks noChangeShapeType="1"/>
          </p:cNvSpPr>
          <p:nvPr/>
        </p:nvSpPr>
        <p:spPr bwMode="auto">
          <a:xfrm>
            <a:off x="2225675" y="3295650"/>
            <a:ext cx="0" cy="379413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7" name="Line 28"/>
          <p:cNvSpPr>
            <a:spLocks noChangeShapeType="1"/>
          </p:cNvSpPr>
          <p:nvPr/>
        </p:nvSpPr>
        <p:spPr bwMode="auto">
          <a:xfrm>
            <a:off x="1465263" y="4513263"/>
            <a:ext cx="0" cy="1443037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8" name="Line 29"/>
          <p:cNvSpPr>
            <a:spLocks noChangeShapeType="1"/>
          </p:cNvSpPr>
          <p:nvPr/>
        </p:nvSpPr>
        <p:spPr bwMode="auto">
          <a:xfrm>
            <a:off x="1085850" y="5956300"/>
            <a:ext cx="1392238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49" name="Line 30"/>
          <p:cNvSpPr>
            <a:spLocks noChangeShapeType="1"/>
          </p:cNvSpPr>
          <p:nvPr/>
        </p:nvSpPr>
        <p:spPr bwMode="auto">
          <a:xfrm>
            <a:off x="2476500" y="5957888"/>
            <a:ext cx="0" cy="2270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0" name="Line 31"/>
          <p:cNvSpPr>
            <a:spLocks noChangeShapeType="1"/>
          </p:cNvSpPr>
          <p:nvPr/>
        </p:nvSpPr>
        <p:spPr bwMode="auto">
          <a:xfrm>
            <a:off x="1768475" y="5957888"/>
            <a:ext cx="0" cy="2270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1" name="Line 32"/>
          <p:cNvSpPr>
            <a:spLocks noChangeShapeType="1"/>
          </p:cNvSpPr>
          <p:nvPr/>
        </p:nvSpPr>
        <p:spPr bwMode="auto">
          <a:xfrm>
            <a:off x="1084263" y="5957888"/>
            <a:ext cx="0" cy="2270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2" name="Line 33"/>
          <p:cNvSpPr>
            <a:spLocks noChangeShapeType="1"/>
          </p:cNvSpPr>
          <p:nvPr/>
        </p:nvSpPr>
        <p:spPr bwMode="auto">
          <a:xfrm>
            <a:off x="5116513" y="3295650"/>
            <a:ext cx="0" cy="379413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3" name="Line 34"/>
          <p:cNvSpPr>
            <a:spLocks noChangeShapeType="1"/>
          </p:cNvSpPr>
          <p:nvPr/>
        </p:nvSpPr>
        <p:spPr bwMode="auto">
          <a:xfrm>
            <a:off x="8158163" y="3295650"/>
            <a:ext cx="0" cy="379413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4" name="Line 35"/>
          <p:cNvSpPr>
            <a:spLocks noChangeShapeType="1"/>
          </p:cNvSpPr>
          <p:nvPr/>
        </p:nvSpPr>
        <p:spPr bwMode="auto">
          <a:xfrm>
            <a:off x="4432300" y="3675063"/>
            <a:ext cx="1368425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5" name="Line 36"/>
          <p:cNvSpPr>
            <a:spLocks noChangeShapeType="1"/>
          </p:cNvSpPr>
          <p:nvPr/>
        </p:nvSpPr>
        <p:spPr bwMode="auto">
          <a:xfrm>
            <a:off x="1466850" y="3675063"/>
            <a:ext cx="1444625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6" name="Line 37"/>
          <p:cNvSpPr>
            <a:spLocks noChangeShapeType="1"/>
          </p:cNvSpPr>
          <p:nvPr/>
        </p:nvSpPr>
        <p:spPr bwMode="auto">
          <a:xfrm>
            <a:off x="2871788" y="4513263"/>
            <a:ext cx="0" cy="2270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7" name="Line 38"/>
          <p:cNvSpPr>
            <a:spLocks noChangeShapeType="1"/>
          </p:cNvSpPr>
          <p:nvPr/>
        </p:nvSpPr>
        <p:spPr bwMode="auto">
          <a:xfrm>
            <a:off x="4432300" y="4513263"/>
            <a:ext cx="0" cy="2270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8" name="Line 39"/>
          <p:cNvSpPr>
            <a:spLocks noChangeShapeType="1"/>
          </p:cNvSpPr>
          <p:nvPr/>
        </p:nvSpPr>
        <p:spPr bwMode="auto">
          <a:xfrm>
            <a:off x="5800725" y="4513263"/>
            <a:ext cx="0" cy="2270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59" name="Line 40"/>
          <p:cNvSpPr>
            <a:spLocks noChangeShapeType="1"/>
          </p:cNvSpPr>
          <p:nvPr/>
        </p:nvSpPr>
        <p:spPr bwMode="auto">
          <a:xfrm>
            <a:off x="7397750" y="4513263"/>
            <a:ext cx="0" cy="2270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0" name="Line 41"/>
          <p:cNvSpPr>
            <a:spLocks noChangeShapeType="1"/>
          </p:cNvSpPr>
          <p:nvPr/>
        </p:nvSpPr>
        <p:spPr bwMode="auto">
          <a:xfrm>
            <a:off x="8842375" y="4513263"/>
            <a:ext cx="0" cy="1366837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1" name="Line 42"/>
          <p:cNvSpPr>
            <a:spLocks noChangeShapeType="1"/>
          </p:cNvSpPr>
          <p:nvPr/>
        </p:nvSpPr>
        <p:spPr bwMode="auto">
          <a:xfrm>
            <a:off x="8007350" y="5880100"/>
            <a:ext cx="1444625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2" name="Line 43"/>
          <p:cNvSpPr>
            <a:spLocks noChangeShapeType="1"/>
          </p:cNvSpPr>
          <p:nvPr/>
        </p:nvSpPr>
        <p:spPr bwMode="auto">
          <a:xfrm>
            <a:off x="7399338" y="3675063"/>
            <a:ext cx="1443037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3" name="Line 44"/>
          <p:cNvSpPr>
            <a:spLocks noChangeShapeType="1"/>
          </p:cNvSpPr>
          <p:nvPr/>
        </p:nvSpPr>
        <p:spPr bwMode="auto">
          <a:xfrm>
            <a:off x="2455863" y="4740275"/>
            <a:ext cx="835025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4" name="Line 45"/>
          <p:cNvSpPr>
            <a:spLocks noChangeShapeType="1"/>
          </p:cNvSpPr>
          <p:nvPr/>
        </p:nvSpPr>
        <p:spPr bwMode="auto">
          <a:xfrm>
            <a:off x="4052888" y="4740275"/>
            <a:ext cx="758825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5" name="Line 46"/>
          <p:cNvSpPr>
            <a:spLocks noChangeShapeType="1"/>
          </p:cNvSpPr>
          <p:nvPr/>
        </p:nvSpPr>
        <p:spPr bwMode="auto">
          <a:xfrm>
            <a:off x="5497513" y="4740275"/>
            <a:ext cx="682625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6" name="Line 47"/>
          <p:cNvSpPr>
            <a:spLocks noChangeShapeType="1"/>
          </p:cNvSpPr>
          <p:nvPr/>
        </p:nvSpPr>
        <p:spPr bwMode="auto">
          <a:xfrm>
            <a:off x="7018338" y="4740275"/>
            <a:ext cx="835025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7" name="Line 48"/>
          <p:cNvSpPr>
            <a:spLocks noChangeShapeType="1"/>
          </p:cNvSpPr>
          <p:nvPr/>
        </p:nvSpPr>
        <p:spPr bwMode="auto">
          <a:xfrm>
            <a:off x="2454275" y="4741863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8" name="Line 49"/>
          <p:cNvSpPr>
            <a:spLocks noChangeShapeType="1"/>
          </p:cNvSpPr>
          <p:nvPr/>
        </p:nvSpPr>
        <p:spPr bwMode="auto">
          <a:xfrm>
            <a:off x="3290888" y="4741863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69" name="Line 50"/>
          <p:cNvSpPr>
            <a:spLocks noChangeShapeType="1"/>
          </p:cNvSpPr>
          <p:nvPr/>
        </p:nvSpPr>
        <p:spPr bwMode="auto">
          <a:xfrm>
            <a:off x="4051300" y="4741863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0" name="Line 51"/>
          <p:cNvSpPr>
            <a:spLocks noChangeShapeType="1"/>
          </p:cNvSpPr>
          <p:nvPr/>
        </p:nvSpPr>
        <p:spPr bwMode="auto">
          <a:xfrm>
            <a:off x="4811713" y="4741863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1" name="Line 52"/>
          <p:cNvSpPr>
            <a:spLocks noChangeShapeType="1"/>
          </p:cNvSpPr>
          <p:nvPr/>
        </p:nvSpPr>
        <p:spPr bwMode="auto">
          <a:xfrm>
            <a:off x="5495925" y="4741863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2" name="Line 53"/>
          <p:cNvSpPr>
            <a:spLocks noChangeShapeType="1"/>
          </p:cNvSpPr>
          <p:nvPr/>
        </p:nvSpPr>
        <p:spPr bwMode="auto">
          <a:xfrm>
            <a:off x="6180138" y="4741863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3" name="Line 54"/>
          <p:cNvSpPr>
            <a:spLocks noChangeShapeType="1"/>
          </p:cNvSpPr>
          <p:nvPr/>
        </p:nvSpPr>
        <p:spPr bwMode="auto">
          <a:xfrm>
            <a:off x="7016750" y="4741863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4" name="Line 55"/>
          <p:cNvSpPr>
            <a:spLocks noChangeShapeType="1"/>
          </p:cNvSpPr>
          <p:nvPr/>
        </p:nvSpPr>
        <p:spPr bwMode="auto">
          <a:xfrm>
            <a:off x="7853363" y="4741863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5" name="Line 56"/>
          <p:cNvSpPr>
            <a:spLocks noChangeShapeType="1"/>
          </p:cNvSpPr>
          <p:nvPr/>
        </p:nvSpPr>
        <p:spPr bwMode="auto">
          <a:xfrm>
            <a:off x="4432300" y="3676650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6" name="Line 57"/>
          <p:cNvSpPr>
            <a:spLocks noChangeShapeType="1"/>
          </p:cNvSpPr>
          <p:nvPr/>
        </p:nvSpPr>
        <p:spPr bwMode="auto">
          <a:xfrm>
            <a:off x="1465263" y="3676650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7" name="Line 58"/>
          <p:cNvSpPr>
            <a:spLocks noChangeShapeType="1"/>
          </p:cNvSpPr>
          <p:nvPr/>
        </p:nvSpPr>
        <p:spPr bwMode="auto">
          <a:xfrm>
            <a:off x="2911475" y="3676650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8" name="Line 59"/>
          <p:cNvSpPr>
            <a:spLocks noChangeShapeType="1"/>
          </p:cNvSpPr>
          <p:nvPr/>
        </p:nvSpPr>
        <p:spPr bwMode="auto">
          <a:xfrm>
            <a:off x="8842375" y="3676650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79" name="Line 60"/>
          <p:cNvSpPr>
            <a:spLocks noChangeShapeType="1"/>
          </p:cNvSpPr>
          <p:nvPr/>
        </p:nvSpPr>
        <p:spPr bwMode="auto">
          <a:xfrm>
            <a:off x="7397750" y="3676650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80" name="Line 61"/>
          <p:cNvSpPr>
            <a:spLocks noChangeShapeType="1"/>
          </p:cNvSpPr>
          <p:nvPr/>
        </p:nvSpPr>
        <p:spPr bwMode="auto">
          <a:xfrm>
            <a:off x="5800725" y="3676650"/>
            <a:ext cx="0" cy="2254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81" name="Line 62"/>
          <p:cNvSpPr>
            <a:spLocks noChangeShapeType="1"/>
          </p:cNvSpPr>
          <p:nvPr/>
        </p:nvSpPr>
        <p:spPr bwMode="auto">
          <a:xfrm>
            <a:off x="5116513" y="2382838"/>
            <a:ext cx="0" cy="2270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82" name="Line 63"/>
          <p:cNvSpPr>
            <a:spLocks noChangeShapeType="1"/>
          </p:cNvSpPr>
          <p:nvPr/>
        </p:nvSpPr>
        <p:spPr bwMode="auto">
          <a:xfrm>
            <a:off x="8005763" y="5881688"/>
            <a:ext cx="0" cy="3032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83" name="Line 64"/>
          <p:cNvSpPr>
            <a:spLocks noChangeShapeType="1"/>
          </p:cNvSpPr>
          <p:nvPr/>
        </p:nvSpPr>
        <p:spPr bwMode="auto">
          <a:xfrm>
            <a:off x="8689975" y="5881688"/>
            <a:ext cx="0" cy="3032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84" name="Line 65"/>
          <p:cNvSpPr>
            <a:spLocks noChangeShapeType="1"/>
          </p:cNvSpPr>
          <p:nvPr/>
        </p:nvSpPr>
        <p:spPr bwMode="auto">
          <a:xfrm>
            <a:off x="9451975" y="5881688"/>
            <a:ext cx="0" cy="3032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85" name="Rectangle 66"/>
          <p:cNvSpPr>
            <a:spLocks noChangeArrowheads="1"/>
          </p:cNvSpPr>
          <p:nvPr/>
        </p:nvSpPr>
        <p:spPr bwMode="auto">
          <a:xfrm>
            <a:off x="1541463" y="2535238"/>
            <a:ext cx="15208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86" name="Text Box 67"/>
          <p:cNvSpPr txBox="1">
            <a:spLocks noChangeArrowheads="1"/>
          </p:cNvSpPr>
          <p:nvPr/>
        </p:nvSpPr>
        <p:spPr bwMode="auto">
          <a:xfrm>
            <a:off x="1768475" y="2622550"/>
            <a:ext cx="10652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performance</a:t>
            </a:r>
          </a:p>
        </p:txBody>
      </p:sp>
      <p:sp>
        <p:nvSpPr>
          <p:cNvPr id="5187" name="Text Box 68"/>
          <p:cNvSpPr txBox="1">
            <a:spLocks noChangeArrowheads="1"/>
          </p:cNvSpPr>
          <p:nvPr/>
        </p:nvSpPr>
        <p:spPr bwMode="auto">
          <a:xfrm>
            <a:off x="2206625" y="2795588"/>
            <a:ext cx="2000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de</a:t>
            </a:r>
          </a:p>
        </p:txBody>
      </p:sp>
      <p:sp>
        <p:nvSpPr>
          <p:cNvPr id="5188" name="Text Box 69"/>
          <p:cNvSpPr txBox="1">
            <a:spLocks noChangeArrowheads="1"/>
          </p:cNvSpPr>
          <p:nvPr/>
        </p:nvSpPr>
        <p:spPr bwMode="auto">
          <a:xfrm>
            <a:off x="1930400" y="2994025"/>
            <a:ext cx="71596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l’homme</a:t>
            </a:r>
          </a:p>
        </p:txBody>
      </p:sp>
      <p:sp>
        <p:nvSpPr>
          <p:cNvPr id="5189" name="Rectangle 70"/>
          <p:cNvSpPr>
            <a:spLocks noChangeArrowheads="1"/>
          </p:cNvSpPr>
          <p:nvPr/>
        </p:nvSpPr>
        <p:spPr bwMode="auto">
          <a:xfrm>
            <a:off x="1009650" y="4052888"/>
            <a:ext cx="1039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90" name="Text Box 71"/>
          <p:cNvSpPr txBox="1">
            <a:spLocks noChangeArrowheads="1"/>
          </p:cNvSpPr>
          <p:nvPr/>
        </p:nvSpPr>
        <p:spPr bwMode="auto">
          <a:xfrm>
            <a:off x="1144588" y="4090988"/>
            <a:ext cx="75247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potentiel</a:t>
            </a:r>
          </a:p>
        </p:txBody>
      </p:sp>
      <p:sp>
        <p:nvSpPr>
          <p:cNvPr id="5191" name="Rectangle 72"/>
          <p:cNvSpPr>
            <a:spLocks noChangeArrowheads="1"/>
          </p:cNvSpPr>
          <p:nvPr/>
        </p:nvSpPr>
        <p:spPr bwMode="auto">
          <a:xfrm>
            <a:off x="2589213" y="4052888"/>
            <a:ext cx="611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92" name="Text Box 73"/>
          <p:cNvSpPr txBox="1">
            <a:spLocks noChangeArrowheads="1"/>
          </p:cNvSpPr>
          <p:nvPr/>
        </p:nvSpPr>
        <p:spPr bwMode="auto">
          <a:xfrm>
            <a:off x="2681288" y="4090988"/>
            <a:ext cx="4540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poste</a:t>
            </a:r>
          </a:p>
        </p:txBody>
      </p:sp>
      <p:sp>
        <p:nvSpPr>
          <p:cNvPr id="5193" name="Rectangle 74"/>
          <p:cNvSpPr>
            <a:spLocks noChangeArrowheads="1"/>
          </p:cNvSpPr>
          <p:nvPr/>
        </p:nvSpPr>
        <p:spPr bwMode="auto">
          <a:xfrm>
            <a:off x="841375" y="6357938"/>
            <a:ext cx="7000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94" name="Text Box 75"/>
          <p:cNvSpPr txBox="1">
            <a:spLocks noChangeArrowheads="1"/>
          </p:cNvSpPr>
          <p:nvPr/>
        </p:nvSpPr>
        <p:spPr bwMode="auto">
          <a:xfrm>
            <a:off x="892175" y="6399213"/>
            <a:ext cx="3873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moti-</a:t>
            </a:r>
          </a:p>
        </p:txBody>
      </p:sp>
      <p:sp>
        <p:nvSpPr>
          <p:cNvPr id="5195" name="Text Box 76"/>
          <p:cNvSpPr txBox="1">
            <a:spLocks noChangeArrowheads="1"/>
          </p:cNvSpPr>
          <p:nvPr/>
        </p:nvSpPr>
        <p:spPr bwMode="auto">
          <a:xfrm>
            <a:off x="854075" y="6556375"/>
            <a:ext cx="45402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vation</a:t>
            </a:r>
          </a:p>
        </p:txBody>
      </p:sp>
      <p:sp>
        <p:nvSpPr>
          <p:cNvPr id="5196" name="Rectangle 77"/>
          <p:cNvSpPr>
            <a:spLocks noChangeArrowheads="1"/>
          </p:cNvSpPr>
          <p:nvPr/>
        </p:nvSpPr>
        <p:spPr bwMode="auto">
          <a:xfrm>
            <a:off x="1447800" y="6357938"/>
            <a:ext cx="777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97" name="Text Box 78"/>
          <p:cNvSpPr txBox="1">
            <a:spLocks noChangeArrowheads="1"/>
          </p:cNvSpPr>
          <p:nvPr/>
        </p:nvSpPr>
        <p:spPr bwMode="auto">
          <a:xfrm>
            <a:off x="1455738" y="6399213"/>
            <a:ext cx="544512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compé-</a:t>
            </a:r>
          </a:p>
        </p:txBody>
      </p:sp>
      <p:sp>
        <p:nvSpPr>
          <p:cNvPr id="5198" name="Text Box 79"/>
          <p:cNvSpPr txBox="1">
            <a:spLocks noChangeArrowheads="1"/>
          </p:cNvSpPr>
          <p:nvPr/>
        </p:nvSpPr>
        <p:spPr bwMode="auto">
          <a:xfrm>
            <a:off x="1516063" y="6557963"/>
            <a:ext cx="398462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tence</a:t>
            </a:r>
          </a:p>
        </p:txBody>
      </p:sp>
      <p:sp>
        <p:nvSpPr>
          <p:cNvPr id="5199" name="Text Box 80"/>
          <p:cNvSpPr txBox="1">
            <a:spLocks noChangeArrowheads="1"/>
          </p:cNvSpPr>
          <p:nvPr/>
        </p:nvSpPr>
        <p:spPr bwMode="auto">
          <a:xfrm>
            <a:off x="2159000" y="6397625"/>
            <a:ext cx="60642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connais-</a:t>
            </a:r>
          </a:p>
        </p:txBody>
      </p:sp>
      <p:sp>
        <p:nvSpPr>
          <p:cNvPr id="5200" name="Text Box 81"/>
          <p:cNvSpPr txBox="1">
            <a:spLocks noChangeArrowheads="1"/>
          </p:cNvSpPr>
          <p:nvPr/>
        </p:nvSpPr>
        <p:spPr bwMode="auto">
          <a:xfrm>
            <a:off x="2214563" y="6580188"/>
            <a:ext cx="40640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sance</a:t>
            </a:r>
          </a:p>
        </p:txBody>
      </p:sp>
      <p:sp>
        <p:nvSpPr>
          <p:cNvPr id="5201" name="Text Box 82"/>
          <p:cNvSpPr txBox="1">
            <a:spLocks noChangeArrowheads="1"/>
          </p:cNvSpPr>
          <p:nvPr/>
        </p:nvSpPr>
        <p:spPr bwMode="auto">
          <a:xfrm>
            <a:off x="4635500" y="2657475"/>
            <a:ext cx="10652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performance</a:t>
            </a:r>
          </a:p>
        </p:txBody>
      </p:sp>
      <p:sp>
        <p:nvSpPr>
          <p:cNvPr id="5202" name="Text Box 83"/>
          <p:cNvSpPr txBox="1">
            <a:spLocks noChangeArrowheads="1"/>
          </p:cNvSpPr>
          <p:nvPr/>
        </p:nvSpPr>
        <p:spPr bwMode="auto">
          <a:xfrm>
            <a:off x="5073650" y="2819400"/>
            <a:ext cx="2016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de</a:t>
            </a:r>
          </a:p>
        </p:txBody>
      </p:sp>
      <p:sp>
        <p:nvSpPr>
          <p:cNvPr id="5203" name="Text Box 84"/>
          <p:cNvSpPr txBox="1">
            <a:spLocks noChangeArrowheads="1"/>
          </p:cNvSpPr>
          <p:nvPr/>
        </p:nvSpPr>
        <p:spPr bwMode="auto">
          <a:xfrm>
            <a:off x="4578350" y="3019425"/>
            <a:ext cx="11271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l’organisation</a:t>
            </a:r>
          </a:p>
        </p:txBody>
      </p:sp>
      <p:sp>
        <p:nvSpPr>
          <p:cNvPr id="5204" name="Rectangle 85"/>
          <p:cNvSpPr>
            <a:spLocks noChangeArrowheads="1"/>
          </p:cNvSpPr>
          <p:nvPr/>
        </p:nvSpPr>
        <p:spPr bwMode="auto">
          <a:xfrm>
            <a:off x="7534275" y="2532063"/>
            <a:ext cx="12525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05" name="Text Box 86"/>
          <p:cNvSpPr txBox="1">
            <a:spLocks noChangeArrowheads="1"/>
          </p:cNvSpPr>
          <p:nvPr/>
        </p:nvSpPr>
        <p:spPr bwMode="auto">
          <a:xfrm>
            <a:off x="7626350" y="2619375"/>
            <a:ext cx="10668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performance</a:t>
            </a:r>
          </a:p>
        </p:txBody>
      </p:sp>
      <p:sp>
        <p:nvSpPr>
          <p:cNvPr id="5206" name="Text Box 87"/>
          <p:cNvSpPr txBox="1">
            <a:spLocks noChangeArrowheads="1"/>
          </p:cNvSpPr>
          <p:nvPr/>
        </p:nvSpPr>
        <p:spPr bwMode="auto">
          <a:xfrm>
            <a:off x="8064500" y="2819400"/>
            <a:ext cx="2016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de</a:t>
            </a:r>
          </a:p>
        </p:txBody>
      </p:sp>
      <p:sp>
        <p:nvSpPr>
          <p:cNvPr id="5207" name="Text Box 88"/>
          <p:cNvSpPr txBox="1">
            <a:spLocks noChangeArrowheads="1"/>
          </p:cNvSpPr>
          <p:nvPr/>
        </p:nvSpPr>
        <p:spPr bwMode="auto">
          <a:xfrm>
            <a:off x="7829550" y="3006725"/>
            <a:ext cx="6334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l’argent</a:t>
            </a:r>
          </a:p>
        </p:txBody>
      </p:sp>
      <p:sp>
        <p:nvSpPr>
          <p:cNvPr id="5208" name="Rectangle 89"/>
          <p:cNvSpPr>
            <a:spLocks noChangeArrowheads="1"/>
          </p:cNvSpPr>
          <p:nvPr/>
        </p:nvSpPr>
        <p:spPr bwMode="auto">
          <a:xfrm>
            <a:off x="3121025" y="1978025"/>
            <a:ext cx="4048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09" name="Text Box 90"/>
          <p:cNvSpPr txBox="1">
            <a:spLocks noChangeArrowheads="1"/>
          </p:cNvSpPr>
          <p:nvPr/>
        </p:nvSpPr>
        <p:spPr bwMode="auto">
          <a:xfrm>
            <a:off x="4176713" y="2017713"/>
            <a:ext cx="18907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 i="1">
                <a:solidFill>
                  <a:srgbClr val="000000"/>
                </a:solidFill>
                <a:latin typeface="Gill Sans" pitchFamily="34" charset="0"/>
              </a:rPr>
              <a:t>performance </a:t>
            </a:r>
            <a:r>
              <a:rPr lang="en-US" sz="1600" b="1" i="1">
                <a:solidFill>
                  <a:srgbClr val="000000"/>
                </a:solidFill>
              </a:rPr>
              <a:t>globale</a:t>
            </a:r>
          </a:p>
        </p:txBody>
      </p:sp>
      <p:sp>
        <p:nvSpPr>
          <p:cNvPr id="5210" name="Rectangle 91"/>
          <p:cNvSpPr>
            <a:spLocks noChangeArrowheads="1"/>
          </p:cNvSpPr>
          <p:nvPr/>
        </p:nvSpPr>
        <p:spPr bwMode="auto">
          <a:xfrm>
            <a:off x="3957638" y="4052888"/>
            <a:ext cx="962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11" name="Text Box 92"/>
          <p:cNvSpPr txBox="1">
            <a:spLocks noChangeArrowheads="1"/>
          </p:cNvSpPr>
          <p:nvPr/>
        </p:nvSpPr>
        <p:spPr bwMode="auto">
          <a:xfrm>
            <a:off x="4024313" y="4090988"/>
            <a:ext cx="7620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fonctions</a:t>
            </a:r>
          </a:p>
        </p:txBody>
      </p:sp>
      <p:sp>
        <p:nvSpPr>
          <p:cNvPr id="5212" name="Rectangle 93"/>
          <p:cNvSpPr>
            <a:spLocks noChangeArrowheads="1"/>
          </p:cNvSpPr>
          <p:nvPr/>
        </p:nvSpPr>
        <p:spPr bwMode="auto">
          <a:xfrm>
            <a:off x="5326063" y="4052888"/>
            <a:ext cx="1108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13" name="Text Box 94"/>
          <p:cNvSpPr txBox="1">
            <a:spLocks noChangeArrowheads="1"/>
          </p:cNvSpPr>
          <p:nvPr/>
        </p:nvSpPr>
        <p:spPr bwMode="auto">
          <a:xfrm>
            <a:off x="5368925" y="4090988"/>
            <a:ext cx="91598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procédures</a:t>
            </a:r>
          </a:p>
        </p:txBody>
      </p:sp>
      <p:sp>
        <p:nvSpPr>
          <p:cNvPr id="5214" name="Rectangle 95"/>
          <p:cNvSpPr>
            <a:spLocks noChangeArrowheads="1"/>
          </p:cNvSpPr>
          <p:nvPr/>
        </p:nvSpPr>
        <p:spPr bwMode="auto">
          <a:xfrm>
            <a:off x="7078663" y="4052888"/>
            <a:ext cx="7477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15" name="Text Box 96"/>
          <p:cNvSpPr txBox="1">
            <a:spLocks noChangeArrowheads="1"/>
          </p:cNvSpPr>
          <p:nvPr/>
        </p:nvSpPr>
        <p:spPr bwMode="auto">
          <a:xfrm>
            <a:off x="7170738" y="4090988"/>
            <a:ext cx="573087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Gill Sans" pitchFamily="34" charset="0"/>
              </a:rPr>
              <a:t>capital</a:t>
            </a:r>
          </a:p>
        </p:txBody>
      </p:sp>
      <p:sp>
        <p:nvSpPr>
          <p:cNvPr id="5216" name="Rectangle 97"/>
          <p:cNvSpPr>
            <a:spLocks noChangeArrowheads="1"/>
          </p:cNvSpPr>
          <p:nvPr/>
        </p:nvSpPr>
        <p:spPr bwMode="auto">
          <a:xfrm>
            <a:off x="8372475" y="4030663"/>
            <a:ext cx="982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17" name="Text Box 98"/>
          <p:cNvSpPr txBox="1">
            <a:spLocks noChangeArrowheads="1"/>
          </p:cNvSpPr>
          <p:nvPr/>
        </p:nvSpPr>
        <p:spPr bwMode="auto">
          <a:xfrm>
            <a:off x="8462963" y="4070350"/>
            <a:ext cx="8064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 i="1">
                <a:solidFill>
                  <a:srgbClr val="000000"/>
                </a:solidFill>
                <a:latin typeface="Gill Sans" pitchFamily="34" charset="0"/>
              </a:rPr>
              <a:t>stratégie</a:t>
            </a:r>
          </a:p>
        </p:txBody>
      </p:sp>
      <p:sp>
        <p:nvSpPr>
          <p:cNvPr id="5218" name="Rectangle 99"/>
          <p:cNvSpPr>
            <a:spLocks noChangeArrowheads="1"/>
          </p:cNvSpPr>
          <p:nvPr/>
        </p:nvSpPr>
        <p:spPr bwMode="auto">
          <a:xfrm>
            <a:off x="7686675" y="6434138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19" name="Text Box 100"/>
          <p:cNvSpPr txBox="1">
            <a:spLocks noChangeArrowheads="1"/>
          </p:cNvSpPr>
          <p:nvPr/>
        </p:nvSpPr>
        <p:spPr bwMode="auto">
          <a:xfrm>
            <a:off x="7754938" y="6526213"/>
            <a:ext cx="509587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valeurs</a:t>
            </a:r>
          </a:p>
        </p:txBody>
      </p:sp>
      <p:sp>
        <p:nvSpPr>
          <p:cNvPr id="5220" name="Rectangle 101"/>
          <p:cNvSpPr>
            <a:spLocks noChangeArrowheads="1"/>
          </p:cNvSpPr>
          <p:nvPr/>
        </p:nvSpPr>
        <p:spPr bwMode="auto">
          <a:xfrm>
            <a:off x="2209800" y="5065713"/>
            <a:ext cx="706438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21" name="Text Box 102"/>
          <p:cNvSpPr txBox="1">
            <a:spLocks noChangeArrowheads="1"/>
          </p:cNvSpPr>
          <p:nvPr/>
        </p:nvSpPr>
        <p:spPr bwMode="auto">
          <a:xfrm>
            <a:off x="2332038" y="5119688"/>
            <a:ext cx="32702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allo-</a:t>
            </a:r>
          </a:p>
        </p:txBody>
      </p:sp>
      <p:sp>
        <p:nvSpPr>
          <p:cNvPr id="5222" name="Text Box 103"/>
          <p:cNvSpPr txBox="1">
            <a:spLocks noChangeArrowheads="1"/>
          </p:cNvSpPr>
          <p:nvPr/>
        </p:nvSpPr>
        <p:spPr bwMode="auto">
          <a:xfrm>
            <a:off x="2251075" y="5327650"/>
            <a:ext cx="519113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cations</a:t>
            </a:r>
          </a:p>
        </p:txBody>
      </p:sp>
      <p:sp>
        <p:nvSpPr>
          <p:cNvPr id="5223" name="Rectangle 104"/>
          <p:cNvSpPr>
            <a:spLocks noChangeArrowheads="1"/>
          </p:cNvSpPr>
          <p:nvPr/>
        </p:nvSpPr>
        <p:spPr bwMode="auto">
          <a:xfrm>
            <a:off x="2894013" y="4913313"/>
            <a:ext cx="735012" cy="72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24" name="Text Box 105"/>
          <p:cNvSpPr txBox="1">
            <a:spLocks noChangeArrowheads="1"/>
          </p:cNvSpPr>
          <p:nvPr/>
        </p:nvSpPr>
        <p:spPr bwMode="auto">
          <a:xfrm>
            <a:off x="3052763" y="5030788"/>
            <a:ext cx="544512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respon-</a:t>
            </a:r>
          </a:p>
        </p:txBody>
      </p:sp>
      <p:sp>
        <p:nvSpPr>
          <p:cNvPr id="5225" name="Text Box 106"/>
          <p:cNvSpPr txBox="1">
            <a:spLocks noChangeArrowheads="1"/>
          </p:cNvSpPr>
          <p:nvPr/>
        </p:nvSpPr>
        <p:spPr bwMode="auto">
          <a:xfrm>
            <a:off x="3089275" y="5214938"/>
            <a:ext cx="42862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sabili-</a:t>
            </a:r>
          </a:p>
        </p:txBody>
      </p:sp>
      <p:sp>
        <p:nvSpPr>
          <p:cNvPr id="5226" name="Text Box 107"/>
          <p:cNvSpPr txBox="1">
            <a:spLocks noChangeArrowheads="1"/>
          </p:cNvSpPr>
          <p:nvPr/>
        </p:nvSpPr>
        <p:spPr bwMode="auto">
          <a:xfrm>
            <a:off x="3181350" y="5397500"/>
            <a:ext cx="20637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tés</a:t>
            </a:r>
          </a:p>
        </p:txBody>
      </p:sp>
      <p:sp>
        <p:nvSpPr>
          <p:cNvPr id="5227" name="Rectangle 108"/>
          <p:cNvSpPr>
            <a:spLocks noChangeArrowheads="1"/>
          </p:cNvSpPr>
          <p:nvPr/>
        </p:nvSpPr>
        <p:spPr bwMode="auto">
          <a:xfrm>
            <a:off x="3805238" y="5065713"/>
            <a:ext cx="558800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28" name="Text Box 109"/>
          <p:cNvSpPr txBox="1">
            <a:spLocks noChangeArrowheads="1"/>
          </p:cNvSpPr>
          <p:nvPr/>
        </p:nvSpPr>
        <p:spPr bwMode="auto">
          <a:xfrm>
            <a:off x="3910013" y="5106988"/>
            <a:ext cx="2984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mis-</a:t>
            </a:r>
          </a:p>
        </p:txBody>
      </p:sp>
      <p:sp>
        <p:nvSpPr>
          <p:cNvPr id="5229" name="Text Box 110"/>
          <p:cNvSpPr txBox="1">
            <a:spLocks noChangeArrowheads="1"/>
          </p:cNvSpPr>
          <p:nvPr/>
        </p:nvSpPr>
        <p:spPr bwMode="auto">
          <a:xfrm>
            <a:off x="3884613" y="5287963"/>
            <a:ext cx="35242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sions</a:t>
            </a:r>
          </a:p>
        </p:txBody>
      </p:sp>
      <p:sp>
        <p:nvSpPr>
          <p:cNvPr id="5230" name="Rectangle 111"/>
          <p:cNvSpPr>
            <a:spLocks noChangeArrowheads="1"/>
          </p:cNvSpPr>
          <p:nvPr/>
        </p:nvSpPr>
        <p:spPr bwMode="auto">
          <a:xfrm>
            <a:off x="4427538" y="4900613"/>
            <a:ext cx="7112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31" name="Text Box 112"/>
          <p:cNvSpPr txBox="1">
            <a:spLocks noChangeArrowheads="1"/>
          </p:cNvSpPr>
          <p:nvPr/>
        </p:nvSpPr>
        <p:spPr bwMode="auto">
          <a:xfrm>
            <a:off x="4619625" y="5005388"/>
            <a:ext cx="398463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inter-</a:t>
            </a:r>
          </a:p>
        </p:txBody>
      </p:sp>
      <p:sp>
        <p:nvSpPr>
          <p:cNvPr id="5232" name="Text Box 113"/>
          <p:cNvSpPr txBox="1">
            <a:spLocks noChangeArrowheads="1"/>
          </p:cNvSpPr>
          <p:nvPr/>
        </p:nvSpPr>
        <p:spPr bwMode="auto">
          <a:xfrm>
            <a:off x="4560888" y="5189538"/>
            <a:ext cx="503237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dépen-</a:t>
            </a:r>
          </a:p>
        </p:txBody>
      </p:sp>
      <p:sp>
        <p:nvSpPr>
          <p:cNvPr id="5233" name="Text Box 114"/>
          <p:cNvSpPr txBox="1">
            <a:spLocks noChangeArrowheads="1"/>
          </p:cNvSpPr>
          <p:nvPr/>
        </p:nvSpPr>
        <p:spPr bwMode="auto">
          <a:xfrm>
            <a:off x="4570413" y="5372100"/>
            <a:ext cx="49847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dances</a:t>
            </a:r>
          </a:p>
        </p:txBody>
      </p:sp>
      <p:sp>
        <p:nvSpPr>
          <p:cNvPr id="5234" name="Rectangle 115"/>
          <p:cNvSpPr>
            <a:spLocks noChangeArrowheads="1"/>
          </p:cNvSpPr>
          <p:nvPr/>
        </p:nvSpPr>
        <p:spPr bwMode="auto">
          <a:xfrm>
            <a:off x="5249863" y="5141913"/>
            <a:ext cx="481012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35" name="Text Box 116"/>
          <p:cNvSpPr txBox="1">
            <a:spLocks noChangeArrowheads="1"/>
          </p:cNvSpPr>
          <p:nvPr/>
        </p:nvSpPr>
        <p:spPr bwMode="auto">
          <a:xfrm>
            <a:off x="5356225" y="5194300"/>
            <a:ext cx="27622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flux</a:t>
            </a:r>
          </a:p>
        </p:txBody>
      </p:sp>
      <p:sp>
        <p:nvSpPr>
          <p:cNvPr id="5236" name="Rectangle 117"/>
          <p:cNvSpPr>
            <a:spLocks noChangeArrowheads="1"/>
          </p:cNvSpPr>
          <p:nvPr/>
        </p:nvSpPr>
        <p:spPr bwMode="auto">
          <a:xfrm>
            <a:off x="5938838" y="5065713"/>
            <a:ext cx="657225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37" name="Text Box 118"/>
          <p:cNvSpPr txBox="1">
            <a:spLocks noChangeArrowheads="1"/>
          </p:cNvSpPr>
          <p:nvPr/>
        </p:nvSpPr>
        <p:spPr bwMode="auto">
          <a:xfrm>
            <a:off x="5948363" y="5119688"/>
            <a:ext cx="47942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opéra-</a:t>
            </a:r>
          </a:p>
        </p:txBody>
      </p:sp>
      <p:sp>
        <p:nvSpPr>
          <p:cNvPr id="5238" name="Text Box 119"/>
          <p:cNvSpPr txBox="1">
            <a:spLocks noChangeArrowheads="1"/>
          </p:cNvSpPr>
          <p:nvPr/>
        </p:nvSpPr>
        <p:spPr bwMode="auto">
          <a:xfrm>
            <a:off x="6010275" y="5313363"/>
            <a:ext cx="3492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tions</a:t>
            </a:r>
          </a:p>
        </p:txBody>
      </p:sp>
      <p:sp>
        <p:nvSpPr>
          <p:cNvPr id="5239" name="Rectangle 120"/>
          <p:cNvSpPr>
            <a:spLocks noChangeArrowheads="1"/>
          </p:cNvSpPr>
          <p:nvPr/>
        </p:nvSpPr>
        <p:spPr bwMode="auto">
          <a:xfrm>
            <a:off x="6786563" y="5140325"/>
            <a:ext cx="657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40" name="Text Box 121"/>
          <p:cNvSpPr txBox="1">
            <a:spLocks noChangeArrowheads="1"/>
          </p:cNvSpPr>
          <p:nvPr/>
        </p:nvSpPr>
        <p:spPr bwMode="auto">
          <a:xfrm>
            <a:off x="6819900" y="5207000"/>
            <a:ext cx="4699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argent</a:t>
            </a:r>
          </a:p>
        </p:txBody>
      </p:sp>
      <p:sp>
        <p:nvSpPr>
          <p:cNvPr id="5241" name="Text Box 122"/>
          <p:cNvSpPr txBox="1">
            <a:spLocks noChangeArrowheads="1"/>
          </p:cNvSpPr>
          <p:nvPr/>
        </p:nvSpPr>
        <p:spPr bwMode="auto">
          <a:xfrm>
            <a:off x="7685088" y="5106988"/>
            <a:ext cx="44450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know-</a:t>
            </a:r>
          </a:p>
        </p:txBody>
      </p:sp>
      <p:sp>
        <p:nvSpPr>
          <p:cNvPr id="5242" name="Text Box 123"/>
          <p:cNvSpPr txBox="1">
            <a:spLocks noChangeArrowheads="1"/>
          </p:cNvSpPr>
          <p:nvPr/>
        </p:nvSpPr>
        <p:spPr bwMode="auto">
          <a:xfrm>
            <a:off x="7759700" y="5302250"/>
            <a:ext cx="304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how</a:t>
            </a:r>
          </a:p>
        </p:txBody>
      </p:sp>
      <p:sp>
        <p:nvSpPr>
          <p:cNvPr id="5243" name="Rectangle 124"/>
          <p:cNvSpPr>
            <a:spLocks noChangeArrowheads="1"/>
          </p:cNvSpPr>
          <p:nvPr/>
        </p:nvSpPr>
        <p:spPr bwMode="auto">
          <a:xfrm>
            <a:off x="8447088" y="6357938"/>
            <a:ext cx="5588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44" name="Text Box 125"/>
          <p:cNvSpPr txBox="1">
            <a:spLocks noChangeArrowheads="1"/>
          </p:cNvSpPr>
          <p:nvPr/>
        </p:nvSpPr>
        <p:spPr bwMode="auto">
          <a:xfrm>
            <a:off x="8539163" y="6399213"/>
            <a:ext cx="38417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repè-</a:t>
            </a:r>
          </a:p>
        </p:txBody>
      </p:sp>
      <p:sp>
        <p:nvSpPr>
          <p:cNvPr id="5245" name="Text Box 126"/>
          <p:cNvSpPr txBox="1">
            <a:spLocks noChangeArrowheads="1"/>
          </p:cNvSpPr>
          <p:nvPr/>
        </p:nvSpPr>
        <p:spPr bwMode="auto">
          <a:xfrm>
            <a:off x="8618538" y="6581775"/>
            <a:ext cx="20637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res</a:t>
            </a:r>
          </a:p>
        </p:txBody>
      </p:sp>
      <p:sp>
        <p:nvSpPr>
          <p:cNvPr id="5246" name="Rectangle 127"/>
          <p:cNvSpPr>
            <a:spLocks noChangeArrowheads="1"/>
          </p:cNvSpPr>
          <p:nvPr/>
        </p:nvSpPr>
        <p:spPr bwMode="auto">
          <a:xfrm>
            <a:off x="9209088" y="6434138"/>
            <a:ext cx="547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247" name="Text Box 128"/>
          <p:cNvSpPr txBox="1">
            <a:spLocks noChangeArrowheads="1"/>
          </p:cNvSpPr>
          <p:nvPr/>
        </p:nvSpPr>
        <p:spPr bwMode="auto">
          <a:xfrm>
            <a:off x="9301163" y="6475413"/>
            <a:ext cx="3619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idées</a:t>
            </a:r>
          </a:p>
        </p:txBody>
      </p:sp>
      <p:sp>
        <p:nvSpPr>
          <p:cNvPr id="5249" name="Text Box 129"/>
          <p:cNvSpPr txBox="1">
            <a:spLocks noChangeArrowheads="1"/>
          </p:cNvSpPr>
          <p:nvPr/>
        </p:nvSpPr>
        <p:spPr bwMode="auto">
          <a:xfrm>
            <a:off x="892175" y="827088"/>
            <a:ext cx="86709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  <a:defRPr/>
            </a:pPr>
            <a:r>
              <a:rPr lang="en-US" sz="2300" b="1" i="1" u="sng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centre de profit :</a:t>
            </a:r>
            <a:r>
              <a:rPr lang="en-US" sz="2300" b="1" i="1" smtClean="0">
                <a:solidFill>
                  <a:srgbClr val="9191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</a:t>
            </a:r>
          </a:p>
          <a:p>
            <a:pPr>
              <a:lnSpc>
                <a:spcPct val="95000"/>
              </a:lnSpc>
              <a:defRPr/>
            </a:pPr>
            <a:r>
              <a:rPr lang="en-US" sz="2300" b="1" i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La performance globale de la gestion des ressources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9AD9FF"/>
            </a:gs>
            <a:gs pos="100000">
              <a:srgbClr val="280078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1106488" y="1841500"/>
            <a:ext cx="2736850" cy="4938713"/>
          </a:xfrm>
          <a:prstGeom prst="rect">
            <a:avLst/>
          </a:prstGeom>
          <a:solidFill>
            <a:srgbClr val="FFDEB1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3956050" y="1843088"/>
            <a:ext cx="2738438" cy="4908550"/>
          </a:xfrm>
          <a:prstGeom prst="rect">
            <a:avLst/>
          </a:prstGeom>
          <a:solidFill>
            <a:srgbClr val="FFCF9B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6804025" y="1828800"/>
            <a:ext cx="2736850" cy="4883150"/>
          </a:xfrm>
          <a:prstGeom prst="rect">
            <a:avLst/>
          </a:prstGeom>
          <a:solidFill>
            <a:srgbClr val="FFAD2C"/>
          </a:solidFill>
          <a:ln w="25400">
            <a:solidFill>
              <a:srgbClr val="4040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1173163" y="1833563"/>
            <a:ext cx="1257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1265238" y="1984375"/>
            <a:ext cx="946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i="1">
                <a:solidFill>
                  <a:srgbClr val="000000"/>
                </a:solidFill>
                <a:latin typeface="Gill Sans" pitchFamily="34" charset="0"/>
              </a:rPr>
              <a:t>DIRIGER</a:t>
            </a: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4070350" y="1819275"/>
            <a:ext cx="960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4162425" y="1968500"/>
            <a:ext cx="63023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i="1">
                <a:solidFill>
                  <a:srgbClr val="000000"/>
                </a:solidFill>
                <a:latin typeface="Gill Sans" pitchFamily="34" charset="0"/>
              </a:rPr>
              <a:t>FAIRE</a:t>
            </a:r>
          </a:p>
        </p:txBody>
      </p:sp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6878638" y="1819275"/>
            <a:ext cx="139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6969125" y="2008188"/>
            <a:ext cx="9779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i="1">
                <a:solidFill>
                  <a:srgbClr val="000000"/>
                </a:solidFill>
                <a:latin typeface="Gill Sans" pitchFamily="34" charset="0"/>
              </a:rPr>
              <a:t>VÉRIFIER</a:t>
            </a:r>
          </a:p>
        </p:txBody>
      </p:sp>
      <p:sp>
        <p:nvSpPr>
          <p:cNvPr id="6155" name="Rectangle 12"/>
          <p:cNvSpPr>
            <a:spLocks noChangeArrowheads="1"/>
          </p:cNvSpPr>
          <p:nvPr/>
        </p:nvSpPr>
        <p:spPr bwMode="auto">
          <a:xfrm>
            <a:off x="1274763" y="2579688"/>
            <a:ext cx="2354262" cy="344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56" name="Text Box 13"/>
          <p:cNvSpPr txBox="1">
            <a:spLocks noChangeArrowheads="1"/>
          </p:cNvSpPr>
          <p:nvPr/>
        </p:nvSpPr>
        <p:spPr bwMode="auto">
          <a:xfrm>
            <a:off x="1366838" y="2622550"/>
            <a:ext cx="185737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1. </a:t>
            </a:r>
            <a:r>
              <a:rPr lang="en-US" sz="1000" b="1">
                <a:solidFill>
                  <a:srgbClr val="000000"/>
                </a:solidFill>
              </a:rPr>
              <a:t>Responsabilités de la direction :</a:t>
            </a:r>
          </a:p>
        </p:txBody>
      </p:sp>
      <p:sp>
        <p:nvSpPr>
          <p:cNvPr id="6157" name="Text Box 14"/>
          <p:cNvSpPr txBox="1">
            <a:spLocks noChangeArrowheads="1"/>
          </p:cNvSpPr>
          <p:nvPr/>
        </p:nvSpPr>
        <p:spPr bwMode="auto">
          <a:xfrm>
            <a:off x="1366838" y="2776538"/>
            <a:ext cx="1420812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b="1" i="1">
                <a:solidFill>
                  <a:srgbClr val="000000"/>
                </a:solidFill>
              </a:rPr>
              <a:t>  le patron s’engage et suit.</a:t>
            </a:r>
          </a:p>
        </p:txBody>
      </p:sp>
      <p:sp>
        <p:nvSpPr>
          <p:cNvPr id="6158" name="Text Box 15"/>
          <p:cNvSpPr txBox="1">
            <a:spLocks noChangeArrowheads="1"/>
          </p:cNvSpPr>
          <p:nvPr/>
        </p:nvSpPr>
        <p:spPr bwMode="auto">
          <a:xfrm>
            <a:off x="1366838" y="2924175"/>
            <a:ext cx="349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6159" name="Text Box 16"/>
          <p:cNvSpPr txBox="1">
            <a:spLocks noChangeArrowheads="1"/>
          </p:cNvSpPr>
          <p:nvPr/>
        </p:nvSpPr>
        <p:spPr bwMode="auto">
          <a:xfrm>
            <a:off x="1366838" y="3076575"/>
            <a:ext cx="1208087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2. </a:t>
            </a:r>
            <a:r>
              <a:rPr lang="en-US" sz="1000" b="1">
                <a:solidFill>
                  <a:srgbClr val="000000"/>
                </a:solidFill>
              </a:rPr>
              <a:t>Le système qualité :</a:t>
            </a:r>
          </a:p>
        </p:txBody>
      </p:sp>
      <p:sp>
        <p:nvSpPr>
          <p:cNvPr id="6160" name="Text Box 17"/>
          <p:cNvSpPr txBox="1">
            <a:spLocks noChangeArrowheads="1"/>
          </p:cNvSpPr>
          <p:nvPr/>
        </p:nvSpPr>
        <p:spPr bwMode="auto">
          <a:xfrm>
            <a:off x="1366838" y="3230563"/>
            <a:ext cx="1409700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b="1" i="1">
                <a:solidFill>
                  <a:srgbClr val="000000"/>
                </a:solidFill>
              </a:rPr>
              <a:t>  on construit et on planifie</a:t>
            </a:r>
          </a:p>
        </p:txBody>
      </p:sp>
      <p:sp>
        <p:nvSpPr>
          <p:cNvPr id="6161" name="Text Box 18"/>
          <p:cNvSpPr txBox="1">
            <a:spLocks noChangeArrowheads="1"/>
          </p:cNvSpPr>
          <p:nvPr/>
        </p:nvSpPr>
        <p:spPr bwMode="auto">
          <a:xfrm>
            <a:off x="1366838" y="3382963"/>
            <a:ext cx="1335087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l’amélioration continue.</a:t>
            </a:r>
          </a:p>
        </p:txBody>
      </p:sp>
      <p:sp>
        <p:nvSpPr>
          <p:cNvPr id="6162" name="Text Box 19"/>
          <p:cNvSpPr txBox="1">
            <a:spLocks noChangeArrowheads="1"/>
          </p:cNvSpPr>
          <p:nvPr/>
        </p:nvSpPr>
        <p:spPr bwMode="auto">
          <a:xfrm>
            <a:off x="1366838" y="3530600"/>
            <a:ext cx="349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6163" name="Text Box 20"/>
          <p:cNvSpPr txBox="1">
            <a:spLocks noChangeArrowheads="1"/>
          </p:cNvSpPr>
          <p:nvPr/>
        </p:nvSpPr>
        <p:spPr bwMode="auto">
          <a:xfrm>
            <a:off x="1366838" y="3681413"/>
            <a:ext cx="14922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5. </a:t>
            </a:r>
            <a:r>
              <a:rPr lang="en-US" sz="1000" b="1">
                <a:solidFill>
                  <a:srgbClr val="000000"/>
                </a:solidFill>
              </a:rPr>
              <a:t>Maîtrise des documents :</a:t>
            </a:r>
          </a:p>
        </p:txBody>
      </p:sp>
      <p:sp>
        <p:nvSpPr>
          <p:cNvPr id="6164" name="Text Box 21"/>
          <p:cNvSpPr txBox="1">
            <a:spLocks noChangeArrowheads="1"/>
          </p:cNvSpPr>
          <p:nvPr/>
        </p:nvSpPr>
        <p:spPr bwMode="auto">
          <a:xfrm>
            <a:off x="1366838" y="3835400"/>
            <a:ext cx="1262062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b="1" i="1">
                <a:solidFill>
                  <a:srgbClr val="000000"/>
                </a:solidFill>
              </a:rPr>
              <a:t>  on gère les documents.</a:t>
            </a:r>
          </a:p>
        </p:txBody>
      </p:sp>
      <p:sp>
        <p:nvSpPr>
          <p:cNvPr id="6165" name="Text Box 22"/>
          <p:cNvSpPr txBox="1">
            <a:spLocks noChangeArrowheads="1"/>
          </p:cNvSpPr>
          <p:nvPr/>
        </p:nvSpPr>
        <p:spPr bwMode="auto">
          <a:xfrm>
            <a:off x="1366838" y="3984625"/>
            <a:ext cx="349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6166" name="Text Box 23"/>
          <p:cNvSpPr txBox="1">
            <a:spLocks noChangeArrowheads="1"/>
          </p:cNvSpPr>
          <p:nvPr/>
        </p:nvSpPr>
        <p:spPr bwMode="auto">
          <a:xfrm>
            <a:off x="1366838" y="4135438"/>
            <a:ext cx="858837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18. </a:t>
            </a:r>
            <a:r>
              <a:rPr lang="en-US" sz="1000" b="1">
                <a:solidFill>
                  <a:srgbClr val="000000"/>
                </a:solidFill>
              </a:rPr>
              <a:t>Formation :</a:t>
            </a:r>
          </a:p>
        </p:txBody>
      </p:sp>
      <p:sp>
        <p:nvSpPr>
          <p:cNvPr id="6167" name="Text Box 24"/>
          <p:cNvSpPr txBox="1">
            <a:spLocks noChangeArrowheads="1"/>
          </p:cNvSpPr>
          <p:nvPr/>
        </p:nvSpPr>
        <p:spPr bwMode="auto">
          <a:xfrm>
            <a:off x="1366838" y="4291013"/>
            <a:ext cx="170497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b="1" i="1">
                <a:solidFill>
                  <a:srgbClr val="000000"/>
                </a:solidFill>
              </a:rPr>
              <a:t>    on forme le personnel à ce qui</a:t>
            </a:r>
          </a:p>
        </p:txBody>
      </p:sp>
      <p:sp>
        <p:nvSpPr>
          <p:cNvPr id="6168" name="Text Box 25"/>
          <p:cNvSpPr txBox="1">
            <a:spLocks noChangeArrowheads="1"/>
          </p:cNvSpPr>
          <p:nvPr/>
        </p:nvSpPr>
        <p:spPr bwMode="auto">
          <a:xfrm>
            <a:off x="1366838" y="4443413"/>
            <a:ext cx="1387475" cy="14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  est défini pour exécuter.</a:t>
            </a:r>
          </a:p>
        </p:txBody>
      </p:sp>
      <p:sp>
        <p:nvSpPr>
          <p:cNvPr id="6169" name="Text Box 26"/>
          <p:cNvSpPr txBox="1">
            <a:spLocks noChangeArrowheads="1"/>
          </p:cNvSpPr>
          <p:nvPr/>
        </p:nvSpPr>
        <p:spPr bwMode="auto">
          <a:xfrm>
            <a:off x="1366838" y="4591050"/>
            <a:ext cx="349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6170" name="Text Box 27"/>
          <p:cNvSpPr txBox="1">
            <a:spLocks noChangeArrowheads="1"/>
          </p:cNvSpPr>
          <p:nvPr/>
        </p:nvSpPr>
        <p:spPr bwMode="auto">
          <a:xfrm>
            <a:off x="1366838" y="4741863"/>
            <a:ext cx="157797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16. </a:t>
            </a:r>
            <a:r>
              <a:rPr lang="en-US" sz="1000" b="1">
                <a:solidFill>
                  <a:srgbClr val="000000"/>
                </a:solidFill>
              </a:rPr>
              <a:t>Enregistrements qualité :</a:t>
            </a:r>
          </a:p>
        </p:txBody>
      </p:sp>
      <p:sp>
        <p:nvSpPr>
          <p:cNvPr id="6171" name="Text Box 28"/>
          <p:cNvSpPr txBox="1">
            <a:spLocks noChangeArrowheads="1"/>
          </p:cNvSpPr>
          <p:nvPr/>
        </p:nvSpPr>
        <p:spPr bwMode="auto">
          <a:xfrm>
            <a:off x="1366838" y="4897438"/>
            <a:ext cx="1606550" cy="14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b="1" i="1">
                <a:solidFill>
                  <a:srgbClr val="000000"/>
                </a:solidFill>
              </a:rPr>
              <a:t>    on collecte les données pour</a:t>
            </a:r>
          </a:p>
        </p:txBody>
      </p:sp>
      <p:sp>
        <p:nvSpPr>
          <p:cNvPr id="6172" name="Text Box 29"/>
          <p:cNvSpPr txBox="1">
            <a:spLocks noChangeArrowheads="1"/>
          </p:cNvSpPr>
          <p:nvPr/>
        </p:nvSpPr>
        <p:spPr bwMode="auto">
          <a:xfrm>
            <a:off x="1366838" y="5048250"/>
            <a:ext cx="1639887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  alimenter le tableau de bord.</a:t>
            </a:r>
          </a:p>
        </p:txBody>
      </p:sp>
      <p:sp>
        <p:nvSpPr>
          <p:cNvPr id="6173" name="Text Box 30"/>
          <p:cNvSpPr txBox="1">
            <a:spLocks noChangeArrowheads="1"/>
          </p:cNvSpPr>
          <p:nvPr/>
        </p:nvSpPr>
        <p:spPr bwMode="auto">
          <a:xfrm>
            <a:off x="1366838" y="5197475"/>
            <a:ext cx="349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6174" name="Text Box 31"/>
          <p:cNvSpPr txBox="1">
            <a:spLocks noChangeArrowheads="1"/>
          </p:cNvSpPr>
          <p:nvPr/>
        </p:nvSpPr>
        <p:spPr bwMode="auto">
          <a:xfrm>
            <a:off x="1366838" y="5348288"/>
            <a:ext cx="2001837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14. </a:t>
            </a:r>
            <a:r>
              <a:rPr lang="en-US" sz="1000" b="1">
                <a:solidFill>
                  <a:srgbClr val="000000"/>
                </a:solidFill>
              </a:rPr>
              <a:t>Actions correctives, préventives :</a:t>
            </a:r>
          </a:p>
        </p:txBody>
      </p:sp>
      <p:sp>
        <p:nvSpPr>
          <p:cNvPr id="6175" name="Text Box 32"/>
          <p:cNvSpPr txBox="1">
            <a:spLocks noChangeArrowheads="1"/>
          </p:cNvSpPr>
          <p:nvPr/>
        </p:nvSpPr>
        <p:spPr bwMode="auto">
          <a:xfrm>
            <a:off x="1366838" y="5503863"/>
            <a:ext cx="1944687" cy="14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b="1" i="1">
                <a:solidFill>
                  <a:srgbClr val="000000"/>
                </a:solidFill>
              </a:rPr>
              <a:t>    on rectifie le tir sur les intentions ?</a:t>
            </a:r>
          </a:p>
        </p:txBody>
      </p:sp>
      <p:sp>
        <p:nvSpPr>
          <p:cNvPr id="6176" name="Text Box 33"/>
          <p:cNvSpPr txBox="1">
            <a:spLocks noChangeArrowheads="1"/>
          </p:cNvSpPr>
          <p:nvPr/>
        </p:nvSpPr>
        <p:spPr bwMode="auto">
          <a:xfrm>
            <a:off x="4200525" y="2327275"/>
            <a:ext cx="11366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3. </a:t>
            </a:r>
            <a:r>
              <a:rPr lang="en-US" sz="1000" b="1">
                <a:solidFill>
                  <a:srgbClr val="000000"/>
                </a:solidFill>
              </a:rPr>
              <a:t>Revue de contrat :</a:t>
            </a:r>
          </a:p>
        </p:txBody>
      </p:sp>
      <p:sp>
        <p:nvSpPr>
          <p:cNvPr id="6177" name="Text Box 34"/>
          <p:cNvSpPr txBox="1">
            <a:spLocks noChangeArrowheads="1"/>
          </p:cNvSpPr>
          <p:nvPr/>
        </p:nvSpPr>
        <p:spPr bwMode="auto">
          <a:xfrm>
            <a:off x="4200525" y="2482850"/>
            <a:ext cx="1522413" cy="14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le client passe commande et</a:t>
            </a:r>
          </a:p>
        </p:txBody>
      </p:sp>
      <p:sp>
        <p:nvSpPr>
          <p:cNvPr id="6178" name="Text Box 35"/>
          <p:cNvSpPr txBox="1">
            <a:spLocks noChangeArrowheads="1"/>
          </p:cNvSpPr>
          <p:nvPr/>
        </p:nvSpPr>
        <p:spPr bwMode="auto">
          <a:xfrm>
            <a:off x="4200525" y="2633663"/>
            <a:ext cx="747713" cy="14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on s’engage.</a:t>
            </a:r>
          </a:p>
        </p:txBody>
      </p:sp>
      <p:sp>
        <p:nvSpPr>
          <p:cNvPr id="6179" name="Text Box 36"/>
          <p:cNvSpPr txBox="1">
            <a:spLocks noChangeArrowheads="1"/>
          </p:cNvSpPr>
          <p:nvPr/>
        </p:nvSpPr>
        <p:spPr bwMode="auto">
          <a:xfrm>
            <a:off x="4200525" y="2857500"/>
            <a:ext cx="833438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4. </a:t>
            </a:r>
            <a:r>
              <a:rPr lang="en-US" sz="1000" b="1">
                <a:solidFill>
                  <a:srgbClr val="000000"/>
                </a:solidFill>
              </a:rPr>
              <a:t>Conception :</a:t>
            </a:r>
          </a:p>
        </p:txBody>
      </p:sp>
      <p:sp>
        <p:nvSpPr>
          <p:cNvPr id="6180" name="Text Box 37"/>
          <p:cNvSpPr txBox="1">
            <a:spLocks noChangeArrowheads="1"/>
          </p:cNvSpPr>
          <p:nvPr/>
        </p:nvSpPr>
        <p:spPr bwMode="auto">
          <a:xfrm>
            <a:off x="4200525" y="3011488"/>
            <a:ext cx="164147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 on conçoit et on définit ce qui</a:t>
            </a:r>
          </a:p>
        </p:txBody>
      </p:sp>
      <p:sp>
        <p:nvSpPr>
          <p:cNvPr id="6181" name="Text Box 38"/>
          <p:cNvSpPr txBox="1">
            <a:spLocks noChangeArrowheads="1"/>
          </p:cNvSpPr>
          <p:nvPr/>
        </p:nvSpPr>
        <p:spPr bwMode="auto">
          <a:xfrm>
            <a:off x="4200525" y="3163888"/>
            <a:ext cx="8842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 est commandé.</a:t>
            </a:r>
          </a:p>
        </p:txBody>
      </p:sp>
      <p:sp>
        <p:nvSpPr>
          <p:cNvPr id="6182" name="Text Box 39"/>
          <p:cNvSpPr txBox="1">
            <a:spLocks noChangeArrowheads="1"/>
          </p:cNvSpPr>
          <p:nvPr/>
        </p:nvSpPr>
        <p:spPr bwMode="auto">
          <a:xfrm>
            <a:off x="4200525" y="3386138"/>
            <a:ext cx="53657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6. </a:t>
            </a:r>
            <a:r>
              <a:rPr lang="en-US" sz="1000" b="1">
                <a:solidFill>
                  <a:srgbClr val="000000"/>
                </a:solidFill>
              </a:rPr>
              <a:t>Achat :</a:t>
            </a:r>
          </a:p>
        </p:txBody>
      </p:sp>
      <p:sp>
        <p:nvSpPr>
          <p:cNvPr id="6183" name="Text Box 40"/>
          <p:cNvSpPr txBox="1">
            <a:spLocks noChangeArrowheads="1"/>
          </p:cNvSpPr>
          <p:nvPr/>
        </p:nvSpPr>
        <p:spPr bwMode="auto">
          <a:xfrm>
            <a:off x="4200525" y="3541713"/>
            <a:ext cx="161448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 on précise ce qu’on achète et</a:t>
            </a:r>
          </a:p>
        </p:txBody>
      </p:sp>
      <p:sp>
        <p:nvSpPr>
          <p:cNvPr id="6184" name="Text Box 41"/>
          <p:cNvSpPr txBox="1">
            <a:spLocks noChangeArrowheads="1"/>
          </p:cNvSpPr>
          <p:nvPr/>
        </p:nvSpPr>
        <p:spPr bwMode="auto">
          <a:xfrm>
            <a:off x="4200525" y="3694113"/>
            <a:ext cx="148272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 on évalue les fournisseurs.</a:t>
            </a:r>
          </a:p>
        </p:txBody>
      </p:sp>
      <p:sp>
        <p:nvSpPr>
          <p:cNvPr id="6185" name="Text Box 42"/>
          <p:cNvSpPr txBox="1">
            <a:spLocks noChangeArrowheads="1"/>
          </p:cNvSpPr>
          <p:nvPr/>
        </p:nvSpPr>
        <p:spPr bwMode="auto">
          <a:xfrm>
            <a:off x="4200525" y="3916363"/>
            <a:ext cx="1928813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7. </a:t>
            </a:r>
            <a:r>
              <a:rPr lang="en-US" sz="1000" b="1">
                <a:solidFill>
                  <a:srgbClr val="000000"/>
                </a:solidFill>
              </a:rPr>
              <a:t>Maîtrise du produit fourni par le</a:t>
            </a:r>
          </a:p>
        </p:txBody>
      </p:sp>
      <p:sp>
        <p:nvSpPr>
          <p:cNvPr id="6186" name="Text Box 43"/>
          <p:cNvSpPr txBox="1">
            <a:spLocks noChangeArrowheads="1"/>
          </p:cNvSpPr>
          <p:nvPr/>
        </p:nvSpPr>
        <p:spPr bwMode="auto">
          <a:xfrm>
            <a:off x="4325938" y="4068763"/>
            <a:ext cx="404812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client </a:t>
            </a:r>
            <a:r>
              <a:rPr lang="en-US" sz="1000" b="1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6187" name="Text Box 44"/>
          <p:cNvSpPr txBox="1">
            <a:spLocks noChangeArrowheads="1"/>
          </p:cNvSpPr>
          <p:nvPr/>
        </p:nvSpPr>
        <p:spPr bwMode="auto">
          <a:xfrm>
            <a:off x="4200525" y="4224338"/>
            <a:ext cx="179228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b="1" i="1">
                <a:solidFill>
                  <a:srgbClr val="000000"/>
                </a:solidFill>
              </a:rPr>
              <a:t>  on gère les composants du client.</a:t>
            </a:r>
          </a:p>
        </p:txBody>
      </p:sp>
      <p:sp>
        <p:nvSpPr>
          <p:cNvPr id="6188" name="Text Box 45"/>
          <p:cNvSpPr txBox="1">
            <a:spLocks noChangeArrowheads="1"/>
          </p:cNvSpPr>
          <p:nvPr/>
        </p:nvSpPr>
        <p:spPr bwMode="auto">
          <a:xfrm>
            <a:off x="4200525" y="4395788"/>
            <a:ext cx="13906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9. </a:t>
            </a:r>
            <a:r>
              <a:rPr lang="en-US" sz="1000" b="1">
                <a:solidFill>
                  <a:srgbClr val="000000"/>
                </a:solidFill>
              </a:rPr>
              <a:t>Maîtrise des procédés :</a:t>
            </a:r>
          </a:p>
        </p:txBody>
      </p:sp>
      <p:sp>
        <p:nvSpPr>
          <p:cNvPr id="6189" name="Text Box 46"/>
          <p:cNvSpPr txBox="1">
            <a:spLocks noChangeArrowheads="1"/>
          </p:cNvSpPr>
          <p:nvPr/>
        </p:nvSpPr>
        <p:spPr bwMode="auto">
          <a:xfrm>
            <a:off x="4200525" y="4587875"/>
            <a:ext cx="1349375" cy="14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 on fabrique, on produit.</a:t>
            </a:r>
          </a:p>
        </p:txBody>
      </p:sp>
      <p:sp>
        <p:nvSpPr>
          <p:cNvPr id="6190" name="Text Box 47"/>
          <p:cNvSpPr txBox="1">
            <a:spLocks noChangeArrowheads="1"/>
          </p:cNvSpPr>
          <p:nvPr/>
        </p:nvSpPr>
        <p:spPr bwMode="auto">
          <a:xfrm>
            <a:off x="4200525" y="4786313"/>
            <a:ext cx="1668463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8. </a:t>
            </a:r>
            <a:r>
              <a:rPr lang="en-US" sz="1000" b="1">
                <a:solidFill>
                  <a:srgbClr val="000000"/>
                </a:solidFill>
              </a:rPr>
              <a:t>Identification et traçabilité :</a:t>
            </a:r>
          </a:p>
        </p:txBody>
      </p:sp>
      <p:sp>
        <p:nvSpPr>
          <p:cNvPr id="6191" name="Text Box 48"/>
          <p:cNvSpPr txBox="1">
            <a:spLocks noChangeArrowheads="1"/>
          </p:cNvSpPr>
          <p:nvPr/>
        </p:nvSpPr>
        <p:spPr bwMode="auto">
          <a:xfrm>
            <a:off x="4200525" y="4951413"/>
            <a:ext cx="1230313" cy="14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on marque, on repère.</a:t>
            </a:r>
          </a:p>
        </p:txBody>
      </p:sp>
      <p:sp>
        <p:nvSpPr>
          <p:cNvPr id="6192" name="Text Box 49"/>
          <p:cNvSpPr txBox="1">
            <a:spLocks noChangeArrowheads="1"/>
          </p:cNvSpPr>
          <p:nvPr/>
        </p:nvSpPr>
        <p:spPr bwMode="auto">
          <a:xfrm>
            <a:off x="4200525" y="5148263"/>
            <a:ext cx="1490663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13. </a:t>
            </a:r>
            <a:r>
              <a:rPr lang="en-US" sz="1000" b="1">
                <a:solidFill>
                  <a:srgbClr val="000000"/>
                </a:solidFill>
              </a:rPr>
              <a:t>Produit non-conforme :</a:t>
            </a:r>
          </a:p>
        </p:txBody>
      </p:sp>
      <p:sp>
        <p:nvSpPr>
          <p:cNvPr id="6193" name="Text Box 50"/>
          <p:cNvSpPr txBox="1">
            <a:spLocks noChangeArrowheads="1"/>
          </p:cNvSpPr>
          <p:nvPr/>
        </p:nvSpPr>
        <p:spPr bwMode="auto">
          <a:xfrm>
            <a:off x="4200525" y="5314950"/>
            <a:ext cx="152717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«c’est pas bon!» que fait-on</a:t>
            </a:r>
          </a:p>
        </p:txBody>
      </p:sp>
      <p:sp>
        <p:nvSpPr>
          <p:cNvPr id="6194" name="Text Box 51"/>
          <p:cNvSpPr txBox="1">
            <a:spLocks noChangeArrowheads="1"/>
          </p:cNvSpPr>
          <p:nvPr/>
        </p:nvSpPr>
        <p:spPr bwMode="auto">
          <a:xfrm>
            <a:off x="4200525" y="5465763"/>
            <a:ext cx="72707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 du produit?</a:t>
            </a:r>
          </a:p>
        </p:txBody>
      </p:sp>
      <p:sp>
        <p:nvSpPr>
          <p:cNvPr id="6195" name="Text Box 52"/>
          <p:cNvSpPr txBox="1">
            <a:spLocks noChangeArrowheads="1"/>
          </p:cNvSpPr>
          <p:nvPr/>
        </p:nvSpPr>
        <p:spPr bwMode="auto">
          <a:xfrm>
            <a:off x="4200525" y="5651500"/>
            <a:ext cx="16478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15. </a:t>
            </a:r>
            <a:r>
              <a:rPr lang="en-US" sz="1000" b="1">
                <a:solidFill>
                  <a:srgbClr val="000000"/>
                </a:solidFill>
              </a:rPr>
              <a:t>Manutention, stockage… :</a:t>
            </a:r>
          </a:p>
        </p:txBody>
      </p:sp>
      <p:sp>
        <p:nvSpPr>
          <p:cNvPr id="6196" name="Text Box 53"/>
          <p:cNvSpPr txBox="1">
            <a:spLocks noChangeArrowheads="1"/>
          </p:cNvSpPr>
          <p:nvPr/>
        </p:nvSpPr>
        <p:spPr bwMode="auto">
          <a:xfrm>
            <a:off x="4200525" y="5827713"/>
            <a:ext cx="1725613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b="1" i="1">
                <a:solidFill>
                  <a:srgbClr val="000000"/>
                </a:solidFill>
              </a:rPr>
              <a:t>  «c’est bon !» on stocke, on livre</a:t>
            </a:r>
          </a:p>
        </p:txBody>
      </p:sp>
      <p:sp>
        <p:nvSpPr>
          <p:cNvPr id="6197" name="Text Box 54"/>
          <p:cNvSpPr txBox="1">
            <a:spLocks noChangeArrowheads="1"/>
          </p:cNvSpPr>
          <p:nvPr/>
        </p:nvSpPr>
        <p:spPr bwMode="auto">
          <a:xfrm>
            <a:off x="4200525" y="6002338"/>
            <a:ext cx="13684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19. </a:t>
            </a:r>
            <a:r>
              <a:rPr lang="en-US" sz="1000" b="1">
                <a:solidFill>
                  <a:srgbClr val="000000"/>
                </a:solidFill>
              </a:rPr>
              <a:t>Prestations associées:</a:t>
            </a:r>
          </a:p>
        </p:txBody>
      </p:sp>
      <p:sp>
        <p:nvSpPr>
          <p:cNvPr id="6198" name="Text Box 55"/>
          <p:cNvSpPr txBox="1">
            <a:spLocks noChangeArrowheads="1"/>
          </p:cNvSpPr>
          <p:nvPr/>
        </p:nvSpPr>
        <p:spPr bwMode="auto">
          <a:xfrm>
            <a:off x="4200525" y="6192838"/>
            <a:ext cx="1314450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on maîtrise les services.</a:t>
            </a:r>
          </a:p>
        </p:txBody>
      </p:sp>
      <p:sp>
        <p:nvSpPr>
          <p:cNvPr id="6199" name="Rectangle 56"/>
          <p:cNvSpPr>
            <a:spLocks noChangeArrowheads="1"/>
          </p:cNvSpPr>
          <p:nvPr/>
        </p:nvSpPr>
        <p:spPr bwMode="auto">
          <a:xfrm>
            <a:off x="7027863" y="2801938"/>
            <a:ext cx="1925637" cy="328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200" name="Text Box 57"/>
          <p:cNvSpPr txBox="1">
            <a:spLocks noChangeArrowheads="1"/>
          </p:cNvSpPr>
          <p:nvPr/>
        </p:nvSpPr>
        <p:spPr bwMode="auto">
          <a:xfrm>
            <a:off x="7119938" y="2844800"/>
            <a:ext cx="1274762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10. </a:t>
            </a:r>
            <a:r>
              <a:rPr lang="en-US" sz="1000" b="1">
                <a:solidFill>
                  <a:srgbClr val="000000"/>
                </a:solidFill>
              </a:rPr>
              <a:t>Contrôles et essais :</a:t>
            </a:r>
          </a:p>
        </p:txBody>
      </p:sp>
      <p:sp>
        <p:nvSpPr>
          <p:cNvPr id="6201" name="Text Box 58"/>
          <p:cNvSpPr txBox="1">
            <a:spLocks noChangeArrowheads="1"/>
          </p:cNvSpPr>
          <p:nvPr/>
        </p:nvSpPr>
        <p:spPr bwMode="auto">
          <a:xfrm>
            <a:off x="7119938" y="3000375"/>
            <a:ext cx="1566862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on mesure, on vérifie (récep-</a:t>
            </a:r>
          </a:p>
        </p:txBody>
      </p:sp>
      <p:sp>
        <p:nvSpPr>
          <p:cNvPr id="6202" name="Text Box 59"/>
          <p:cNvSpPr txBox="1">
            <a:spLocks noChangeArrowheads="1"/>
          </p:cNvSpPr>
          <p:nvPr/>
        </p:nvSpPr>
        <p:spPr bwMode="auto">
          <a:xfrm>
            <a:off x="7119938" y="3149600"/>
            <a:ext cx="15621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tion, fabrication,expédition)</a:t>
            </a:r>
            <a:r>
              <a:rPr lang="en-US" sz="1000" b="1" i="1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203" name="Text Box 60"/>
          <p:cNvSpPr txBox="1">
            <a:spLocks noChangeArrowheads="1"/>
          </p:cNvSpPr>
          <p:nvPr/>
        </p:nvSpPr>
        <p:spPr bwMode="auto">
          <a:xfrm>
            <a:off x="7119938" y="3298825"/>
            <a:ext cx="349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6204" name="Text Box 61"/>
          <p:cNvSpPr txBox="1">
            <a:spLocks noChangeArrowheads="1"/>
          </p:cNvSpPr>
          <p:nvPr/>
        </p:nvSpPr>
        <p:spPr bwMode="auto">
          <a:xfrm>
            <a:off x="7119938" y="3451225"/>
            <a:ext cx="1249362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12. </a:t>
            </a:r>
            <a:r>
              <a:rPr lang="en-US" sz="1000" b="1">
                <a:solidFill>
                  <a:srgbClr val="000000"/>
                </a:solidFill>
              </a:rPr>
              <a:t>Etat des contrôles :</a:t>
            </a:r>
          </a:p>
        </p:txBody>
      </p:sp>
      <p:sp>
        <p:nvSpPr>
          <p:cNvPr id="6205" name="Text Box 62"/>
          <p:cNvSpPr txBox="1">
            <a:spLocks noChangeArrowheads="1"/>
          </p:cNvSpPr>
          <p:nvPr/>
        </p:nvSpPr>
        <p:spPr bwMode="auto">
          <a:xfrm>
            <a:off x="7119938" y="3605213"/>
            <a:ext cx="1455737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b="1" i="1">
                <a:solidFill>
                  <a:srgbClr val="000000"/>
                </a:solidFill>
              </a:rPr>
              <a:t>   on identifie les produits et</a:t>
            </a:r>
          </a:p>
        </p:txBody>
      </p:sp>
      <p:sp>
        <p:nvSpPr>
          <p:cNvPr id="6206" name="Text Box 63"/>
          <p:cNvSpPr txBox="1">
            <a:spLocks noChangeArrowheads="1"/>
          </p:cNvSpPr>
          <p:nvPr/>
        </p:nvSpPr>
        <p:spPr bwMode="auto">
          <a:xfrm>
            <a:off x="7119938" y="3757613"/>
            <a:ext cx="101917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 les lots contrôlés.</a:t>
            </a:r>
          </a:p>
        </p:txBody>
      </p:sp>
      <p:sp>
        <p:nvSpPr>
          <p:cNvPr id="6207" name="Text Box 64"/>
          <p:cNvSpPr txBox="1">
            <a:spLocks noChangeArrowheads="1"/>
          </p:cNvSpPr>
          <p:nvPr/>
        </p:nvSpPr>
        <p:spPr bwMode="auto">
          <a:xfrm>
            <a:off x="7119938" y="3905250"/>
            <a:ext cx="349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6208" name="Text Box 65"/>
          <p:cNvSpPr txBox="1">
            <a:spLocks noChangeArrowheads="1"/>
          </p:cNvSpPr>
          <p:nvPr/>
        </p:nvSpPr>
        <p:spPr bwMode="auto">
          <a:xfrm>
            <a:off x="7119938" y="4056063"/>
            <a:ext cx="158750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11. </a:t>
            </a:r>
            <a:r>
              <a:rPr lang="en-US" sz="1000" b="1">
                <a:solidFill>
                  <a:srgbClr val="000000"/>
                </a:solidFill>
              </a:rPr>
              <a:t>Maîtrise des équipements</a:t>
            </a:r>
          </a:p>
        </p:txBody>
      </p:sp>
      <p:sp>
        <p:nvSpPr>
          <p:cNvPr id="6209" name="Text Box 66"/>
          <p:cNvSpPr txBox="1">
            <a:spLocks noChangeArrowheads="1"/>
          </p:cNvSpPr>
          <p:nvPr/>
        </p:nvSpPr>
        <p:spPr bwMode="auto">
          <a:xfrm>
            <a:off x="7119938" y="4208463"/>
            <a:ext cx="6953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de </a:t>
            </a:r>
            <a:r>
              <a:rPr lang="en-US" sz="1000" b="1">
                <a:solidFill>
                  <a:srgbClr val="000000"/>
                </a:solidFill>
              </a:rPr>
              <a:t>contrôle :</a:t>
            </a:r>
          </a:p>
        </p:txBody>
      </p:sp>
      <p:sp>
        <p:nvSpPr>
          <p:cNvPr id="6210" name="Text Box 67"/>
          <p:cNvSpPr txBox="1">
            <a:spLocks noChangeArrowheads="1"/>
          </p:cNvSpPr>
          <p:nvPr/>
        </p:nvSpPr>
        <p:spPr bwMode="auto">
          <a:xfrm>
            <a:off x="7119938" y="4364038"/>
            <a:ext cx="1411287" cy="14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on étalonne les appareils.</a:t>
            </a:r>
          </a:p>
        </p:txBody>
      </p:sp>
      <p:sp>
        <p:nvSpPr>
          <p:cNvPr id="6211" name="Text Box 68"/>
          <p:cNvSpPr txBox="1">
            <a:spLocks noChangeArrowheads="1"/>
          </p:cNvSpPr>
          <p:nvPr/>
        </p:nvSpPr>
        <p:spPr bwMode="auto">
          <a:xfrm>
            <a:off x="7119938" y="4510088"/>
            <a:ext cx="349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6212" name="Text Box 69"/>
          <p:cNvSpPr txBox="1">
            <a:spLocks noChangeArrowheads="1"/>
          </p:cNvSpPr>
          <p:nvPr/>
        </p:nvSpPr>
        <p:spPr bwMode="auto">
          <a:xfrm>
            <a:off x="7119938" y="4662488"/>
            <a:ext cx="1306512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17. </a:t>
            </a:r>
            <a:r>
              <a:rPr lang="en-US" sz="1000" b="1">
                <a:solidFill>
                  <a:srgbClr val="000000"/>
                </a:solidFill>
              </a:rPr>
              <a:t>Auditeurs Internes :</a:t>
            </a:r>
          </a:p>
        </p:txBody>
      </p:sp>
      <p:sp>
        <p:nvSpPr>
          <p:cNvPr id="6213" name="Text Box 70"/>
          <p:cNvSpPr txBox="1">
            <a:spLocks noChangeArrowheads="1"/>
          </p:cNvSpPr>
          <p:nvPr/>
        </p:nvSpPr>
        <p:spPr bwMode="auto">
          <a:xfrm>
            <a:off x="7119938" y="4818063"/>
            <a:ext cx="1582737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  </a:t>
            </a:r>
            <a:r>
              <a:rPr lang="en-US" sz="1000" i="1">
                <a:solidFill>
                  <a:srgbClr val="000000"/>
                </a:solidFill>
              </a:rPr>
              <a:t>on vérifie que tout se déroule</a:t>
            </a:r>
          </a:p>
        </p:txBody>
      </p:sp>
      <p:sp>
        <p:nvSpPr>
          <p:cNvPr id="6214" name="Text Box 71"/>
          <p:cNvSpPr txBox="1">
            <a:spLocks noChangeArrowheads="1"/>
          </p:cNvSpPr>
          <p:nvPr/>
        </p:nvSpPr>
        <p:spPr bwMode="auto">
          <a:xfrm>
            <a:off x="7119938" y="4968875"/>
            <a:ext cx="80962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  </a:t>
            </a:r>
            <a:r>
              <a:rPr lang="en-US" sz="1000" i="1">
                <a:solidFill>
                  <a:srgbClr val="000000"/>
                </a:solidFill>
              </a:rPr>
              <a:t>comme prévu</a:t>
            </a:r>
            <a:r>
              <a:rPr lang="en-US" sz="10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215" name="Text Box 72"/>
          <p:cNvSpPr txBox="1">
            <a:spLocks noChangeArrowheads="1"/>
          </p:cNvSpPr>
          <p:nvPr/>
        </p:nvSpPr>
        <p:spPr bwMode="auto">
          <a:xfrm>
            <a:off x="7119938" y="5116513"/>
            <a:ext cx="3492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6216" name="Text Box 73"/>
          <p:cNvSpPr txBox="1">
            <a:spLocks noChangeArrowheads="1"/>
          </p:cNvSpPr>
          <p:nvPr/>
        </p:nvSpPr>
        <p:spPr bwMode="auto">
          <a:xfrm>
            <a:off x="7119938" y="5268913"/>
            <a:ext cx="909637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1">
                <a:solidFill>
                  <a:srgbClr val="000000"/>
                </a:solidFill>
                <a:latin typeface="Gill Sans" pitchFamily="34" charset="0"/>
              </a:rPr>
              <a:t>20. </a:t>
            </a:r>
            <a:r>
              <a:rPr lang="en-US" sz="1000" b="1">
                <a:solidFill>
                  <a:srgbClr val="000000"/>
                </a:solidFill>
              </a:rPr>
              <a:t>Statistiques :</a:t>
            </a:r>
          </a:p>
        </p:txBody>
      </p:sp>
      <p:sp>
        <p:nvSpPr>
          <p:cNvPr id="6217" name="Text Box 74"/>
          <p:cNvSpPr txBox="1">
            <a:spLocks noChangeArrowheads="1"/>
          </p:cNvSpPr>
          <p:nvPr/>
        </p:nvSpPr>
        <p:spPr bwMode="auto">
          <a:xfrm>
            <a:off x="7119938" y="5421313"/>
            <a:ext cx="1355725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000" i="1">
                <a:solidFill>
                  <a:srgbClr val="000000"/>
                </a:solidFill>
              </a:rPr>
              <a:t>  on joue avec les chiffres</a:t>
            </a:r>
            <a:r>
              <a:rPr lang="en-US" sz="1000" b="1" i="1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218" name="Rectangle 75"/>
          <p:cNvSpPr>
            <a:spLocks noChangeArrowheads="1"/>
          </p:cNvSpPr>
          <p:nvPr/>
        </p:nvSpPr>
        <p:spPr bwMode="auto">
          <a:xfrm>
            <a:off x="4821238" y="6772275"/>
            <a:ext cx="67468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219" name="Text Box 76"/>
          <p:cNvSpPr txBox="1">
            <a:spLocks noChangeArrowheads="1"/>
          </p:cNvSpPr>
          <p:nvPr/>
        </p:nvSpPr>
        <p:spPr bwMode="auto">
          <a:xfrm>
            <a:off x="4913313" y="6777038"/>
            <a:ext cx="574675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900">
                <a:solidFill>
                  <a:srgbClr val="FFFF00"/>
                </a:solidFill>
                <a:latin typeface="Gill Sans" pitchFamily="34" charset="0"/>
              </a:rPr>
              <a:t>ANNEXE </a:t>
            </a:r>
            <a:r>
              <a:rPr lang="en-US" sz="7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221" name="Text Box 77"/>
          <p:cNvSpPr txBox="1">
            <a:spLocks noChangeArrowheads="1"/>
          </p:cNvSpPr>
          <p:nvPr/>
        </p:nvSpPr>
        <p:spPr bwMode="auto">
          <a:xfrm>
            <a:off x="1149350" y="1008063"/>
            <a:ext cx="3932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  <a:defRPr/>
            </a:pPr>
            <a:r>
              <a:rPr lang="en-US" sz="2300" b="1" i="1" u="sng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ISO 9000 :</a:t>
            </a:r>
            <a:r>
              <a:rPr lang="en-US" sz="2300" b="1" i="1" smtClean="0">
                <a:solidFill>
                  <a:srgbClr val="9191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</a:t>
            </a:r>
            <a:r>
              <a:rPr lang="en-US" sz="2300" b="1" i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20 exigences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9AD9FF"/>
            </a:gs>
            <a:gs pos="100000">
              <a:srgbClr val="280078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3"/>
          <p:cNvSpPr>
            <a:spLocks noChangeArrowheads="1"/>
          </p:cNvSpPr>
          <p:nvPr/>
        </p:nvSpPr>
        <p:spPr bwMode="auto">
          <a:xfrm>
            <a:off x="2270125" y="6042025"/>
            <a:ext cx="1022350" cy="863600"/>
          </a:xfrm>
          <a:custGeom>
            <a:avLst/>
            <a:gdLst>
              <a:gd name="T0" fmla="*/ 993775 w 644"/>
              <a:gd name="T1" fmla="*/ 719138 h 544"/>
              <a:gd name="T2" fmla="*/ 993775 w 644"/>
              <a:gd name="T3" fmla="*/ 604838 h 544"/>
              <a:gd name="T4" fmla="*/ 993775 w 644"/>
              <a:gd name="T5" fmla="*/ 574675 h 544"/>
              <a:gd name="T6" fmla="*/ 993775 w 644"/>
              <a:gd name="T7" fmla="*/ 460375 h 544"/>
              <a:gd name="T8" fmla="*/ 993775 w 644"/>
              <a:gd name="T9" fmla="*/ 315913 h 544"/>
              <a:gd name="T10" fmla="*/ 993775 w 644"/>
              <a:gd name="T11" fmla="*/ 260350 h 544"/>
              <a:gd name="T12" fmla="*/ 1022350 w 644"/>
              <a:gd name="T13" fmla="*/ 228600 h 544"/>
              <a:gd name="T14" fmla="*/ 993775 w 644"/>
              <a:gd name="T15" fmla="*/ 173038 h 544"/>
              <a:gd name="T16" fmla="*/ 979488 w 644"/>
              <a:gd name="T17" fmla="*/ 115888 h 544"/>
              <a:gd name="T18" fmla="*/ 979488 w 644"/>
              <a:gd name="T19" fmla="*/ 84138 h 544"/>
              <a:gd name="T20" fmla="*/ 979488 w 644"/>
              <a:gd name="T21" fmla="*/ 28575 h 544"/>
              <a:gd name="T22" fmla="*/ 936625 w 644"/>
              <a:gd name="T23" fmla="*/ 0 h 544"/>
              <a:gd name="T24" fmla="*/ 893763 w 644"/>
              <a:gd name="T25" fmla="*/ 0 h 544"/>
              <a:gd name="T26" fmla="*/ 849313 w 644"/>
              <a:gd name="T27" fmla="*/ 0 h 544"/>
              <a:gd name="T28" fmla="*/ 806450 w 644"/>
              <a:gd name="T29" fmla="*/ 14288 h 544"/>
              <a:gd name="T30" fmla="*/ 763588 w 644"/>
              <a:gd name="T31" fmla="*/ 28575 h 544"/>
              <a:gd name="T32" fmla="*/ 720725 w 644"/>
              <a:gd name="T33" fmla="*/ 57150 h 544"/>
              <a:gd name="T34" fmla="*/ 690563 w 644"/>
              <a:gd name="T35" fmla="*/ 57150 h 544"/>
              <a:gd name="T36" fmla="*/ 633413 w 644"/>
              <a:gd name="T37" fmla="*/ 71438 h 544"/>
              <a:gd name="T38" fmla="*/ 633413 w 644"/>
              <a:gd name="T39" fmla="*/ 101600 h 544"/>
              <a:gd name="T40" fmla="*/ 590550 w 644"/>
              <a:gd name="T41" fmla="*/ 101600 h 544"/>
              <a:gd name="T42" fmla="*/ 546100 w 644"/>
              <a:gd name="T43" fmla="*/ 157163 h 544"/>
              <a:gd name="T44" fmla="*/ 503238 w 644"/>
              <a:gd name="T45" fmla="*/ 187325 h 544"/>
              <a:gd name="T46" fmla="*/ 446088 w 644"/>
              <a:gd name="T47" fmla="*/ 215900 h 544"/>
              <a:gd name="T48" fmla="*/ 417513 w 644"/>
              <a:gd name="T49" fmla="*/ 260350 h 544"/>
              <a:gd name="T50" fmla="*/ 331788 w 644"/>
              <a:gd name="T51" fmla="*/ 346075 h 544"/>
              <a:gd name="T52" fmla="*/ 301625 w 644"/>
              <a:gd name="T53" fmla="*/ 401638 h 544"/>
              <a:gd name="T54" fmla="*/ 201613 w 644"/>
              <a:gd name="T55" fmla="*/ 488950 h 544"/>
              <a:gd name="T56" fmla="*/ 144463 w 644"/>
              <a:gd name="T57" fmla="*/ 517525 h 544"/>
              <a:gd name="T58" fmla="*/ 87313 w 644"/>
              <a:gd name="T59" fmla="*/ 574675 h 544"/>
              <a:gd name="T60" fmla="*/ 55563 w 644"/>
              <a:gd name="T61" fmla="*/ 590550 h 544"/>
              <a:gd name="T62" fmla="*/ 42863 w 644"/>
              <a:gd name="T63" fmla="*/ 647700 h 544"/>
              <a:gd name="T64" fmla="*/ 42863 w 644"/>
              <a:gd name="T65" fmla="*/ 690563 h 544"/>
              <a:gd name="T66" fmla="*/ 42863 w 644"/>
              <a:gd name="T67" fmla="*/ 733425 h 544"/>
              <a:gd name="T68" fmla="*/ 14288 w 644"/>
              <a:gd name="T69" fmla="*/ 763588 h 544"/>
              <a:gd name="T70" fmla="*/ 0 w 644"/>
              <a:gd name="T71" fmla="*/ 806450 h 544"/>
              <a:gd name="T72" fmla="*/ 42863 w 644"/>
              <a:gd name="T73" fmla="*/ 820738 h 544"/>
              <a:gd name="T74" fmla="*/ 87313 w 644"/>
              <a:gd name="T75" fmla="*/ 820738 h 544"/>
              <a:gd name="T76" fmla="*/ 130175 w 644"/>
              <a:gd name="T77" fmla="*/ 820738 h 544"/>
              <a:gd name="T78" fmla="*/ 187325 w 644"/>
              <a:gd name="T79" fmla="*/ 820738 h 544"/>
              <a:gd name="T80" fmla="*/ 273050 w 644"/>
              <a:gd name="T81" fmla="*/ 820738 h 544"/>
              <a:gd name="T82" fmla="*/ 358775 w 644"/>
              <a:gd name="T83" fmla="*/ 835025 h 544"/>
              <a:gd name="T84" fmla="*/ 404813 w 644"/>
              <a:gd name="T85" fmla="*/ 835025 h 544"/>
              <a:gd name="T86" fmla="*/ 446088 w 644"/>
              <a:gd name="T87" fmla="*/ 835025 h 544"/>
              <a:gd name="T88" fmla="*/ 488950 w 644"/>
              <a:gd name="T89" fmla="*/ 835025 h 544"/>
              <a:gd name="T90" fmla="*/ 531813 w 644"/>
              <a:gd name="T91" fmla="*/ 835025 h 544"/>
              <a:gd name="T92" fmla="*/ 576263 w 644"/>
              <a:gd name="T93" fmla="*/ 835025 h 544"/>
              <a:gd name="T94" fmla="*/ 619125 w 644"/>
              <a:gd name="T95" fmla="*/ 849313 h 544"/>
              <a:gd name="T96" fmla="*/ 661988 w 644"/>
              <a:gd name="T97" fmla="*/ 849313 h 544"/>
              <a:gd name="T98" fmla="*/ 720725 w 644"/>
              <a:gd name="T99" fmla="*/ 849313 h 544"/>
              <a:gd name="T100" fmla="*/ 806450 w 644"/>
              <a:gd name="T101" fmla="*/ 849313 h 544"/>
              <a:gd name="T102" fmla="*/ 863600 w 644"/>
              <a:gd name="T103" fmla="*/ 849313 h 544"/>
              <a:gd name="T104" fmla="*/ 893763 w 644"/>
              <a:gd name="T105" fmla="*/ 849313 h 544"/>
              <a:gd name="T106" fmla="*/ 936625 w 644"/>
              <a:gd name="T107" fmla="*/ 849313 h 544"/>
              <a:gd name="T108" fmla="*/ 993775 w 644"/>
              <a:gd name="T109" fmla="*/ 863600 h 54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644" h="544">
                <a:moveTo>
                  <a:pt x="626" y="453"/>
                </a:moveTo>
                <a:lnTo>
                  <a:pt x="626" y="381"/>
                </a:lnTo>
                <a:lnTo>
                  <a:pt x="626" y="362"/>
                </a:lnTo>
                <a:lnTo>
                  <a:pt x="626" y="290"/>
                </a:lnTo>
                <a:lnTo>
                  <a:pt x="626" y="199"/>
                </a:lnTo>
                <a:lnTo>
                  <a:pt x="626" y="164"/>
                </a:lnTo>
                <a:lnTo>
                  <a:pt x="644" y="144"/>
                </a:lnTo>
                <a:lnTo>
                  <a:pt x="626" y="109"/>
                </a:lnTo>
                <a:lnTo>
                  <a:pt x="617" y="73"/>
                </a:lnTo>
                <a:lnTo>
                  <a:pt x="617" y="53"/>
                </a:lnTo>
                <a:lnTo>
                  <a:pt x="617" y="18"/>
                </a:lnTo>
                <a:lnTo>
                  <a:pt x="590" y="0"/>
                </a:lnTo>
                <a:lnTo>
                  <a:pt x="563" y="0"/>
                </a:lnTo>
                <a:lnTo>
                  <a:pt x="535" y="0"/>
                </a:lnTo>
                <a:lnTo>
                  <a:pt x="508" y="9"/>
                </a:lnTo>
                <a:lnTo>
                  <a:pt x="481" y="18"/>
                </a:lnTo>
                <a:lnTo>
                  <a:pt x="454" y="36"/>
                </a:lnTo>
                <a:lnTo>
                  <a:pt x="435" y="36"/>
                </a:lnTo>
                <a:lnTo>
                  <a:pt x="399" y="45"/>
                </a:lnTo>
                <a:lnTo>
                  <a:pt x="399" y="64"/>
                </a:lnTo>
                <a:lnTo>
                  <a:pt x="372" y="64"/>
                </a:lnTo>
                <a:lnTo>
                  <a:pt x="344" y="99"/>
                </a:lnTo>
                <a:lnTo>
                  <a:pt x="317" y="118"/>
                </a:lnTo>
                <a:lnTo>
                  <a:pt x="281" y="136"/>
                </a:lnTo>
                <a:lnTo>
                  <a:pt x="263" y="164"/>
                </a:lnTo>
                <a:lnTo>
                  <a:pt x="209" y="218"/>
                </a:lnTo>
                <a:lnTo>
                  <a:pt x="190" y="253"/>
                </a:lnTo>
                <a:lnTo>
                  <a:pt x="127" y="308"/>
                </a:lnTo>
                <a:lnTo>
                  <a:pt x="91" y="326"/>
                </a:lnTo>
                <a:lnTo>
                  <a:pt x="55" y="362"/>
                </a:lnTo>
                <a:lnTo>
                  <a:pt x="35" y="372"/>
                </a:lnTo>
                <a:lnTo>
                  <a:pt x="27" y="408"/>
                </a:lnTo>
                <a:lnTo>
                  <a:pt x="27" y="435"/>
                </a:lnTo>
                <a:lnTo>
                  <a:pt x="27" y="462"/>
                </a:lnTo>
                <a:lnTo>
                  <a:pt x="9" y="481"/>
                </a:lnTo>
                <a:lnTo>
                  <a:pt x="0" y="508"/>
                </a:lnTo>
                <a:lnTo>
                  <a:pt x="27" y="517"/>
                </a:lnTo>
                <a:lnTo>
                  <a:pt x="55" y="517"/>
                </a:lnTo>
                <a:lnTo>
                  <a:pt x="82" y="517"/>
                </a:lnTo>
                <a:lnTo>
                  <a:pt x="118" y="517"/>
                </a:lnTo>
                <a:lnTo>
                  <a:pt x="172" y="517"/>
                </a:lnTo>
                <a:lnTo>
                  <a:pt x="226" y="526"/>
                </a:lnTo>
                <a:lnTo>
                  <a:pt x="255" y="526"/>
                </a:lnTo>
                <a:lnTo>
                  <a:pt x="281" y="526"/>
                </a:lnTo>
                <a:lnTo>
                  <a:pt x="308" y="526"/>
                </a:lnTo>
                <a:lnTo>
                  <a:pt x="335" y="526"/>
                </a:lnTo>
                <a:lnTo>
                  <a:pt x="363" y="526"/>
                </a:lnTo>
                <a:lnTo>
                  <a:pt x="390" y="535"/>
                </a:lnTo>
                <a:lnTo>
                  <a:pt x="417" y="535"/>
                </a:lnTo>
                <a:lnTo>
                  <a:pt x="454" y="535"/>
                </a:lnTo>
                <a:lnTo>
                  <a:pt x="508" y="535"/>
                </a:lnTo>
                <a:lnTo>
                  <a:pt x="544" y="535"/>
                </a:lnTo>
                <a:lnTo>
                  <a:pt x="563" y="535"/>
                </a:lnTo>
                <a:lnTo>
                  <a:pt x="590" y="535"/>
                </a:lnTo>
                <a:lnTo>
                  <a:pt x="626" y="544"/>
                </a:lnTo>
                <a:lnTo>
                  <a:pt x="626" y="4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1" name="Freeform 4" descr="Light vertical"/>
          <p:cNvSpPr>
            <a:spLocks noChangeArrowheads="1"/>
          </p:cNvSpPr>
          <p:nvPr/>
        </p:nvSpPr>
        <p:spPr bwMode="auto">
          <a:xfrm>
            <a:off x="2270125" y="6042025"/>
            <a:ext cx="1022350" cy="863600"/>
          </a:xfrm>
          <a:custGeom>
            <a:avLst/>
            <a:gdLst>
              <a:gd name="T0" fmla="*/ 993775 w 644"/>
              <a:gd name="T1" fmla="*/ 719138 h 544"/>
              <a:gd name="T2" fmla="*/ 993775 w 644"/>
              <a:gd name="T3" fmla="*/ 604838 h 544"/>
              <a:gd name="T4" fmla="*/ 993775 w 644"/>
              <a:gd name="T5" fmla="*/ 574675 h 544"/>
              <a:gd name="T6" fmla="*/ 993775 w 644"/>
              <a:gd name="T7" fmla="*/ 460375 h 544"/>
              <a:gd name="T8" fmla="*/ 993775 w 644"/>
              <a:gd name="T9" fmla="*/ 315913 h 544"/>
              <a:gd name="T10" fmla="*/ 993775 w 644"/>
              <a:gd name="T11" fmla="*/ 260350 h 544"/>
              <a:gd name="T12" fmla="*/ 1022350 w 644"/>
              <a:gd name="T13" fmla="*/ 228600 h 544"/>
              <a:gd name="T14" fmla="*/ 993775 w 644"/>
              <a:gd name="T15" fmla="*/ 173038 h 544"/>
              <a:gd name="T16" fmla="*/ 979488 w 644"/>
              <a:gd name="T17" fmla="*/ 115888 h 544"/>
              <a:gd name="T18" fmla="*/ 979488 w 644"/>
              <a:gd name="T19" fmla="*/ 84138 h 544"/>
              <a:gd name="T20" fmla="*/ 979488 w 644"/>
              <a:gd name="T21" fmla="*/ 28575 h 544"/>
              <a:gd name="T22" fmla="*/ 936625 w 644"/>
              <a:gd name="T23" fmla="*/ 0 h 544"/>
              <a:gd name="T24" fmla="*/ 893763 w 644"/>
              <a:gd name="T25" fmla="*/ 0 h 544"/>
              <a:gd name="T26" fmla="*/ 849313 w 644"/>
              <a:gd name="T27" fmla="*/ 0 h 544"/>
              <a:gd name="T28" fmla="*/ 806450 w 644"/>
              <a:gd name="T29" fmla="*/ 14288 h 544"/>
              <a:gd name="T30" fmla="*/ 763588 w 644"/>
              <a:gd name="T31" fmla="*/ 28575 h 544"/>
              <a:gd name="T32" fmla="*/ 720725 w 644"/>
              <a:gd name="T33" fmla="*/ 57150 h 544"/>
              <a:gd name="T34" fmla="*/ 690563 w 644"/>
              <a:gd name="T35" fmla="*/ 57150 h 544"/>
              <a:gd name="T36" fmla="*/ 633413 w 644"/>
              <a:gd name="T37" fmla="*/ 71438 h 544"/>
              <a:gd name="T38" fmla="*/ 633413 w 644"/>
              <a:gd name="T39" fmla="*/ 101600 h 544"/>
              <a:gd name="T40" fmla="*/ 590550 w 644"/>
              <a:gd name="T41" fmla="*/ 101600 h 544"/>
              <a:gd name="T42" fmla="*/ 546100 w 644"/>
              <a:gd name="T43" fmla="*/ 157163 h 544"/>
              <a:gd name="T44" fmla="*/ 503238 w 644"/>
              <a:gd name="T45" fmla="*/ 187325 h 544"/>
              <a:gd name="T46" fmla="*/ 446088 w 644"/>
              <a:gd name="T47" fmla="*/ 215900 h 544"/>
              <a:gd name="T48" fmla="*/ 417513 w 644"/>
              <a:gd name="T49" fmla="*/ 260350 h 544"/>
              <a:gd name="T50" fmla="*/ 331788 w 644"/>
              <a:gd name="T51" fmla="*/ 346075 h 544"/>
              <a:gd name="T52" fmla="*/ 301625 w 644"/>
              <a:gd name="T53" fmla="*/ 401638 h 544"/>
              <a:gd name="T54" fmla="*/ 201613 w 644"/>
              <a:gd name="T55" fmla="*/ 488950 h 544"/>
              <a:gd name="T56" fmla="*/ 144463 w 644"/>
              <a:gd name="T57" fmla="*/ 517525 h 544"/>
              <a:gd name="T58" fmla="*/ 87313 w 644"/>
              <a:gd name="T59" fmla="*/ 574675 h 544"/>
              <a:gd name="T60" fmla="*/ 55563 w 644"/>
              <a:gd name="T61" fmla="*/ 590550 h 544"/>
              <a:gd name="T62" fmla="*/ 42863 w 644"/>
              <a:gd name="T63" fmla="*/ 647700 h 544"/>
              <a:gd name="T64" fmla="*/ 42863 w 644"/>
              <a:gd name="T65" fmla="*/ 690563 h 544"/>
              <a:gd name="T66" fmla="*/ 42863 w 644"/>
              <a:gd name="T67" fmla="*/ 733425 h 544"/>
              <a:gd name="T68" fmla="*/ 14288 w 644"/>
              <a:gd name="T69" fmla="*/ 763588 h 544"/>
              <a:gd name="T70" fmla="*/ 0 w 644"/>
              <a:gd name="T71" fmla="*/ 806450 h 544"/>
              <a:gd name="T72" fmla="*/ 42863 w 644"/>
              <a:gd name="T73" fmla="*/ 820738 h 544"/>
              <a:gd name="T74" fmla="*/ 87313 w 644"/>
              <a:gd name="T75" fmla="*/ 820738 h 544"/>
              <a:gd name="T76" fmla="*/ 130175 w 644"/>
              <a:gd name="T77" fmla="*/ 820738 h 544"/>
              <a:gd name="T78" fmla="*/ 187325 w 644"/>
              <a:gd name="T79" fmla="*/ 820738 h 544"/>
              <a:gd name="T80" fmla="*/ 273050 w 644"/>
              <a:gd name="T81" fmla="*/ 820738 h 544"/>
              <a:gd name="T82" fmla="*/ 358775 w 644"/>
              <a:gd name="T83" fmla="*/ 835025 h 544"/>
              <a:gd name="T84" fmla="*/ 404813 w 644"/>
              <a:gd name="T85" fmla="*/ 835025 h 544"/>
              <a:gd name="T86" fmla="*/ 446088 w 644"/>
              <a:gd name="T87" fmla="*/ 835025 h 544"/>
              <a:gd name="T88" fmla="*/ 488950 w 644"/>
              <a:gd name="T89" fmla="*/ 835025 h 544"/>
              <a:gd name="T90" fmla="*/ 531813 w 644"/>
              <a:gd name="T91" fmla="*/ 835025 h 544"/>
              <a:gd name="T92" fmla="*/ 576263 w 644"/>
              <a:gd name="T93" fmla="*/ 835025 h 544"/>
              <a:gd name="T94" fmla="*/ 619125 w 644"/>
              <a:gd name="T95" fmla="*/ 849313 h 544"/>
              <a:gd name="T96" fmla="*/ 661988 w 644"/>
              <a:gd name="T97" fmla="*/ 849313 h 544"/>
              <a:gd name="T98" fmla="*/ 720725 w 644"/>
              <a:gd name="T99" fmla="*/ 849313 h 544"/>
              <a:gd name="T100" fmla="*/ 806450 w 644"/>
              <a:gd name="T101" fmla="*/ 849313 h 544"/>
              <a:gd name="T102" fmla="*/ 863600 w 644"/>
              <a:gd name="T103" fmla="*/ 849313 h 544"/>
              <a:gd name="T104" fmla="*/ 893763 w 644"/>
              <a:gd name="T105" fmla="*/ 849313 h 544"/>
              <a:gd name="T106" fmla="*/ 936625 w 644"/>
              <a:gd name="T107" fmla="*/ 849313 h 544"/>
              <a:gd name="T108" fmla="*/ 993775 w 644"/>
              <a:gd name="T109" fmla="*/ 863600 h 54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644" h="544">
                <a:moveTo>
                  <a:pt x="626" y="453"/>
                </a:moveTo>
                <a:lnTo>
                  <a:pt x="626" y="381"/>
                </a:lnTo>
                <a:lnTo>
                  <a:pt x="626" y="362"/>
                </a:lnTo>
                <a:lnTo>
                  <a:pt x="626" y="290"/>
                </a:lnTo>
                <a:lnTo>
                  <a:pt x="626" y="199"/>
                </a:lnTo>
                <a:lnTo>
                  <a:pt x="626" y="164"/>
                </a:lnTo>
                <a:lnTo>
                  <a:pt x="644" y="144"/>
                </a:lnTo>
                <a:lnTo>
                  <a:pt x="626" y="109"/>
                </a:lnTo>
                <a:lnTo>
                  <a:pt x="617" y="73"/>
                </a:lnTo>
                <a:lnTo>
                  <a:pt x="617" y="53"/>
                </a:lnTo>
                <a:lnTo>
                  <a:pt x="617" y="18"/>
                </a:lnTo>
                <a:lnTo>
                  <a:pt x="590" y="0"/>
                </a:lnTo>
                <a:lnTo>
                  <a:pt x="563" y="0"/>
                </a:lnTo>
                <a:lnTo>
                  <a:pt x="535" y="0"/>
                </a:lnTo>
                <a:lnTo>
                  <a:pt x="508" y="9"/>
                </a:lnTo>
                <a:lnTo>
                  <a:pt x="481" y="18"/>
                </a:lnTo>
                <a:lnTo>
                  <a:pt x="454" y="36"/>
                </a:lnTo>
                <a:lnTo>
                  <a:pt x="435" y="36"/>
                </a:lnTo>
                <a:lnTo>
                  <a:pt x="399" y="45"/>
                </a:lnTo>
                <a:lnTo>
                  <a:pt x="399" y="64"/>
                </a:lnTo>
                <a:lnTo>
                  <a:pt x="372" y="64"/>
                </a:lnTo>
                <a:lnTo>
                  <a:pt x="344" y="99"/>
                </a:lnTo>
                <a:lnTo>
                  <a:pt x="317" y="118"/>
                </a:lnTo>
                <a:lnTo>
                  <a:pt x="281" y="136"/>
                </a:lnTo>
                <a:lnTo>
                  <a:pt x="263" y="164"/>
                </a:lnTo>
                <a:lnTo>
                  <a:pt x="209" y="218"/>
                </a:lnTo>
                <a:lnTo>
                  <a:pt x="190" y="253"/>
                </a:lnTo>
                <a:lnTo>
                  <a:pt x="127" y="308"/>
                </a:lnTo>
                <a:lnTo>
                  <a:pt x="91" y="326"/>
                </a:lnTo>
                <a:lnTo>
                  <a:pt x="55" y="362"/>
                </a:lnTo>
                <a:lnTo>
                  <a:pt x="35" y="372"/>
                </a:lnTo>
                <a:lnTo>
                  <a:pt x="27" y="408"/>
                </a:lnTo>
                <a:lnTo>
                  <a:pt x="27" y="435"/>
                </a:lnTo>
                <a:lnTo>
                  <a:pt x="27" y="462"/>
                </a:lnTo>
                <a:lnTo>
                  <a:pt x="9" y="481"/>
                </a:lnTo>
                <a:lnTo>
                  <a:pt x="0" y="508"/>
                </a:lnTo>
                <a:lnTo>
                  <a:pt x="27" y="517"/>
                </a:lnTo>
                <a:lnTo>
                  <a:pt x="55" y="517"/>
                </a:lnTo>
                <a:lnTo>
                  <a:pt x="82" y="517"/>
                </a:lnTo>
                <a:lnTo>
                  <a:pt x="118" y="517"/>
                </a:lnTo>
                <a:lnTo>
                  <a:pt x="172" y="517"/>
                </a:lnTo>
                <a:lnTo>
                  <a:pt x="226" y="526"/>
                </a:lnTo>
                <a:lnTo>
                  <a:pt x="255" y="526"/>
                </a:lnTo>
                <a:lnTo>
                  <a:pt x="281" y="526"/>
                </a:lnTo>
                <a:lnTo>
                  <a:pt x="308" y="526"/>
                </a:lnTo>
                <a:lnTo>
                  <a:pt x="335" y="526"/>
                </a:lnTo>
                <a:lnTo>
                  <a:pt x="363" y="526"/>
                </a:lnTo>
                <a:lnTo>
                  <a:pt x="390" y="535"/>
                </a:lnTo>
                <a:lnTo>
                  <a:pt x="417" y="535"/>
                </a:lnTo>
                <a:lnTo>
                  <a:pt x="454" y="535"/>
                </a:lnTo>
                <a:lnTo>
                  <a:pt x="508" y="535"/>
                </a:lnTo>
                <a:lnTo>
                  <a:pt x="544" y="535"/>
                </a:lnTo>
                <a:lnTo>
                  <a:pt x="563" y="535"/>
                </a:lnTo>
                <a:lnTo>
                  <a:pt x="590" y="535"/>
                </a:lnTo>
                <a:lnTo>
                  <a:pt x="626" y="544"/>
                </a:lnTo>
                <a:lnTo>
                  <a:pt x="626" y="453"/>
                </a:lnTo>
                <a:close/>
              </a:path>
            </a:pathLst>
          </a:custGeom>
          <a:pattFill prst="ltVert">
            <a:fgClr>
              <a:srgbClr val="4040D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172" name="Freeform 5"/>
          <p:cNvSpPr>
            <a:spLocks noChangeArrowheads="1"/>
          </p:cNvSpPr>
          <p:nvPr/>
        </p:nvSpPr>
        <p:spPr bwMode="auto">
          <a:xfrm>
            <a:off x="1649413" y="5537200"/>
            <a:ext cx="979487" cy="735013"/>
          </a:xfrm>
          <a:custGeom>
            <a:avLst/>
            <a:gdLst>
              <a:gd name="T0" fmla="*/ 979487 w 617"/>
              <a:gd name="T1" fmla="*/ 115888 h 463"/>
              <a:gd name="T2" fmla="*/ 979487 w 617"/>
              <a:gd name="T3" fmla="*/ 173038 h 463"/>
              <a:gd name="T4" fmla="*/ 963612 w 617"/>
              <a:gd name="T5" fmla="*/ 217488 h 463"/>
              <a:gd name="T6" fmla="*/ 935037 w 617"/>
              <a:gd name="T7" fmla="*/ 274638 h 463"/>
              <a:gd name="T8" fmla="*/ 906462 w 617"/>
              <a:gd name="T9" fmla="*/ 303213 h 463"/>
              <a:gd name="T10" fmla="*/ 890587 w 617"/>
              <a:gd name="T11" fmla="*/ 390525 h 463"/>
              <a:gd name="T12" fmla="*/ 835025 w 617"/>
              <a:gd name="T13" fmla="*/ 419100 h 463"/>
              <a:gd name="T14" fmla="*/ 806450 w 617"/>
              <a:gd name="T15" fmla="*/ 534988 h 463"/>
              <a:gd name="T16" fmla="*/ 762000 w 617"/>
              <a:gd name="T17" fmla="*/ 549275 h 463"/>
              <a:gd name="T18" fmla="*/ 719137 w 617"/>
              <a:gd name="T19" fmla="*/ 577850 h 463"/>
              <a:gd name="T20" fmla="*/ 676275 w 617"/>
              <a:gd name="T21" fmla="*/ 577850 h 463"/>
              <a:gd name="T22" fmla="*/ 633412 w 617"/>
              <a:gd name="T23" fmla="*/ 592138 h 463"/>
              <a:gd name="T24" fmla="*/ 588962 w 617"/>
              <a:gd name="T25" fmla="*/ 606425 h 463"/>
              <a:gd name="T26" fmla="*/ 531812 w 617"/>
              <a:gd name="T27" fmla="*/ 635000 h 463"/>
              <a:gd name="T28" fmla="*/ 488950 w 617"/>
              <a:gd name="T29" fmla="*/ 635000 h 463"/>
              <a:gd name="T30" fmla="*/ 444500 w 617"/>
              <a:gd name="T31" fmla="*/ 677863 h 463"/>
              <a:gd name="T32" fmla="*/ 401637 w 617"/>
              <a:gd name="T33" fmla="*/ 677863 h 463"/>
              <a:gd name="T34" fmla="*/ 317500 w 617"/>
              <a:gd name="T35" fmla="*/ 706438 h 463"/>
              <a:gd name="T36" fmla="*/ 200025 w 617"/>
              <a:gd name="T37" fmla="*/ 720725 h 463"/>
              <a:gd name="T38" fmla="*/ 144462 w 617"/>
              <a:gd name="T39" fmla="*/ 735013 h 463"/>
              <a:gd name="T40" fmla="*/ 112712 w 617"/>
              <a:gd name="T41" fmla="*/ 735013 h 463"/>
              <a:gd name="T42" fmla="*/ 71437 w 617"/>
              <a:gd name="T43" fmla="*/ 735013 h 463"/>
              <a:gd name="T44" fmla="*/ 26987 w 617"/>
              <a:gd name="T45" fmla="*/ 735013 h 463"/>
              <a:gd name="T46" fmla="*/ 41275 w 617"/>
              <a:gd name="T47" fmla="*/ 735013 h 463"/>
              <a:gd name="T48" fmla="*/ 14287 w 617"/>
              <a:gd name="T49" fmla="*/ 677863 h 463"/>
              <a:gd name="T50" fmla="*/ 14287 w 617"/>
              <a:gd name="T51" fmla="*/ 620713 h 463"/>
              <a:gd name="T52" fmla="*/ 0 w 617"/>
              <a:gd name="T53" fmla="*/ 577850 h 463"/>
              <a:gd name="T54" fmla="*/ 0 w 617"/>
              <a:gd name="T55" fmla="*/ 534988 h 463"/>
              <a:gd name="T56" fmla="*/ 0 w 617"/>
              <a:gd name="T57" fmla="*/ 504825 h 463"/>
              <a:gd name="T58" fmla="*/ 14287 w 617"/>
              <a:gd name="T59" fmla="*/ 461963 h 463"/>
              <a:gd name="T60" fmla="*/ 14287 w 617"/>
              <a:gd name="T61" fmla="*/ 376238 h 463"/>
              <a:gd name="T62" fmla="*/ 100012 w 617"/>
              <a:gd name="T63" fmla="*/ 288925 h 463"/>
              <a:gd name="T64" fmla="*/ 100012 w 617"/>
              <a:gd name="T65" fmla="*/ 231775 h 463"/>
              <a:gd name="T66" fmla="*/ 100012 w 617"/>
              <a:gd name="T67" fmla="*/ 144463 h 463"/>
              <a:gd name="T68" fmla="*/ 100012 w 617"/>
              <a:gd name="T69" fmla="*/ 103188 h 463"/>
              <a:gd name="T70" fmla="*/ 71437 w 617"/>
              <a:gd name="T71" fmla="*/ 58738 h 463"/>
              <a:gd name="T72" fmla="*/ 85725 w 617"/>
              <a:gd name="T73" fmla="*/ 30163 h 463"/>
              <a:gd name="T74" fmla="*/ 128587 w 617"/>
              <a:gd name="T75" fmla="*/ 30163 h 463"/>
              <a:gd name="T76" fmla="*/ 171450 w 617"/>
              <a:gd name="T77" fmla="*/ 44450 h 463"/>
              <a:gd name="T78" fmla="*/ 214312 w 617"/>
              <a:gd name="T79" fmla="*/ 44450 h 463"/>
              <a:gd name="T80" fmla="*/ 330200 w 617"/>
              <a:gd name="T81" fmla="*/ 44450 h 463"/>
              <a:gd name="T82" fmla="*/ 415925 w 617"/>
              <a:gd name="T83" fmla="*/ 44450 h 463"/>
              <a:gd name="T84" fmla="*/ 531812 w 617"/>
              <a:gd name="T85" fmla="*/ 30163 h 463"/>
              <a:gd name="T86" fmla="*/ 588962 w 617"/>
              <a:gd name="T87" fmla="*/ 30163 h 463"/>
              <a:gd name="T88" fmla="*/ 619125 w 617"/>
              <a:gd name="T89" fmla="*/ 30163 h 463"/>
              <a:gd name="T90" fmla="*/ 676275 w 617"/>
              <a:gd name="T91" fmla="*/ 30163 h 463"/>
              <a:gd name="T92" fmla="*/ 719137 w 617"/>
              <a:gd name="T93" fmla="*/ 15875 h 463"/>
              <a:gd name="T94" fmla="*/ 762000 w 617"/>
              <a:gd name="T95" fmla="*/ 15875 h 463"/>
              <a:gd name="T96" fmla="*/ 792162 w 617"/>
              <a:gd name="T97" fmla="*/ 15875 h 463"/>
              <a:gd name="T98" fmla="*/ 835025 w 617"/>
              <a:gd name="T99" fmla="*/ 15875 h 463"/>
              <a:gd name="T100" fmla="*/ 835025 w 617"/>
              <a:gd name="T101" fmla="*/ 44450 h 463"/>
              <a:gd name="T102" fmla="*/ 876300 w 617"/>
              <a:gd name="T103" fmla="*/ 58738 h 463"/>
              <a:gd name="T104" fmla="*/ 920750 w 617"/>
              <a:gd name="T105" fmla="*/ 73025 h 463"/>
              <a:gd name="T106" fmla="*/ 949325 w 617"/>
              <a:gd name="T107" fmla="*/ 73025 h 463"/>
              <a:gd name="T108" fmla="*/ 373062 w 617"/>
              <a:gd name="T109" fmla="*/ 433388 h 463"/>
              <a:gd name="T110" fmla="*/ 935037 w 617"/>
              <a:gd name="T111" fmla="*/ 88900 h 463"/>
              <a:gd name="T112" fmla="*/ 963612 w 617"/>
              <a:gd name="T113" fmla="*/ 0 h 463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17" h="463">
                <a:moveTo>
                  <a:pt x="617" y="73"/>
                </a:moveTo>
                <a:lnTo>
                  <a:pt x="617" y="109"/>
                </a:lnTo>
                <a:lnTo>
                  <a:pt x="607" y="137"/>
                </a:lnTo>
                <a:lnTo>
                  <a:pt x="589" y="173"/>
                </a:lnTo>
                <a:lnTo>
                  <a:pt x="571" y="191"/>
                </a:lnTo>
                <a:lnTo>
                  <a:pt x="561" y="246"/>
                </a:lnTo>
                <a:lnTo>
                  <a:pt x="526" y="264"/>
                </a:lnTo>
                <a:lnTo>
                  <a:pt x="508" y="337"/>
                </a:lnTo>
                <a:lnTo>
                  <a:pt x="480" y="346"/>
                </a:lnTo>
                <a:lnTo>
                  <a:pt x="453" y="364"/>
                </a:lnTo>
                <a:lnTo>
                  <a:pt x="426" y="364"/>
                </a:lnTo>
                <a:lnTo>
                  <a:pt x="399" y="373"/>
                </a:lnTo>
                <a:lnTo>
                  <a:pt x="371" y="382"/>
                </a:lnTo>
                <a:lnTo>
                  <a:pt x="335" y="400"/>
                </a:lnTo>
                <a:lnTo>
                  <a:pt x="308" y="400"/>
                </a:lnTo>
                <a:lnTo>
                  <a:pt x="280" y="427"/>
                </a:lnTo>
                <a:lnTo>
                  <a:pt x="253" y="427"/>
                </a:lnTo>
                <a:lnTo>
                  <a:pt x="200" y="445"/>
                </a:lnTo>
                <a:lnTo>
                  <a:pt x="126" y="454"/>
                </a:lnTo>
                <a:lnTo>
                  <a:pt x="91" y="463"/>
                </a:lnTo>
                <a:lnTo>
                  <a:pt x="71" y="463"/>
                </a:lnTo>
                <a:lnTo>
                  <a:pt x="45" y="463"/>
                </a:lnTo>
                <a:lnTo>
                  <a:pt x="17" y="463"/>
                </a:lnTo>
                <a:lnTo>
                  <a:pt x="26" y="463"/>
                </a:lnTo>
                <a:lnTo>
                  <a:pt x="9" y="427"/>
                </a:lnTo>
                <a:lnTo>
                  <a:pt x="9" y="391"/>
                </a:lnTo>
                <a:lnTo>
                  <a:pt x="0" y="364"/>
                </a:lnTo>
                <a:lnTo>
                  <a:pt x="0" y="337"/>
                </a:lnTo>
                <a:lnTo>
                  <a:pt x="0" y="318"/>
                </a:lnTo>
                <a:lnTo>
                  <a:pt x="9" y="291"/>
                </a:lnTo>
                <a:lnTo>
                  <a:pt x="9" y="237"/>
                </a:lnTo>
                <a:lnTo>
                  <a:pt x="63" y="182"/>
                </a:lnTo>
                <a:lnTo>
                  <a:pt x="63" y="146"/>
                </a:lnTo>
                <a:lnTo>
                  <a:pt x="63" y="91"/>
                </a:lnTo>
                <a:lnTo>
                  <a:pt x="63" y="65"/>
                </a:lnTo>
                <a:lnTo>
                  <a:pt x="45" y="37"/>
                </a:lnTo>
                <a:lnTo>
                  <a:pt x="54" y="19"/>
                </a:lnTo>
                <a:lnTo>
                  <a:pt x="81" y="19"/>
                </a:lnTo>
                <a:lnTo>
                  <a:pt x="108" y="28"/>
                </a:lnTo>
                <a:lnTo>
                  <a:pt x="135" y="28"/>
                </a:lnTo>
                <a:lnTo>
                  <a:pt x="208" y="28"/>
                </a:lnTo>
                <a:lnTo>
                  <a:pt x="262" y="28"/>
                </a:lnTo>
                <a:lnTo>
                  <a:pt x="335" y="19"/>
                </a:lnTo>
                <a:lnTo>
                  <a:pt x="371" y="19"/>
                </a:lnTo>
                <a:lnTo>
                  <a:pt x="390" y="19"/>
                </a:lnTo>
                <a:lnTo>
                  <a:pt x="426" y="19"/>
                </a:lnTo>
                <a:lnTo>
                  <a:pt x="453" y="10"/>
                </a:lnTo>
                <a:lnTo>
                  <a:pt x="480" y="10"/>
                </a:lnTo>
                <a:lnTo>
                  <a:pt x="499" y="10"/>
                </a:lnTo>
                <a:lnTo>
                  <a:pt x="526" y="10"/>
                </a:lnTo>
                <a:lnTo>
                  <a:pt x="526" y="28"/>
                </a:lnTo>
                <a:lnTo>
                  <a:pt x="552" y="37"/>
                </a:lnTo>
                <a:lnTo>
                  <a:pt x="580" y="46"/>
                </a:lnTo>
                <a:lnTo>
                  <a:pt x="598" y="46"/>
                </a:lnTo>
                <a:lnTo>
                  <a:pt x="235" y="273"/>
                </a:lnTo>
                <a:lnTo>
                  <a:pt x="589" y="56"/>
                </a:lnTo>
                <a:lnTo>
                  <a:pt x="607" y="0"/>
                </a:lnTo>
                <a:lnTo>
                  <a:pt x="617" y="7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3" name="Freeform 6" descr="30%"/>
          <p:cNvSpPr>
            <a:spLocks noChangeArrowheads="1"/>
          </p:cNvSpPr>
          <p:nvPr/>
        </p:nvSpPr>
        <p:spPr bwMode="auto">
          <a:xfrm>
            <a:off x="1649413" y="5537200"/>
            <a:ext cx="979487" cy="735013"/>
          </a:xfrm>
          <a:custGeom>
            <a:avLst/>
            <a:gdLst>
              <a:gd name="T0" fmla="*/ 979487 w 617"/>
              <a:gd name="T1" fmla="*/ 115888 h 463"/>
              <a:gd name="T2" fmla="*/ 979487 w 617"/>
              <a:gd name="T3" fmla="*/ 173038 h 463"/>
              <a:gd name="T4" fmla="*/ 963612 w 617"/>
              <a:gd name="T5" fmla="*/ 217488 h 463"/>
              <a:gd name="T6" fmla="*/ 935037 w 617"/>
              <a:gd name="T7" fmla="*/ 274638 h 463"/>
              <a:gd name="T8" fmla="*/ 906462 w 617"/>
              <a:gd name="T9" fmla="*/ 303213 h 463"/>
              <a:gd name="T10" fmla="*/ 890587 w 617"/>
              <a:gd name="T11" fmla="*/ 390525 h 463"/>
              <a:gd name="T12" fmla="*/ 835025 w 617"/>
              <a:gd name="T13" fmla="*/ 419100 h 463"/>
              <a:gd name="T14" fmla="*/ 806450 w 617"/>
              <a:gd name="T15" fmla="*/ 534988 h 463"/>
              <a:gd name="T16" fmla="*/ 762000 w 617"/>
              <a:gd name="T17" fmla="*/ 549275 h 463"/>
              <a:gd name="T18" fmla="*/ 719137 w 617"/>
              <a:gd name="T19" fmla="*/ 577850 h 463"/>
              <a:gd name="T20" fmla="*/ 676275 w 617"/>
              <a:gd name="T21" fmla="*/ 577850 h 463"/>
              <a:gd name="T22" fmla="*/ 633412 w 617"/>
              <a:gd name="T23" fmla="*/ 592138 h 463"/>
              <a:gd name="T24" fmla="*/ 588962 w 617"/>
              <a:gd name="T25" fmla="*/ 606425 h 463"/>
              <a:gd name="T26" fmla="*/ 531812 w 617"/>
              <a:gd name="T27" fmla="*/ 635000 h 463"/>
              <a:gd name="T28" fmla="*/ 488950 w 617"/>
              <a:gd name="T29" fmla="*/ 635000 h 463"/>
              <a:gd name="T30" fmla="*/ 444500 w 617"/>
              <a:gd name="T31" fmla="*/ 677863 h 463"/>
              <a:gd name="T32" fmla="*/ 401637 w 617"/>
              <a:gd name="T33" fmla="*/ 677863 h 463"/>
              <a:gd name="T34" fmla="*/ 317500 w 617"/>
              <a:gd name="T35" fmla="*/ 706438 h 463"/>
              <a:gd name="T36" fmla="*/ 200025 w 617"/>
              <a:gd name="T37" fmla="*/ 720725 h 463"/>
              <a:gd name="T38" fmla="*/ 144462 w 617"/>
              <a:gd name="T39" fmla="*/ 735013 h 463"/>
              <a:gd name="T40" fmla="*/ 112712 w 617"/>
              <a:gd name="T41" fmla="*/ 735013 h 463"/>
              <a:gd name="T42" fmla="*/ 71437 w 617"/>
              <a:gd name="T43" fmla="*/ 735013 h 463"/>
              <a:gd name="T44" fmla="*/ 26987 w 617"/>
              <a:gd name="T45" fmla="*/ 735013 h 463"/>
              <a:gd name="T46" fmla="*/ 41275 w 617"/>
              <a:gd name="T47" fmla="*/ 735013 h 463"/>
              <a:gd name="T48" fmla="*/ 14287 w 617"/>
              <a:gd name="T49" fmla="*/ 677863 h 463"/>
              <a:gd name="T50" fmla="*/ 14287 w 617"/>
              <a:gd name="T51" fmla="*/ 620713 h 463"/>
              <a:gd name="T52" fmla="*/ 0 w 617"/>
              <a:gd name="T53" fmla="*/ 577850 h 463"/>
              <a:gd name="T54" fmla="*/ 0 w 617"/>
              <a:gd name="T55" fmla="*/ 534988 h 463"/>
              <a:gd name="T56" fmla="*/ 0 w 617"/>
              <a:gd name="T57" fmla="*/ 504825 h 463"/>
              <a:gd name="T58" fmla="*/ 14287 w 617"/>
              <a:gd name="T59" fmla="*/ 461963 h 463"/>
              <a:gd name="T60" fmla="*/ 14287 w 617"/>
              <a:gd name="T61" fmla="*/ 376238 h 463"/>
              <a:gd name="T62" fmla="*/ 100012 w 617"/>
              <a:gd name="T63" fmla="*/ 288925 h 463"/>
              <a:gd name="T64" fmla="*/ 100012 w 617"/>
              <a:gd name="T65" fmla="*/ 231775 h 463"/>
              <a:gd name="T66" fmla="*/ 100012 w 617"/>
              <a:gd name="T67" fmla="*/ 144463 h 463"/>
              <a:gd name="T68" fmla="*/ 100012 w 617"/>
              <a:gd name="T69" fmla="*/ 103188 h 463"/>
              <a:gd name="T70" fmla="*/ 71437 w 617"/>
              <a:gd name="T71" fmla="*/ 58738 h 463"/>
              <a:gd name="T72" fmla="*/ 85725 w 617"/>
              <a:gd name="T73" fmla="*/ 30163 h 463"/>
              <a:gd name="T74" fmla="*/ 128587 w 617"/>
              <a:gd name="T75" fmla="*/ 30163 h 463"/>
              <a:gd name="T76" fmla="*/ 171450 w 617"/>
              <a:gd name="T77" fmla="*/ 44450 h 463"/>
              <a:gd name="T78" fmla="*/ 214312 w 617"/>
              <a:gd name="T79" fmla="*/ 44450 h 463"/>
              <a:gd name="T80" fmla="*/ 330200 w 617"/>
              <a:gd name="T81" fmla="*/ 44450 h 463"/>
              <a:gd name="T82" fmla="*/ 415925 w 617"/>
              <a:gd name="T83" fmla="*/ 44450 h 463"/>
              <a:gd name="T84" fmla="*/ 531812 w 617"/>
              <a:gd name="T85" fmla="*/ 30163 h 463"/>
              <a:gd name="T86" fmla="*/ 588962 w 617"/>
              <a:gd name="T87" fmla="*/ 30163 h 463"/>
              <a:gd name="T88" fmla="*/ 619125 w 617"/>
              <a:gd name="T89" fmla="*/ 30163 h 463"/>
              <a:gd name="T90" fmla="*/ 676275 w 617"/>
              <a:gd name="T91" fmla="*/ 30163 h 463"/>
              <a:gd name="T92" fmla="*/ 719137 w 617"/>
              <a:gd name="T93" fmla="*/ 15875 h 463"/>
              <a:gd name="T94" fmla="*/ 762000 w 617"/>
              <a:gd name="T95" fmla="*/ 15875 h 463"/>
              <a:gd name="T96" fmla="*/ 792162 w 617"/>
              <a:gd name="T97" fmla="*/ 15875 h 463"/>
              <a:gd name="T98" fmla="*/ 835025 w 617"/>
              <a:gd name="T99" fmla="*/ 15875 h 463"/>
              <a:gd name="T100" fmla="*/ 835025 w 617"/>
              <a:gd name="T101" fmla="*/ 44450 h 463"/>
              <a:gd name="T102" fmla="*/ 876300 w 617"/>
              <a:gd name="T103" fmla="*/ 58738 h 463"/>
              <a:gd name="T104" fmla="*/ 920750 w 617"/>
              <a:gd name="T105" fmla="*/ 73025 h 463"/>
              <a:gd name="T106" fmla="*/ 949325 w 617"/>
              <a:gd name="T107" fmla="*/ 73025 h 463"/>
              <a:gd name="T108" fmla="*/ 373062 w 617"/>
              <a:gd name="T109" fmla="*/ 433388 h 463"/>
              <a:gd name="T110" fmla="*/ 935037 w 617"/>
              <a:gd name="T111" fmla="*/ 88900 h 463"/>
              <a:gd name="T112" fmla="*/ 963612 w 617"/>
              <a:gd name="T113" fmla="*/ 0 h 463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17" h="463">
                <a:moveTo>
                  <a:pt x="617" y="73"/>
                </a:moveTo>
                <a:lnTo>
                  <a:pt x="617" y="109"/>
                </a:lnTo>
                <a:lnTo>
                  <a:pt x="607" y="137"/>
                </a:lnTo>
                <a:lnTo>
                  <a:pt x="589" y="173"/>
                </a:lnTo>
                <a:lnTo>
                  <a:pt x="571" y="191"/>
                </a:lnTo>
                <a:lnTo>
                  <a:pt x="561" y="246"/>
                </a:lnTo>
                <a:lnTo>
                  <a:pt x="526" y="264"/>
                </a:lnTo>
                <a:lnTo>
                  <a:pt x="508" y="337"/>
                </a:lnTo>
                <a:lnTo>
                  <a:pt x="480" y="346"/>
                </a:lnTo>
                <a:lnTo>
                  <a:pt x="453" y="364"/>
                </a:lnTo>
                <a:lnTo>
                  <a:pt x="426" y="364"/>
                </a:lnTo>
                <a:lnTo>
                  <a:pt x="399" y="373"/>
                </a:lnTo>
                <a:lnTo>
                  <a:pt x="371" y="382"/>
                </a:lnTo>
                <a:lnTo>
                  <a:pt x="335" y="400"/>
                </a:lnTo>
                <a:lnTo>
                  <a:pt x="308" y="400"/>
                </a:lnTo>
                <a:lnTo>
                  <a:pt x="280" y="427"/>
                </a:lnTo>
                <a:lnTo>
                  <a:pt x="253" y="427"/>
                </a:lnTo>
                <a:lnTo>
                  <a:pt x="200" y="445"/>
                </a:lnTo>
                <a:lnTo>
                  <a:pt x="126" y="454"/>
                </a:lnTo>
                <a:lnTo>
                  <a:pt x="91" y="463"/>
                </a:lnTo>
                <a:lnTo>
                  <a:pt x="71" y="463"/>
                </a:lnTo>
                <a:lnTo>
                  <a:pt x="45" y="463"/>
                </a:lnTo>
                <a:lnTo>
                  <a:pt x="17" y="463"/>
                </a:lnTo>
                <a:lnTo>
                  <a:pt x="26" y="463"/>
                </a:lnTo>
                <a:lnTo>
                  <a:pt x="9" y="427"/>
                </a:lnTo>
                <a:lnTo>
                  <a:pt x="9" y="391"/>
                </a:lnTo>
                <a:lnTo>
                  <a:pt x="0" y="364"/>
                </a:lnTo>
                <a:lnTo>
                  <a:pt x="0" y="337"/>
                </a:lnTo>
                <a:lnTo>
                  <a:pt x="0" y="318"/>
                </a:lnTo>
                <a:lnTo>
                  <a:pt x="9" y="291"/>
                </a:lnTo>
                <a:lnTo>
                  <a:pt x="9" y="237"/>
                </a:lnTo>
                <a:lnTo>
                  <a:pt x="63" y="182"/>
                </a:lnTo>
                <a:lnTo>
                  <a:pt x="63" y="146"/>
                </a:lnTo>
                <a:lnTo>
                  <a:pt x="63" y="91"/>
                </a:lnTo>
                <a:lnTo>
                  <a:pt x="63" y="65"/>
                </a:lnTo>
                <a:lnTo>
                  <a:pt x="45" y="37"/>
                </a:lnTo>
                <a:lnTo>
                  <a:pt x="54" y="19"/>
                </a:lnTo>
                <a:lnTo>
                  <a:pt x="81" y="19"/>
                </a:lnTo>
                <a:lnTo>
                  <a:pt x="108" y="28"/>
                </a:lnTo>
                <a:lnTo>
                  <a:pt x="135" y="28"/>
                </a:lnTo>
                <a:lnTo>
                  <a:pt x="208" y="28"/>
                </a:lnTo>
                <a:lnTo>
                  <a:pt x="262" y="28"/>
                </a:lnTo>
                <a:lnTo>
                  <a:pt x="335" y="19"/>
                </a:lnTo>
                <a:lnTo>
                  <a:pt x="371" y="19"/>
                </a:lnTo>
                <a:lnTo>
                  <a:pt x="390" y="19"/>
                </a:lnTo>
                <a:lnTo>
                  <a:pt x="426" y="19"/>
                </a:lnTo>
                <a:lnTo>
                  <a:pt x="453" y="10"/>
                </a:lnTo>
                <a:lnTo>
                  <a:pt x="480" y="10"/>
                </a:lnTo>
                <a:lnTo>
                  <a:pt x="499" y="10"/>
                </a:lnTo>
                <a:lnTo>
                  <a:pt x="526" y="10"/>
                </a:lnTo>
                <a:lnTo>
                  <a:pt x="526" y="28"/>
                </a:lnTo>
                <a:lnTo>
                  <a:pt x="552" y="37"/>
                </a:lnTo>
                <a:lnTo>
                  <a:pt x="580" y="46"/>
                </a:lnTo>
                <a:lnTo>
                  <a:pt x="598" y="46"/>
                </a:lnTo>
                <a:lnTo>
                  <a:pt x="235" y="273"/>
                </a:lnTo>
                <a:lnTo>
                  <a:pt x="589" y="56"/>
                </a:lnTo>
                <a:lnTo>
                  <a:pt x="607" y="0"/>
                </a:lnTo>
                <a:lnTo>
                  <a:pt x="617" y="73"/>
                </a:lnTo>
                <a:close/>
              </a:path>
            </a:pathLst>
          </a:custGeom>
          <a:pattFill prst="pct30">
            <a:fgClr>
              <a:srgbClr val="FFFFFF"/>
            </a:fgClr>
            <a:bgClr>
              <a:srgbClr val="BE0E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174" name="Freeform 7"/>
          <p:cNvSpPr>
            <a:spLocks noChangeArrowheads="1"/>
          </p:cNvSpPr>
          <p:nvPr/>
        </p:nvSpPr>
        <p:spPr bwMode="auto">
          <a:xfrm>
            <a:off x="1749425" y="3786188"/>
            <a:ext cx="1397000" cy="1408112"/>
          </a:xfrm>
          <a:custGeom>
            <a:avLst/>
            <a:gdLst>
              <a:gd name="T0" fmla="*/ 698500 w 880"/>
              <a:gd name="T1" fmla="*/ 0 h 887"/>
              <a:gd name="T2" fmla="*/ 0 w 880"/>
              <a:gd name="T3" fmla="*/ 704850 h 887"/>
              <a:gd name="T4" fmla="*/ 698500 w 880"/>
              <a:gd name="T5" fmla="*/ 1408112 h 887"/>
              <a:gd name="T6" fmla="*/ 1397000 w 880"/>
              <a:gd name="T7" fmla="*/ 704850 h 88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80" h="887">
                <a:moveTo>
                  <a:pt x="440" y="0"/>
                </a:moveTo>
                <a:lnTo>
                  <a:pt x="0" y="444"/>
                </a:lnTo>
                <a:lnTo>
                  <a:pt x="440" y="887"/>
                </a:lnTo>
                <a:lnTo>
                  <a:pt x="880" y="444"/>
                </a:lnTo>
                <a:lnTo>
                  <a:pt x="44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5" name="Freeform 8"/>
          <p:cNvSpPr>
            <a:spLocks noChangeArrowheads="1"/>
          </p:cNvSpPr>
          <p:nvPr/>
        </p:nvSpPr>
        <p:spPr bwMode="auto">
          <a:xfrm>
            <a:off x="1749425" y="3786188"/>
            <a:ext cx="1397000" cy="1408112"/>
          </a:xfrm>
          <a:custGeom>
            <a:avLst/>
            <a:gdLst>
              <a:gd name="T0" fmla="*/ 698500 w 880"/>
              <a:gd name="T1" fmla="*/ 0 h 887"/>
              <a:gd name="T2" fmla="*/ 0 w 880"/>
              <a:gd name="T3" fmla="*/ 704850 h 887"/>
              <a:gd name="T4" fmla="*/ 698500 w 880"/>
              <a:gd name="T5" fmla="*/ 1408112 h 887"/>
              <a:gd name="T6" fmla="*/ 1397000 w 880"/>
              <a:gd name="T7" fmla="*/ 704850 h 88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80" h="887">
                <a:moveTo>
                  <a:pt x="440" y="0"/>
                </a:moveTo>
                <a:lnTo>
                  <a:pt x="0" y="444"/>
                </a:lnTo>
                <a:lnTo>
                  <a:pt x="440" y="887"/>
                </a:lnTo>
                <a:lnTo>
                  <a:pt x="880" y="444"/>
                </a:lnTo>
                <a:lnTo>
                  <a:pt x="440" y="0"/>
                </a:lnTo>
                <a:close/>
              </a:path>
            </a:pathLst>
          </a:custGeom>
          <a:solidFill>
            <a:srgbClr val="74FF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2049463" y="3721100"/>
            <a:ext cx="855662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7" name="Text Box 10"/>
          <p:cNvSpPr txBox="1">
            <a:spLocks noChangeArrowheads="1"/>
          </p:cNvSpPr>
          <p:nvPr/>
        </p:nvSpPr>
        <p:spPr bwMode="auto">
          <a:xfrm>
            <a:off x="2205038" y="3671888"/>
            <a:ext cx="407987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9900" b="1" i="1">
                <a:solidFill>
                  <a:srgbClr val="FFFF00"/>
                </a:solidFill>
                <a:latin typeface="Gill Sans" pitchFamily="34" charset="0"/>
              </a:rPr>
              <a:t>?</a:t>
            </a:r>
          </a:p>
        </p:txBody>
      </p:sp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4200525" y="3625850"/>
            <a:ext cx="5013325" cy="210185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4200525" y="3625850"/>
            <a:ext cx="5013325" cy="2101850"/>
          </a:xfrm>
          <a:prstGeom prst="rect">
            <a:avLst/>
          </a:prstGeom>
          <a:solidFill>
            <a:srgbClr val="74FF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80" name="Rectangle 13"/>
          <p:cNvSpPr>
            <a:spLocks noChangeArrowheads="1"/>
          </p:cNvSpPr>
          <p:nvPr/>
        </p:nvSpPr>
        <p:spPr bwMode="auto">
          <a:xfrm>
            <a:off x="1320800" y="1825625"/>
            <a:ext cx="2447925" cy="12398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81" name="Rectangle 14"/>
          <p:cNvSpPr>
            <a:spLocks noChangeArrowheads="1"/>
          </p:cNvSpPr>
          <p:nvPr/>
        </p:nvSpPr>
        <p:spPr bwMode="auto">
          <a:xfrm>
            <a:off x="1320800" y="1825625"/>
            <a:ext cx="2447925" cy="1239838"/>
          </a:xfrm>
          <a:prstGeom prst="rect">
            <a:avLst/>
          </a:prstGeom>
          <a:solidFill>
            <a:srgbClr val="74FF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82" name="Rectangle 15"/>
          <p:cNvSpPr>
            <a:spLocks noChangeArrowheads="1"/>
          </p:cNvSpPr>
          <p:nvPr/>
        </p:nvSpPr>
        <p:spPr bwMode="auto">
          <a:xfrm>
            <a:off x="4008438" y="1825625"/>
            <a:ext cx="2447925" cy="12398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83" name="Rectangle 16"/>
          <p:cNvSpPr>
            <a:spLocks noChangeArrowheads="1"/>
          </p:cNvSpPr>
          <p:nvPr/>
        </p:nvSpPr>
        <p:spPr bwMode="auto">
          <a:xfrm>
            <a:off x="4008438" y="1825625"/>
            <a:ext cx="2447925" cy="1239838"/>
          </a:xfrm>
          <a:prstGeom prst="rect">
            <a:avLst/>
          </a:prstGeom>
          <a:solidFill>
            <a:srgbClr val="74FF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84" name="Rectangle 17"/>
          <p:cNvSpPr>
            <a:spLocks noChangeArrowheads="1"/>
          </p:cNvSpPr>
          <p:nvPr/>
        </p:nvSpPr>
        <p:spPr bwMode="auto">
          <a:xfrm>
            <a:off x="6681788" y="1825625"/>
            <a:ext cx="2446337" cy="12398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85" name="Rectangle 18"/>
          <p:cNvSpPr>
            <a:spLocks noChangeArrowheads="1"/>
          </p:cNvSpPr>
          <p:nvPr/>
        </p:nvSpPr>
        <p:spPr bwMode="auto">
          <a:xfrm>
            <a:off x="6681788" y="1825625"/>
            <a:ext cx="2446337" cy="1239838"/>
          </a:xfrm>
          <a:prstGeom prst="rect">
            <a:avLst/>
          </a:prstGeom>
          <a:solidFill>
            <a:srgbClr val="74FFFF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86" name="Rectangle 19"/>
          <p:cNvSpPr>
            <a:spLocks noChangeArrowheads="1"/>
          </p:cNvSpPr>
          <p:nvPr/>
        </p:nvSpPr>
        <p:spPr bwMode="auto">
          <a:xfrm>
            <a:off x="4210050" y="6262688"/>
            <a:ext cx="4837113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4344988" y="6376988"/>
            <a:ext cx="47466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33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les 7 étapes permanentes</a:t>
            </a:r>
          </a:p>
        </p:txBody>
      </p:sp>
      <p:sp>
        <p:nvSpPr>
          <p:cNvPr id="2" name="Oval 21"/>
          <p:cNvSpPr>
            <a:spLocks noChangeArrowheads="1"/>
          </p:cNvSpPr>
          <p:nvPr/>
        </p:nvSpPr>
        <p:spPr bwMode="auto">
          <a:xfrm rot="-5340000">
            <a:off x="4516438" y="3290887"/>
            <a:ext cx="1136650" cy="1508125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89" name="Oval 22"/>
          <p:cNvSpPr>
            <a:spLocks noChangeArrowheads="1"/>
          </p:cNvSpPr>
          <p:nvPr/>
        </p:nvSpPr>
        <p:spPr bwMode="auto">
          <a:xfrm rot="-5340000">
            <a:off x="4516438" y="3290887"/>
            <a:ext cx="1136650" cy="1508125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0" name="Oval 23"/>
          <p:cNvSpPr>
            <a:spLocks noChangeArrowheads="1"/>
          </p:cNvSpPr>
          <p:nvPr/>
        </p:nvSpPr>
        <p:spPr bwMode="auto">
          <a:xfrm rot="-5340000">
            <a:off x="6138069" y="3318669"/>
            <a:ext cx="1136650" cy="1509712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1" name="Oval 24"/>
          <p:cNvSpPr>
            <a:spLocks noChangeArrowheads="1"/>
          </p:cNvSpPr>
          <p:nvPr/>
        </p:nvSpPr>
        <p:spPr bwMode="auto">
          <a:xfrm rot="-5340000">
            <a:off x="6138069" y="3318669"/>
            <a:ext cx="1136650" cy="1509712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2" name="Oval 25"/>
          <p:cNvSpPr>
            <a:spLocks noChangeArrowheads="1"/>
          </p:cNvSpPr>
          <p:nvPr/>
        </p:nvSpPr>
        <p:spPr bwMode="auto">
          <a:xfrm rot="-5340000">
            <a:off x="7886700" y="3290888"/>
            <a:ext cx="1138238" cy="1509712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3" name="Oval 26"/>
          <p:cNvSpPr>
            <a:spLocks noChangeArrowheads="1"/>
          </p:cNvSpPr>
          <p:nvPr/>
        </p:nvSpPr>
        <p:spPr bwMode="auto">
          <a:xfrm rot="-5340000">
            <a:off x="7886700" y="3290888"/>
            <a:ext cx="1138238" cy="1509712"/>
          </a:xfrm>
          <a:prstGeom prst="ellipse">
            <a:avLst/>
          </a:prstGeom>
          <a:solidFill>
            <a:srgbClr val="FFF0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4" name="Line 27"/>
          <p:cNvSpPr>
            <a:spLocks noChangeShapeType="1"/>
          </p:cNvSpPr>
          <p:nvPr/>
        </p:nvSpPr>
        <p:spPr bwMode="auto">
          <a:xfrm>
            <a:off x="3306763" y="5049838"/>
            <a:ext cx="5618162" cy="15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5" name="Freeform 28"/>
          <p:cNvSpPr>
            <a:spLocks noChangeArrowheads="1"/>
          </p:cNvSpPr>
          <p:nvPr/>
        </p:nvSpPr>
        <p:spPr bwMode="auto">
          <a:xfrm>
            <a:off x="3248025" y="4389438"/>
            <a:ext cx="735013" cy="374650"/>
          </a:xfrm>
          <a:custGeom>
            <a:avLst/>
            <a:gdLst>
              <a:gd name="T0" fmla="*/ 0 w 463"/>
              <a:gd name="T1" fmla="*/ 328613 h 236"/>
              <a:gd name="T2" fmla="*/ 365125 w 463"/>
              <a:gd name="T3" fmla="*/ 328613 h 236"/>
              <a:gd name="T4" fmla="*/ 365125 w 463"/>
              <a:gd name="T5" fmla="*/ 374650 h 236"/>
              <a:gd name="T6" fmla="*/ 735013 w 463"/>
              <a:gd name="T7" fmla="*/ 187325 h 236"/>
              <a:gd name="T8" fmla="*/ 365125 w 463"/>
              <a:gd name="T9" fmla="*/ 0 h 236"/>
              <a:gd name="T10" fmla="*/ 365125 w 463"/>
              <a:gd name="T11" fmla="*/ 46038 h 236"/>
              <a:gd name="T12" fmla="*/ 0 w 463"/>
              <a:gd name="T13" fmla="*/ 46038 h 2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3" h="236">
                <a:moveTo>
                  <a:pt x="0" y="207"/>
                </a:moveTo>
                <a:lnTo>
                  <a:pt x="230" y="207"/>
                </a:lnTo>
                <a:lnTo>
                  <a:pt x="230" y="236"/>
                </a:lnTo>
                <a:lnTo>
                  <a:pt x="463" y="118"/>
                </a:lnTo>
                <a:lnTo>
                  <a:pt x="230" y="0"/>
                </a:lnTo>
                <a:lnTo>
                  <a:pt x="230" y="29"/>
                </a:lnTo>
                <a:lnTo>
                  <a:pt x="0" y="29"/>
                </a:lnTo>
                <a:lnTo>
                  <a:pt x="0" y="2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6" name="Freeform 29"/>
          <p:cNvSpPr>
            <a:spLocks noChangeArrowheads="1"/>
          </p:cNvSpPr>
          <p:nvPr/>
        </p:nvSpPr>
        <p:spPr bwMode="auto">
          <a:xfrm>
            <a:off x="3248025" y="4389438"/>
            <a:ext cx="735013" cy="374650"/>
          </a:xfrm>
          <a:custGeom>
            <a:avLst/>
            <a:gdLst>
              <a:gd name="T0" fmla="*/ 0 w 463"/>
              <a:gd name="T1" fmla="*/ 328613 h 236"/>
              <a:gd name="T2" fmla="*/ 365125 w 463"/>
              <a:gd name="T3" fmla="*/ 328613 h 236"/>
              <a:gd name="T4" fmla="*/ 365125 w 463"/>
              <a:gd name="T5" fmla="*/ 374650 h 236"/>
              <a:gd name="T6" fmla="*/ 735013 w 463"/>
              <a:gd name="T7" fmla="*/ 187325 h 236"/>
              <a:gd name="T8" fmla="*/ 365125 w 463"/>
              <a:gd name="T9" fmla="*/ 0 h 236"/>
              <a:gd name="T10" fmla="*/ 365125 w 463"/>
              <a:gd name="T11" fmla="*/ 46038 h 236"/>
              <a:gd name="T12" fmla="*/ 0 w 463"/>
              <a:gd name="T13" fmla="*/ 46038 h 2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3" h="236">
                <a:moveTo>
                  <a:pt x="0" y="207"/>
                </a:moveTo>
                <a:lnTo>
                  <a:pt x="230" y="207"/>
                </a:lnTo>
                <a:lnTo>
                  <a:pt x="230" y="236"/>
                </a:lnTo>
                <a:lnTo>
                  <a:pt x="463" y="118"/>
                </a:lnTo>
                <a:lnTo>
                  <a:pt x="230" y="0"/>
                </a:lnTo>
                <a:lnTo>
                  <a:pt x="230" y="29"/>
                </a:lnTo>
                <a:lnTo>
                  <a:pt x="0" y="29"/>
                </a:lnTo>
                <a:lnTo>
                  <a:pt x="0" y="207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7" name="Freeform 30"/>
          <p:cNvSpPr>
            <a:spLocks noChangeArrowheads="1"/>
          </p:cNvSpPr>
          <p:nvPr/>
        </p:nvSpPr>
        <p:spPr bwMode="auto">
          <a:xfrm>
            <a:off x="2241550" y="3149600"/>
            <a:ext cx="460375" cy="547688"/>
          </a:xfrm>
          <a:custGeom>
            <a:avLst/>
            <a:gdLst>
              <a:gd name="T0" fmla="*/ 114300 w 290"/>
              <a:gd name="T1" fmla="*/ 0 h 345"/>
              <a:gd name="T2" fmla="*/ 114300 w 290"/>
              <a:gd name="T3" fmla="*/ 271463 h 345"/>
              <a:gd name="T4" fmla="*/ 0 w 290"/>
              <a:gd name="T5" fmla="*/ 271463 h 345"/>
              <a:gd name="T6" fmla="*/ 230188 w 290"/>
              <a:gd name="T7" fmla="*/ 547688 h 345"/>
              <a:gd name="T8" fmla="*/ 460375 w 290"/>
              <a:gd name="T9" fmla="*/ 271463 h 345"/>
              <a:gd name="T10" fmla="*/ 342900 w 290"/>
              <a:gd name="T11" fmla="*/ 271463 h 345"/>
              <a:gd name="T12" fmla="*/ 342900 w 290"/>
              <a:gd name="T13" fmla="*/ 0 h 3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90" h="345">
                <a:moveTo>
                  <a:pt x="72" y="0"/>
                </a:moveTo>
                <a:lnTo>
                  <a:pt x="72" y="171"/>
                </a:lnTo>
                <a:lnTo>
                  <a:pt x="0" y="171"/>
                </a:lnTo>
                <a:lnTo>
                  <a:pt x="145" y="345"/>
                </a:lnTo>
                <a:lnTo>
                  <a:pt x="290" y="171"/>
                </a:lnTo>
                <a:lnTo>
                  <a:pt x="216" y="171"/>
                </a:lnTo>
                <a:lnTo>
                  <a:pt x="216" y="0"/>
                </a:lnTo>
                <a:lnTo>
                  <a:pt x="7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8" name="Freeform 31"/>
          <p:cNvSpPr>
            <a:spLocks noChangeArrowheads="1"/>
          </p:cNvSpPr>
          <p:nvPr/>
        </p:nvSpPr>
        <p:spPr bwMode="auto">
          <a:xfrm>
            <a:off x="2241550" y="3149600"/>
            <a:ext cx="460375" cy="547688"/>
          </a:xfrm>
          <a:custGeom>
            <a:avLst/>
            <a:gdLst>
              <a:gd name="T0" fmla="*/ 114300 w 290"/>
              <a:gd name="T1" fmla="*/ 0 h 345"/>
              <a:gd name="T2" fmla="*/ 114300 w 290"/>
              <a:gd name="T3" fmla="*/ 271463 h 345"/>
              <a:gd name="T4" fmla="*/ 0 w 290"/>
              <a:gd name="T5" fmla="*/ 271463 h 345"/>
              <a:gd name="T6" fmla="*/ 230188 w 290"/>
              <a:gd name="T7" fmla="*/ 547688 h 345"/>
              <a:gd name="T8" fmla="*/ 460375 w 290"/>
              <a:gd name="T9" fmla="*/ 271463 h 345"/>
              <a:gd name="T10" fmla="*/ 342900 w 290"/>
              <a:gd name="T11" fmla="*/ 271463 h 345"/>
              <a:gd name="T12" fmla="*/ 342900 w 290"/>
              <a:gd name="T13" fmla="*/ 0 h 3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90" h="345">
                <a:moveTo>
                  <a:pt x="72" y="0"/>
                </a:moveTo>
                <a:lnTo>
                  <a:pt x="72" y="171"/>
                </a:lnTo>
                <a:lnTo>
                  <a:pt x="0" y="171"/>
                </a:lnTo>
                <a:lnTo>
                  <a:pt x="145" y="345"/>
                </a:lnTo>
                <a:lnTo>
                  <a:pt x="290" y="171"/>
                </a:lnTo>
                <a:lnTo>
                  <a:pt x="216" y="171"/>
                </a:lnTo>
                <a:lnTo>
                  <a:pt x="216" y="0"/>
                </a:lnTo>
                <a:lnTo>
                  <a:pt x="72" y="0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99" name="Freeform 32"/>
          <p:cNvSpPr>
            <a:spLocks noChangeArrowheads="1"/>
          </p:cNvSpPr>
          <p:nvPr/>
        </p:nvSpPr>
        <p:spPr bwMode="auto">
          <a:xfrm>
            <a:off x="6184900" y="2309813"/>
            <a:ext cx="692150" cy="303212"/>
          </a:xfrm>
          <a:custGeom>
            <a:avLst/>
            <a:gdLst>
              <a:gd name="T0" fmla="*/ 692150 w 436"/>
              <a:gd name="T1" fmla="*/ 76200 h 191"/>
              <a:gd name="T2" fmla="*/ 347663 w 436"/>
              <a:gd name="T3" fmla="*/ 76200 h 191"/>
              <a:gd name="T4" fmla="*/ 347663 w 436"/>
              <a:gd name="T5" fmla="*/ 0 h 191"/>
              <a:gd name="T6" fmla="*/ 0 w 436"/>
              <a:gd name="T7" fmla="*/ 153987 h 191"/>
              <a:gd name="T8" fmla="*/ 347663 w 436"/>
              <a:gd name="T9" fmla="*/ 303212 h 191"/>
              <a:gd name="T10" fmla="*/ 347663 w 436"/>
              <a:gd name="T11" fmla="*/ 230187 h 191"/>
              <a:gd name="T12" fmla="*/ 692150 w 436"/>
              <a:gd name="T13" fmla="*/ 227012 h 19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36" h="191">
                <a:moveTo>
                  <a:pt x="436" y="48"/>
                </a:moveTo>
                <a:lnTo>
                  <a:pt x="219" y="48"/>
                </a:lnTo>
                <a:lnTo>
                  <a:pt x="219" y="0"/>
                </a:lnTo>
                <a:lnTo>
                  <a:pt x="0" y="97"/>
                </a:lnTo>
                <a:lnTo>
                  <a:pt x="219" y="191"/>
                </a:lnTo>
                <a:lnTo>
                  <a:pt x="219" y="145"/>
                </a:lnTo>
                <a:lnTo>
                  <a:pt x="436" y="143"/>
                </a:lnTo>
                <a:lnTo>
                  <a:pt x="436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00" name="Freeform 33"/>
          <p:cNvSpPr>
            <a:spLocks noChangeArrowheads="1"/>
          </p:cNvSpPr>
          <p:nvPr/>
        </p:nvSpPr>
        <p:spPr bwMode="auto">
          <a:xfrm>
            <a:off x="6184900" y="2309813"/>
            <a:ext cx="692150" cy="303212"/>
          </a:xfrm>
          <a:custGeom>
            <a:avLst/>
            <a:gdLst>
              <a:gd name="T0" fmla="*/ 692150 w 436"/>
              <a:gd name="T1" fmla="*/ 76200 h 191"/>
              <a:gd name="T2" fmla="*/ 347663 w 436"/>
              <a:gd name="T3" fmla="*/ 76200 h 191"/>
              <a:gd name="T4" fmla="*/ 347663 w 436"/>
              <a:gd name="T5" fmla="*/ 0 h 191"/>
              <a:gd name="T6" fmla="*/ 0 w 436"/>
              <a:gd name="T7" fmla="*/ 153987 h 191"/>
              <a:gd name="T8" fmla="*/ 347663 w 436"/>
              <a:gd name="T9" fmla="*/ 303212 h 191"/>
              <a:gd name="T10" fmla="*/ 347663 w 436"/>
              <a:gd name="T11" fmla="*/ 230187 h 191"/>
              <a:gd name="T12" fmla="*/ 692150 w 436"/>
              <a:gd name="T13" fmla="*/ 227012 h 19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36" h="191">
                <a:moveTo>
                  <a:pt x="436" y="48"/>
                </a:moveTo>
                <a:lnTo>
                  <a:pt x="219" y="48"/>
                </a:lnTo>
                <a:lnTo>
                  <a:pt x="219" y="0"/>
                </a:lnTo>
                <a:lnTo>
                  <a:pt x="0" y="97"/>
                </a:lnTo>
                <a:lnTo>
                  <a:pt x="219" y="191"/>
                </a:lnTo>
                <a:lnTo>
                  <a:pt x="219" y="145"/>
                </a:lnTo>
                <a:lnTo>
                  <a:pt x="436" y="143"/>
                </a:lnTo>
                <a:lnTo>
                  <a:pt x="436" y="48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01" name="Freeform 34"/>
          <p:cNvSpPr>
            <a:spLocks noChangeArrowheads="1"/>
          </p:cNvSpPr>
          <p:nvPr/>
        </p:nvSpPr>
        <p:spPr bwMode="auto">
          <a:xfrm>
            <a:off x="3473450" y="2320925"/>
            <a:ext cx="690563" cy="301625"/>
          </a:xfrm>
          <a:custGeom>
            <a:avLst/>
            <a:gdLst>
              <a:gd name="T0" fmla="*/ 690563 w 435"/>
              <a:gd name="T1" fmla="*/ 74613 h 190"/>
              <a:gd name="T2" fmla="*/ 346075 w 435"/>
              <a:gd name="T3" fmla="*/ 74613 h 190"/>
              <a:gd name="T4" fmla="*/ 346075 w 435"/>
              <a:gd name="T5" fmla="*/ 0 h 190"/>
              <a:gd name="T6" fmla="*/ 0 w 435"/>
              <a:gd name="T7" fmla="*/ 152400 h 190"/>
              <a:gd name="T8" fmla="*/ 346075 w 435"/>
              <a:gd name="T9" fmla="*/ 301625 h 190"/>
              <a:gd name="T10" fmla="*/ 346075 w 435"/>
              <a:gd name="T11" fmla="*/ 228600 h 190"/>
              <a:gd name="T12" fmla="*/ 690563 w 435"/>
              <a:gd name="T13" fmla="*/ 225425 h 19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35" h="190">
                <a:moveTo>
                  <a:pt x="435" y="47"/>
                </a:moveTo>
                <a:lnTo>
                  <a:pt x="218" y="47"/>
                </a:lnTo>
                <a:lnTo>
                  <a:pt x="218" y="0"/>
                </a:lnTo>
                <a:lnTo>
                  <a:pt x="0" y="96"/>
                </a:lnTo>
                <a:lnTo>
                  <a:pt x="218" y="190"/>
                </a:lnTo>
                <a:lnTo>
                  <a:pt x="218" y="144"/>
                </a:lnTo>
                <a:lnTo>
                  <a:pt x="435" y="142"/>
                </a:lnTo>
                <a:lnTo>
                  <a:pt x="435" y="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02" name="Freeform 35"/>
          <p:cNvSpPr>
            <a:spLocks noChangeArrowheads="1"/>
          </p:cNvSpPr>
          <p:nvPr/>
        </p:nvSpPr>
        <p:spPr bwMode="auto">
          <a:xfrm>
            <a:off x="3473450" y="2320925"/>
            <a:ext cx="690563" cy="301625"/>
          </a:xfrm>
          <a:custGeom>
            <a:avLst/>
            <a:gdLst>
              <a:gd name="T0" fmla="*/ 690563 w 435"/>
              <a:gd name="T1" fmla="*/ 74613 h 190"/>
              <a:gd name="T2" fmla="*/ 346075 w 435"/>
              <a:gd name="T3" fmla="*/ 74613 h 190"/>
              <a:gd name="T4" fmla="*/ 346075 w 435"/>
              <a:gd name="T5" fmla="*/ 0 h 190"/>
              <a:gd name="T6" fmla="*/ 0 w 435"/>
              <a:gd name="T7" fmla="*/ 152400 h 190"/>
              <a:gd name="T8" fmla="*/ 346075 w 435"/>
              <a:gd name="T9" fmla="*/ 301625 h 190"/>
              <a:gd name="T10" fmla="*/ 346075 w 435"/>
              <a:gd name="T11" fmla="*/ 228600 h 190"/>
              <a:gd name="T12" fmla="*/ 690563 w 435"/>
              <a:gd name="T13" fmla="*/ 225425 h 19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35" h="190">
                <a:moveTo>
                  <a:pt x="435" y="47"/>
                </a:moveTo>
                <a:lnTo>
                  <a:pt x="218" y="47"/>
                </a:lnTo>
                <a:lnTo>
                  <a:pt x="218" y="0"/>
                </a:lnTo>
                <a:lnTo>
                  <a:pt x="0" y="96"/>
                </a:lnTo>
                <a:lnTo>
                  <a:pt x="218" y="190"/>
                </a:lnTo>
                <a:lnTo>
                  <a:pt x="218" y="144"/>
                </a:lnTo>
                <a:lnTo>
                  <a:pt x="435" y="142"/>
                </a:lnTo>
                <a:lnTo>
                  <a:pt x="435" y="47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03" name="Rectangle 36"/>
          <p:cNvSpPr>
            <a:spLocks noChangeArrowheads="1"/>
          </p:cNvSpPr>
          <p:nvPr/>
        </p:nvSpPr>
        <p:spPr bwMode="auto">
          <a:xfrm>
            <a:off x="6832600" y="1893888"/>
            <a:ext cx="139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04" name="Text Box 37"/>
          <p:cNvSpPr txBox="1">
            <a:spLocks noChangeArrowheads="1"/>
          </p:cNvSpPr>
          <p:nvPr/>
        </p:nvSpPr>
        <p:spPr bwMode="auto">
          <a:xfrm>
            <a:off x="6924675" y="1928813"/>
            <a:ext cx="11477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i="1">
                <a:solidFill>
                  <a:srgbClr val="000000"/>
                </a:solidFill>
                <a:latin typeface="Gill Sans" pitchFamily="34" charset="0"/>
              </a:rPr>
              <a:t>fournisseur</a:t>
            </a:r>
          </a:p>
        </p:txBody>
      </p:sp>
      <p:sp>
        <p:nvSpPr>
          <p:cNvPr id="7205" name="Rectangle 38"/>
          <p:cNvSpPr>
            <a:spLocks noChangeArrowheads="1"/>
          </p:cNvSpPr>
          <p:nvPr/>
        </p:nvSpPr>
        <p:spPr bwMode="auto">
          <a:xfrm>
            <a:off x="1735138" y="5594350"/>
            <a:ext cx="1512887" cy="1282700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06" name="Line 39"/>
          <p:cNvSpPr>
            <a:spLocks noChangeShapeType="1"/>
          </p:cNvSpPr>
          <p:nvPr/>
        </p:nvSpPr>
        <p:spPr bwMode="auto">
          <a:xfrm>
            <a:off x="1722438" y="6026150"/>
            <a:ext cx="1497012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07" name="Line 40"/>
          <p:cNvSpPr>
            <a:spLocks noChangeShapeType="1"/>
          </p:cNvSpPr>
          <p:nvPr/>
        </p:nvSpPr>
        <p:spPr bwMode="auto">
          <a:xfrm>
            <a:off x="1711325" y="6416675"/>
            <a:ext cx="15081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08" name="Rectangle 41"/>
          <p:cNvSpPr>
            <a:spLocks noChangeArrowheads="1"/>
          </p:cNvSpPr>
          <p:nvPr/>
        </p:nvSpPr>
        <p:spPr bwMode="auto">
          <a:xfrm>
            <a:off x="4110038" y="1893888"/>
            <a:ext cx="1196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09" name="Text Box 42"/>
          <p:cNvSpPr txBox="1">
            <a:spLocks noChangeArrowheads="1"/>
          </p:cNvSpPr>
          <p:nvPr/>
        </p:nvSpPr>
        <p:spPr bwMode="auto">
          <a:xfrm>
            <a:off x="4200525" y="1928813"/>
            <a:ext cx="9953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i="1">
                <a:solidFill>
                  <a:srgbClr val="000000"/>
                </a:solidFill>
                <a:latin typeface="Gill Sans" pitchFamily="34" charset="0"/>
              </a:rPr>
              <a:t>processus</a:t>
            </a:r>
          </a:p>
        </p:txBody>
      </p:sp>
      <p:sp>
        <p:nvSpPr>
          <p:cNvPr id="7210" name="Rectangle 43"/>
          <p:cNvSpPr>
            <a:spLocks noChangeArrowheads="1"/>
          </p:cNvSpPr>
          <p:nvPr/>
        </p:nvSpPr>
        <p:spPr bwMode="auto">
          <a:xfrm>
            <a:off x="1385888" y="1893888"/>
            <a:ext cx="1008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11" name="Text Box 44"/>
          <p:cNvSpPr txBox="1">
            <a:spLocks noChangeArrowheads="1"/>
          </p:cNvSpPr>
          <p:nvPr/>
        </p:nvSpPr>
        <p:spPr bwMode="auto">
          <a:xfrm>
            <a:off x="1477963" y="1928813"/>
            <a:ext cx="7874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i="1">
                <a:solidFill>
                  <a:srgbClr val="000000"/>
                </a:solidFill>
                <a:latin typeface="Gill Sans" pitchFamily="34" charset="0"/>
              </a:rPr>
              <a:t>le </a:t>
            </a:r>
            <a:r>
              <a:rPr lang="en-US" sz="1800" b="1" i="1">
                <a:solidFill>
                  <a:srgbClr val="000000"/>
                </a:solidFill>
              </a:rPr>
              <a:t>client</a:t>
            </a:r>
          </a:p>
        </p:txBody>
      </p:sp>
      <p:sp>
        <p:nvSpPr>
          <p:cNvPr id="7212" name="Rectangle 45"/>
          <p:cNvSpPr>
            <a:spLocks noChangeArrowheads="1"/>
          </p:cNvSpPr>
          <p:nvPr/>
        </p:nvSpPr>
        <p:spPr bwMode="auto">
          <a:xfrm>
            <a:off x="1790700" y="4102100"/>
            <a:ext cx="1455738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13" name="Text Box 46"/>
          <p:cNvSpPr txBox="1">
            <a:spLocks noChangeArrowheads="1"/>
          </p:cNvSpPr>
          <p:nvPr/>
        </p:nvSpPr>
        <p:spPr bwMode="auto">
          <a:xfrm>
            <a:off x="1858963" y="4144963"/>
            <a:ext cx="11445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 i="1">
                <a:solidFill>
                  <a:srgbClr val="000000"/>
                </a:solidFill>
                <a:latin typeface="Gill Sans" pitchFamily="34" charset="0"/>
              </a:rPr>
              <a:t>satisfait</a:t>
            </a:r>
          </a:p>
        </p:txBody>
      </p:sp>
      <p:sp>
        <p:nvSpPr>
          <p:cNvPr id="7214" name="Rectangle 47"/>
          <p:cNvSpPr>
            <a:spLocks noChangeArrowheads="1"/>
          </p:cNvSpPr>
          <p:nvPr/>
        </p:nvSpPr>
        <p:spPr bwMode="auto">
          <a:xfrm>
            <a:off x="4652963" y="3792538"/>
            <a:ext cx="987425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15" name="Text Box 48"/>
          <p:cNvSpPr txBox="1">
            <a:spLocks noChangeArrowheads="1"/>
          </p:cNvSpPr>
          <p:nvPr/>
        </p:nvSpPr>
        <p:spPr bwMode="auto">
          <a:xfrm>
            <a:off x="4745038" y="3832225"/>
            <a:ext cx="7810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actions </a:t>
            </a:r>
            <a:r>
              <a:rPr lang="en-US" sz="1300" b="1" i="1">
                <a:solidFill>
                  <a:srgbClr val="000000"/>
                </a:solidFill>
              </a:rPr>
              <a:t>sur</a:t>
            </a:r>
          </a:p>
        </p:txBody>
      </p:sp>
      <p:sp>
        <p:nvSpPr>
          <p:cNvPr id="7216" name="Text Box 49"/>
          <p:cNvSpPr txBox="1">
            <a:spLocks noChangeArrowheads="1"/>
          </p:cNvSpPr>
          <p:nvPr/>
        </p:nvSpPr>
        <p:spPr bwMode="auto">
          <a:xfrm>
            <a:off x="4745038" y="4029075"/>
            <a:ext cx="5969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les </a:t>
            </a:r>
            <a:r>
              <a:rPr lang="en-US" sz="1300" b="1" i="1">
                <a:solidFill>
                  <a:srgbClr val="000000"/>
                </a:solidFill>
              </a:rPr>
              <a:t>effets</a:t>
            </a:r>
          </a:p>
        </p:txBody>
      </p:sp>
      <p:sp>
        <p:nvSpPr>
          <p:cNvPr id="7217" name="Rectangle 50"/>
          <p:cNvSpPr>
            <a:spLocks noChangeArrowheads="1"/>
          </p:cNvSpPr>
          <p:nvPr/>
        </p:nvSpPr>
        <p:spPr bwMode="auto">
          <a:xfrm>
            <a:off x="4281488" y="4567238"/>
            <a:ext cx="16525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18" name="Text Box 51"/>
          <p:cNvSpPr txBox="1">
            <a:spLocks noChangeArrowheads="1"/>
          </p:cNvSpPr>
          <p:nvPr/>
        </p:nvSpPr>
        <p:spPr bwMode="auto">
          <a:xfrm>
            <a:off x="4371975" y="4605338"/>
            <a:ext cx="12271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 i="1">
                <a:solidFill>
                  <a:srgbClr val="000000"/>
                </a:solidFill>
                <a:latin typeface="Gill Sans" pitchFamily="34" charset="0"/>
              </a:rPr>
              <a:t>PALLIATIVES</a:t>
            </a:r>
          </a:p>
        </p:txBody>
      </p:sp>
      <p:sp>
        <p:nvSpPr>
          <p:cNvPr id="7219" name="Rectangle 52"/>
          <p:cNvSpPr>
            <a:spLocks noChangeArrowheads="1"/>
          </p:cNvSpPr>
          <p:nvPr/>
        </p:nvSpPr>
        <p:spPr bwMode="auto">
          <a:xfrm>
            <a:off x="5953125" y="4579938"/>
            <a:ext cx="17684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20" name="Text Box 53"/>
          <p:cNvSpPr txBox="1">
            <a:spLocks noChangeArrowheads="1"/>
          </p:cNvSpPr>
          <p:nvPr/>
        </p:nvSpPr>
        <p:spPr bwMode="auto">
          <a:xfrm>
            <a:off x="6046788" y="4618038"/>
            <a:ext cx="1416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 i="1">
                <a:solidFill>
                  <a:srgbClr val="000000"/>
                </a:solidFill>
                <a:latin typeface="Gill Sans" pitchFamily="34" charset="0"/>
              </a:rPr>
              <a:t>CORRECTIVES</a:t>
            </a:r>
          </a:p>
        </p:txBody>
      </p:sp>
      <p:sp>
        <p:nvSpPr>
          <p:cNvPr id="7221" name="Rectangle 54"/>
          <p:cNvSpPr>
            <a:spLocks noChangeArrowheads="1"/>
          </p:cNvSpPr>
          <p:nvPr/>
        </p:nvSpPr>
        <p:spPr bwMode="auto">
          <a:xfrm>
            <a:off x="7681913" y="4595813"/>
            <a:ext cx="17557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22" name="Text Box 55"/>
          <p:cNvSpPr txBox="1">
            <a:spLocks noChangeArrowheads="1"/>
          </p:cNvSpPr>
          <p:nvPr/>
        </p:nvSpPr>
        <p:spPr bwMode="auto">
          <a:xfrm>
            <a:off x="7773988" y="4635500"/>
            <a:ext cx="1339850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 i="1">
                <a:solidFill>
                  <a:srgbClr val="000000"/>
                </a:solidFill>
                <a:latin typeface="Gill Sans" pitchFamily="34" charset="0"/>
              </a:rPr>
              <a:t>PRÉVENTIVES</a:t>
            </a:r>
          </a:p>
        </p:txBody>
      </p:sp>
      <p:sp>
        <p:nvSpPr>
          <p:cNvPr id="7223" name="Rectangle 56"/>
          <p:cNvSpPr>
            <a:spLocks noChangeArrowheads="1"/>
          </p:cNvSpPr>
          <p:nvPr/>
        </p:nvSpPr>
        <p:spPr bwMode="auto">
          <a:xfrm>
            <a:off x="4122738" y="3316288"/>
            <a:ext cx="6397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24" name="Text Box 57"/>
          <p:cNvSpPr txBox="1">
            <a:spLocks noChangeArrowheads="1"/>
          </p:cNvSpPr>
          <p:nvPr/>
        </p:nvSpPr>
        <p:spPr bwMode="auto">
          <a:xfrm>
            <a:off x="4213225" y="3298825"/>
            <a:ext cx="457200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700" b="1" i="1">
                <a:solidFill>
                  <a:srgbClr val="000000"/>
                </a:solidFill>
                <a:latin typeface="Gill Sans" pitchFamily="34" charset="0"/>
              </a:rPr>
              <a:t>5</a:t>
            </a:r>
          </a:p>
        </p:txBody>
      </p:sp>
      <p:sp>
        <p:nvSpPr>
          <p:cNvPr id="7225" name="Rectangle 58"/>
          <p:cNvSpPr>
            <a:spLocks noChangeArrowheads="1"/>
          </p:cNvSpPr>
          <p:nvPr/>
        </p:nvSpPr>
        <p:spPr bwMode="auto">
          <a:xfrm>
            <a:off x="5753100" y="3330575"/>
            <a:ext cx="6397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26" name="Text Box 59"/>
          <p:cNvSpPr txBox="1">
            <a:spLocks noChangeArrowheads="1"/>
          </p:cNvSpPr>
          <p:nvPr/>
        </p:nvSpPr>
        <p:spPr bwMode="auto">
          <a:xfrm>
            <a:off x="5843588" y="3313113"/>
            <a:ext cx="457200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700" b="1" i="1">
                <a:solidFill>
                  <a:srgbClr val="000000"/>
                </a:solidFill>
                <a:latin typeface="Gill Sans" pitchFamily="34" charset="0"/>
              </a:rPr>
              <a:t>6</a:t>
            </a:r>
          </a:p>
        </p:txBody>
      </p:sp>
      <p:sp>
        <p:nvSpPr>
          <p:cNvPr id="7227" name="Rectangle 60"/>
          <p:cNvSpPr>
            <a:spLocks noChangeArrowheads="1"/>
          </p:cNvSpPr>
          <p:nvPr/>
        </p:nvSpPr>
        <p:spPr bwMode="auto">
          <a:xfrm>
            <a:off x="1300163" y="3317875"/>
            <a:ext cx="6397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28" name="Text Box 61"/>
          <p:cNvSpPr txBox="1">
            <a:spLocks noChangeArrowheads="1"/>
          </p:cNvSpPr>
          <p:nvPr/>
        </p:nvSpPr>
        <p:spPr bwMode="auto">
          <a:xfrm>
            <a:off x="1392238" y="3300413"/>
            <a:ext cx="457200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700" b="1" i="1">
                <a:solidFill>
                  <a:srgbClr val="000000"/>
                </a:solidFill>
                <a:latin typeface="Gill Sans" pitchFamily="34" charset="0"/>
              </a:rPr>
              <a:t>4</a:t>
            </a:r>
          </a:p>
        </p:txBody>
      </p:sp>
      <p:sp>
        <p:nvSpPr>
          <p:cNvPr id="7229" name="Rectangle 62"/>
          <p:cNvSpPr>
            <a:spLocks noChangeArrowheads="1"/>
          </p:cNvSpPr>
          <p:nvPr/>
        </p:nvSpPr>
        <p:spPr bwMode="auto">
          <a:xfrm>
            <a:off x="7516813" y="3321050"/>
            <a:ext cx="641350" cy="118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30" name="Text Box 63"/>
          <p:cNvSpPr txBox="1">
            <a:spLocks noChangeArrowheads="1"/>
          </p:cNvSpPr>
          <p:nvPr/>
        </p:nvSpPr>
        <p:spPr bwMode="auto">
          <a:xfrm>
            <a:off x="7608888" y="3302000"/>
            <a:ext cx="457200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700" b="1" i="1">
                <a:solidFill>
                  <a:srgbClr val="000000"/>
                </a:solidFill>
                <a:latin typeface="Gill Sans" pitchFamily="34" charset="0"/>
              </a:rPr>
              <a:t>7</a:t>
            </a:r>
          </a:p>
        </p:txBody>
      </p:sp>
      <p:sp>
        <p:nvSpPr>
          <p:cNvPr id="7231" name="Rectangle 64"/>
          <p:cNvSpPr>
            <a:spLocks noChangeArrowheads="1"/>
          </p:cNvSpPr>
          <p:nvPr/>
        </p:nvSpPr>
        <p:spPr bwMode="auto">
          <a:xfrm>
            <a:off x="2949575" y="1439863"/>
            <a:ext cx="6397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32" name="Text Box 65"/>
          <p:cNvSpPr txBox="1">
            <a:spLocks noChangeArrowheads="1"/>
          </p:cNvSpPr>
          <p:nvPr/>
        </p:nvSpPr>
        <p:spPr bwMode="auto">
          <a:xfrm>
            <a:off x="3041650" y="1422400"/>
            <a:ext cx="455613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700" b="1" i="1">
                <a:solidFill>
                  <a:srgbClr val="000000"/>
                </a:solidFill>
                <a:latin typeface="Gill Sans" pitchFamily="34" charset="0"/>
              </a:rPr>
              <a:t>1</a:t>
            </a:r>
          </a:p>
        </p:txBody>
      </p:sp>
      <p:sp>
        <p:nvSpPr>
          <p:cNvPr id="7233" name="Rectangle 66"/>
          <p:cNvSpPr>
            <a:spLocks noChangeArrowheads="1"/>
          </p:cNvSpPr>
          <p:nvPr/>
        </p:nvSpPr>
        <p:spPr bwMode="auto">
          <a:xfrm>
            <a:off x="5665788" y="1474788"/>
            <a:ext cx="641350" cy="118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34" name="Text Box 67"/>
          <p:cNvSpPr txBox="1">
            <a:spLocks noChangeArrowheads="1"/>
          </p:cNvSpPr>
          <p:nvPr/>
        </p:nvSpPr>
        <p:spPr bwMode="auto">
          <a:xfrm>
            <a:off x="5759450" y="1455738"/>
            <a:ext cx="455613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700" b="1" i="1">
                <a:solidFill>
                  <a:srgbClr val="000000"/>
                </a:solidFill>
                <a:latin typeface="Gill Sans" pitchFamily="34" charset="0"/>
              </a:rPr>
              <a:t>2</a:t>
            </a:r>
          </a:p>
        </p:txBody>
      </p:sp>
      <p:sp>
        <p:nvSpPr>
          <p:cNvPr id="7235" name="Rectangle 68"/>
          <p:cNvSpPr>
            <a:spLocks noChangeArrowheads="1"/>
          </p:cNvSpPr>
          <p:nvPr/>
        </p:nvSpPr>
        <p:spPr bwMode="auto">
          <a:xfrm>
            <a:off x="8339138" y="1485900"/>
            <a:ext cx="730250" cy="118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36" name="Text Box 69"/>
          <p:cNvSpPr txBox="1">
            <a:spLocks noChangeArrowheads="1"/>
          </p:cNvSpPr>
          <p:nvPr/>
        </p:nvSpPr>
        <p:spPr bwMode="auto">
          <a:xfrm>
            <a:off x="8429625" y="1468438"/>
            <a:ext cx="457200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700" b="1" i="1">
                <a:solidFill>
                  <a:srgbClr val="000000"/>
                </a:solidFill>
                <a:latin typeface="Gill Sans" pitchFamily="34" charset="0"/>
              </a:rPr>
              <a:t>3</a:t>
            </a:r>
          </a:p>
        </p:txBody>
      </p:sp>
      <p:sp>
        <p:nvSpPr>
          <p:cNvPr id="7237" name="Rectangle 70"/>
          <p:cNvSpPr>
            <a:spLocks noChangeArrowheads="1"/>
          </p:cNvSpPr>
          <p:nvPr/>
        </p:nvSpPr>
        <p:spPr bwMode="auto">
          <a:xfrm>
            <a:off x="6262688" y="3735388"/>
            <a:ext cx="987425" cy="72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38" name="Text Box 71"/>
          <p:cNvSpPr txBox="1">
            <a:spLocks noChangeArrowheads="1"/>
          </p:cNvSpPr>
          <p:nvPr/>
        </p:nvSpPr>
        <p:spPr bwMode="auto">
          <a:xfrm>
            <a:off x="6354763" y="3775075"/>
            <a:ext cx="7810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actions </a:t>
            </a:r>
            <a:r>
              <a:rPr lang="en-US" sz="1300" b="1" i="1">
                <a:solidFill>
                  <a:srgbClr val="000000"/>
                </a:solidFill>
              </a:rPr>
              <a:t>sur</a:t>
            </a:r>
          </a:p>
        </p:txBody>
      </p:sp>
      <p:sp>
        <p:nvSpPr>
          <p:cNvPr id="7239" name="Text Box 72"/>
          <p:cNvSpPr txBox="1">
            <a:spLocks noChangeArrowheads="1"/>
          </p:cNvSpPr>
          <p:nvPr/>
        </p:nvSpPr>
        <p:spPr bwMode="auto">
          <a:xfrm>
            <a:off x="6354763" y="3970338"/>
            <a:ext cx="6794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les </a:t>
            </a:r>
            <a:r>
              <a:rPr lang="en-US" sz="1300" b="1" i="1">
                <a:solidFill>
                  <a:srgbClr val="000000"/>
                </a:solidFill>
              </a:rPr>
              <a:t>causes</a:t>
            </a:r>
          </a:p>
        </p:txBody>
      </p:sp>
      <p:sp>
        <p:nvSpPr>
          <p:cNvPr id="7240" name="Text Box 73"/>
          <p:cNvSpPr txBox="1">
            <a:spLocks noChangeArrowheads="1"/>
          </p:cNvSpPr>
          <p:nvPr/>
        </p:nvSpPr>
        <p:spPr bwMode="auto">
          <a:xfrm>
            <a:off x="6354763" y="4167188"/>
            <a:ext cx="592137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connues</a:t>
            </a:r>
          </a:p>
        </p:txBody>
      </p:sp>
      <p:sp>
        <p:nvSpPr>
          <p:cNvPr id="7241" name="Line 74"/>
          <p:cNvSpPr>
            <a:spLocks noChangeShapeType="1"/>
          </p:cNvSpPr>
          <p:nvPr/>
        </p:nvSpPr>
        <p:spPr bwMode="auto">
          <a:xfrm flipV="1">
            <a:off x="4630738" y="4170363"/>
            <a:ext cx="850900" cy="8905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42" name="Line 75"/>
          <p:cNvSpPr>
            <a:spLocks noChangeShapeType="1"/>
          </p:cNvSpPr>
          <p:nvPr/>
        </p:nvSpPr>
        <p:spPr bwMode="auto">
          <a:xfrm flipV="1">
            <a:off x="6519863" y="4070350"/>
            <a:ext cx="847725" cy="990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43" name="Line 76"/>
          <p:cNvSpPr>
            <a:spLocks noChangeShapeType="1"/>
          </p:cNvSpPr>
          <p:nvPr/>
        </p:nvSpPr>
        <p:spPr bwMode="auto">
          <a:xfrm flipV="1">
            <a:off x="8047038" y="4083050"/>
            <a:ext cx="977900" cy="9779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44" name="Rectangle 77"/>
          <p:cNvSpPr>
            <a:spLocks noChangeArrowheads="1"/>
          </p:cNvSpPr>
          <p:nvPr/>
        </p:nvSpPr>
        <p:spPr bwMode="auto">
          <a:xfrm>
            <a:off x="7981950" y="3692525"/>
            <a:ext cx="1012825" cy="7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45" name="Text Box 78"/>
          <p:cNvSpPr txBox="1">
            <a:spLocks noChangeArrowheads="1"/>
          </p:cNvSpPr>
          <p:nvPr/>
        </p:nvSpPr>
        <p:spPr bwMode="auto">
          <a:xfrm>
            <a:off x="8074025" y="3732213"/>
            <a:ext cx="7810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actions </a:t>
            </a:r>
            <a:r>
              <a:rPr lang="en-US" sz="1300" b="1" i="1">
                <a:solidFill>
                  <a:srgbClr val="000000"/>
                </a:solidFill>
              </a:rPr>
              <a:t>sur</a:t>
            </a:r>
          </a:p>
        </p:txBody>
      </p:sp>
      <p:sp>
        <p:nvSpPr>
          <p:cNvPr id="7246" name="Text Box 79"/>
          <p:cNvSpPr txBox="1">
            <a:spLocks noChangeArrowheads="1"/>
          </p:cNvSpPr>
          <p:nvPr/>
        </p:nvSpPr>
        <p:spPr bwMode="auto">
          <a:xfrm>
            <a:off x="8074025" y="3929063"/>
            <a:ext cx="6794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les </a:t>
            </a:r>
            <a:r>
              <a:rPr lang="en-US" sz="1300" b="1" i="1">
                <a:solidFill>
                  <a:srgbClr val="000000"/>
                </a:solidFill>
              </a:rPr>
              <a:t>causes</a:t>
            </a:r>
          </a:p>
        </p:txBody>
      </p:sp>
      <p:sp>
        <p:nvSpPr>
          <p:cNvPr id="7247" name="Text Box 80"/>
          <p:cNvSpPr txBox="1">
            <a:spLocks noChangeArrowheads="1"/>
          </p:cNvSpPr>
          <p:nvPr/>
        </p:nvSpPr>
        <p:spPr bwMode="auto">
          <a:xfrm>
            <a:off x="8074025" y="4124325"/>
            <a:ext cx="842963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potentielles</a:t>
            </a:r>
          </a:p>
        </p:txBody>
      </p:sp>
      <p:sp>
        <p:nvSpPr>
          <p:cNvPr id="7248" name="Line 81"/>
          <p:cNvSpPr>
            <a:spLocks noChangeShapeType="1"/>
          </p:cNvSpPr>
          <p:nvPr/>
        </p:nvSpPr>
        <p:spPr bwMode="auto">
          <a:xfrm>
            <a:off x="5473700" y="5051425"/>
            <a:ext cx="979488" cy="9969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49" name="Line 82"/>
          <p:cNvSpPr>
            <a:spLocks noChangeShapeType="1"/>
          </p:cNvSpPr>
          <p:nvPr/>
        </p:nvSpPr>
        <p:spPr bwMode="auto">
          <a:xfrm>
            <a:off x="7146925" y="5051425"/>
            <a:ext cx="1119188" cy="9683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50" name="Freeform 83"/>
          <p:cNvSpPr>
            <a:spLocks noChangeArrowheads="1"/>
          </p:cNvSpPr>
          <p:nvPr/>
        </p:nvSpPr>
        <p:spPr bwMode="auto">
          <a:xfrm>
            <a:off x="3451225" y="4343400"/>
            <a:ext cx="1122363" cy="1238250"/>
          </a:xfrm>
          <a:custGeom>
            <a:avLst/>
            <a:gdLst>
              <a:gd name="T0" fmla="*/ 477838 w 707"/>
              <a:gd name="T1" fmla="*/ 166688 h 780"/>
              <a:gd name="T2" fmla="*/ 347663 w 707"/>
              <a:gd name="T3" fmla="*/ 55563 h 780"/>
              <a:gd name="T4" fmla="*/ 328613 w 707"/>
              <a:gd name="T5" fmla="*/ 236538 h 780"/>
              <a:gd name="T6" fmla="*/ 160338 w 707"/>
              <a:gd name="T7" fmla="*/ 179388 h 780"/>
              <a:gd name="T8" fmla="*/ 215900 w 707"/>
              <a:gd name="T9" fmla="*/ 360363 h 780"/>
              <a:gd name="T10" fmla="*/ 38100 w 707"/>
              <a:gd name="T11" fmla="*/ 385763 h 780"/>
              <a:gd name="T12" fmla="*/ 141288 w 707"/>
              <a:gd name="T13" fmla="*/ 525463 h 780"/>
              <a:gd name="T14" fmla="*/ 0 w 707"/>
              <a:gd name="T15" fmla="*/ 620713 h 780"/>
              <a:gd name="T16" fmla="*/ 141288 w 707"/>
              <a:gd name="T17" fmla="*/ 714375 h 780"/>
              <a:gd name="T18" fmla="*/ 38100 w 707"/>
              <a:gd name="T19" fmla="*/ 854075 h 780"/>
              <a:gd name="T20" fmla="*/ 215900 w 707"/>
              <a:gd name="T21" fmla="*/ 879475 h 780"/>
              <a:gd name="T22" fmla="*/ 160338 w 707"/>
              <a:gd name="T23" fmla="*/ 1060450 h 780"/>
              <a:gd name="T24" fmla="*/ 328613 w 707"/>
              <a:gd name="T25" fmla="*/ 1003300 h 780"/>
              <a:gd name="T26" fmla="*/ 347663 w 707"/>
              <a:gd name="T27" fmla="*/ 1184275 h 780"/>
              <a:gd name="T28" fmla="*/ 477838 w 707"/>
              <a:gd name="T29" fmla="*/ 1073150 h 780"/>
              <a:gd name="T30" fmla="*/ 561975 w 707"/>
              <a:gd name="T31" fmla="*/ 1238250 h 780"/>
              <a:gd name="T32" fmla="*/ 644525 w 707"/>
              <a:gd name="T33" fmla="*/ 1073150 h 780"/>
              <a:gd name="T34" fmla="*/ 776288 w 707"/>
              <a:gd name="T35" fmla="*/ 1184275 h 780"/>
              <a:gd name="T36" fmla="*/ 793750 w 707"/>
              <a:gd name="T37" fmla="*/ 1003300 h 780"/>
              <a:gd name="T38" fmla="*/ 962025 w 707"/>
              <a:gd name="T39" fmla="*/ 1060450 h 780"/>
              <a:gd name="T40" fmla="*/ 906463 w 707"/>
              <a:gd name="T41" fmla="*/ 879475 h 780"/>
              <a:gd name="T42" fmla="*/ 1084263 w 707"/>
              <a:gd name="T43" fmla="*/ 854075 h 780"/>
              <a:gd name="T44" fmla="*/ 981075 w 707"/>
              <a:gd name="T45" fmla="*/ 714375 h 780"/>
              <a:gd name="T46" fmla="*/ 1122363 w 707"/>
              <a:gd name="T47" fmla="*/ 620713 h 780"/>
              <a:gd name="T48" fmla="*/ 981075 w 707"/>
              <a:gd name="T49" fmla="*/ 525463 h 780"/>
              <a:gd name="T50" fmla="*/ 1084263 w 707"/>
              <a:gd name="T51" fmla="*/ 385763 h 780"/>
              <a:gd name="T52" fmla="*/ 906463 w 707"/>
              <a:gd name="T53" fmla="*/ 360363 h 780"/>
              <a:gd name="T54" fmla="*/ 962025 w 707"/>
              <a:gd name="T55" fmla="*/ 179388 h 780"/>
              <a:gd name="T56" fmla="*/ 793750 w 707"/>
              <a:gd name="T57" fmla="*/ 236538 h 780"/>
              <a:gd name="T58" fmla="*/ 776288 w 707"/>
              <a:gd name="T59" fmla="*/ 55563 h 780"/>
              <a:gd name="T60" fmla="*/ 644525 w 707"/>
              <a:gd name="T61" fmla="*/ 166688 h 780"/>
              <a:gd name="T62" fmla="*/ 561975 w 707"/>
              <a:gd name="T63" fmla="*/ 0 h 78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07" h="780">
                <a:moveTo>
                  <a:pt x="301" y="105"/>
                </a:moveTo>
                <a:lnTo>
                  <a:pt x="219" y="35"/>
                </a:lnTo>
                <a:lnTo>
                  <a:pt x="207" y="149"/>
                </a:lnTo>
                <a:lnTo>
                  <a:pt x="101" y="113"/>
                </a:lnTo>
                <a:lnTo>
                  <a:pt x="136" y="227"/>
                </a:lnTo>
                <a:lnTo>
                  <a:pt x="24" y="243"/>
                </a:lnTo>
                <a:lnTo>
                  <a:pt x="89" y="331"/>
                </a:lnTo>
                <a:lnTo>
                  <a:pt x="0" y="391"/>
                </a:lnTo>
                <a:lnTo>
                  <a:pt x="89" y="450"/>
                </a:lnTo>
                <a:lnTo>
                  <a:pt x="24" y="538"/>
                </a:lnTo>
                <a:lnTo>
                  <a:pt x="136" y="554"/>
                </a:lnTo>
                <a:lnTo>
                  <a:pt x="101" y="668"/>
                </a:lnTo>
                <a:lnTo>
                  <a:pt x="207" y="632"/>
                </a:lnTo>
                <a:lnTo>
                  <a:pt x="219" y="746"/>
                </a:lnTo>
                <a:lnTo>
                  <a:pt x="301" y="676"/>
                </a:lnTo>
                <a:lnTo>
                  <a:pt x="354" y="780"/>
                </a:lnTo>
                <a:lnTo>
                  <a:pt x="406" y="676"/>
                </a:lnTo>
                <a:lnTo>
                  <a:pt x="489" y="746"/>
                </a:lnTo>
                <a:lnTo>
                  <a:pt x="500" y="632"/>
                </a:lnTo>
                <a:lnTo>
                  <a:pt x="606" y="668"/>
                </a:lnTo>
                <a:lnTo>
                  <a:pt x="571" y="554"/>
                </a:lnTo>
                <a:lnTo>
                  <a:pt x="683" y="538"/>
                </a:lnTo>
                <a:lnTo>
                  <a:pt x="618" y="450"/>
                </a:lnTo>
                <a:lnTo>
                  <a:pt x="707" y="391"/>
                </a:lnTo>
                <a:lnTo>
                  <a:pt x="618" y="331"/>
                </a:lnTo>
                <a:lnTo>
                  <a:pt x="683" y="243"/>
                </a:lnTo>
                <a:lnTo>
                  <a:pt x="571" y="227"/>
                </a:lnTo>
                <a:lnTo>
                  <a:pt x="606" y="113"/>
                </a:lnTo>
                <a:lnTo>
                  <a:pt x="500" y="149"/>
                </a:lnTo>
                <a:lnTo>
                  <a:pt x="489" y="35"/>
                </a:lnTo>
                <a:lnTo>
                  <a:pt x="406" y="105"/>
                </a:lnTo>
                <a:lnTo>
                  <a:pt x="354" y="0"/>
                </a:lnTo>
                <a:lnTo>
                  <a:pt x="301" y="105"/>
                </a:lnTo>
                <a:close/>
              </a:path>
            </a:pathLst>
          </a:custGeom>
          <a:noFill/>
          <a:ln w="25400">
            <a:solidFill>
              <a:srgbClr val="BE0E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51" name="Freeform 84"/>
          <p:cNvSpPr>
            <a:spLocks noChangeArrowheads="1"/>
          </p:cNvSpPr>
          <p:nvPr/>
        </p:nvSpPr>
        <p:spPr bwMode="auto">
          <a:xfrm>
            <a:off x="3487738" y="4608513"/>
            <a:ext cx="1123950" cy="922337"/>
          </a:xfrm>
          <a:custGeom>
            <a:avLst/>
            <a:gdLst>
              <a:gd name="T0" fmla="*/ 204788 w 708"/>
              <a:gd name="T1" fmla="*/ 922337 h 581"/>
              <a:gd name="T2" fmla="*/ 1123950 w 708"/>
              <a:gd name="T3" fmla="*/ 303212 h 581"/>
              <a:gd name="T4" fmla="*/ 917575 w 708"/>
              <a:gd name="T5" fmla="*/ 0 h 581"/>
              <a:gd name="T6" fmla="*/ 0 w 708"/>
              <a:gd name="T7" fmla="*/ 619125 h 5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8" h="581">
                <a:moveTo>
                  <a:pt x="129" y="581"/>
                </a:moveTo>
                <a:lnTo>
                  <a:pt x="708" y="191"/>
                </a:lnTo>
                <a:lnTo>
                  <a:pt x="578" y="0"/>
                </a:lnTo>
                <a:lnTo>
                  <a:pt x="0" y="390"/>
                </a:lnTo>
                <a:lnTo>
                  <a:pt x="129" y="58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52" name="Text Box 85"/>
          <p:cNvSpPr txBox="1">
            <a:spLocks noChangeArrowheads="1"/>
          </p:cNvSpPr>
          <p:nvPr/>
        </p:nvSpPr>
        <p:spPr bwMode="auto">
          <a:xfrm>
            <a:off x="3624263" y="4870450"/>
            <a:ext cx="806450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 i="1">
                <a:solidFill>
                  <a:srgbClr val="DA0030"/>
                </a:solidFill>
                <a:latin typeface="Gill Sans" pitchFamily="34" charset="0"/>
              </a:rPr>
              <a:t>DÉFAUT</a:t>
            </a:r>
          </a:p>
        </p:txBody>
      </p:sp>
      <p:sp>
        <p:nvSpPr>
          <p:cNvPr id="7253" name="Line 86"/>
          <p:cNvSpPr>
            <a:spLocks noChangeShapeType="1"/>
          </p:cNvSpPr>
          <p:nvPr/>
        </p:nvSpPr>
        <p:spPr bwMode="auto">
          <a:xfrm>
            <a:off x="1481138" y="2241550"/>
            <a:ext cx="20701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54" name="Line 87"/>
          <p:cNvSpPr>
            <a:spLocks noChangeShapeType="1"/>
          </p:cNvSpPr>
          <p:nvPr/>
        </p:nvSpPr>
        <p:spPr bwMode="auto">
          <a:xfrm>
            <a:off x="4217988" y="2255838"/>
            <a:ext cx="20574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55" name="Line 88"/>
          <p:cNvSpPr>
            <a:spLocks noChangeShapeType="1"/>
          </p:cNvSpPr>
          <p:nvPr/>
        </p:nvSpPr>
        <p:spPr bwMode="auto">
          <a:xfrm>
            <a:off x="6924675" y="2255838"/>
            <a:ext cx="20288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56" name="Rectangle 89"/>
          <p:cNvSpPr>
            <a:spLocks noChangeArrowheads="1"/>
          </p:cNvSpPr>
          <p:nvPr/>
        </p:nvSpPr>
        <p:spPr bwMode="auto">
          <a:xfrm>
            <a:off x="1401763" y="2279650"/>
            <a:ext cx="1893887" cy="7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57" name="Text Box 90"/>
          <p:cNvSpPr txBox="1">
            <a:spLocks noChangeArrowheads="1"/>
          </p:cNvSpPr>
          <p:nvPr/>
        </p:nvSpPr>
        <p:spPr bwMode="auto">
          <a:xfrm>
            <a:off x="1493838" y="2319338"/>
            <a:ext cx="773112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- </a:t>
            </a:r>
            <a:r>
              <a:rPr lang="en-US" sz="1300" b="1" i="1">
                <a:solidFill>
                  <a:srgbClr val="000000"/>
                </a:solidFill>
              </a:rPr>
              <a:t>qui est-il?</a:t>
            </a:r>
          </a:p>
        </p:txBody>
      </p:sp>
      <p:sp>
        <p:nvSpPr>
          <p:cNvPr id="7258" name="Text Box 91"/>
          <p:cNvSpPr txBox="1">
            <a:spLocks noChangeArrowheads="1"/>
          </p:cNvSpPr>
          <p:nvPr/>
        </p:nvSpPr>
        <p:spPr bwMode="auto">
          <a:xfrm>
            <a:off x="1493838" y="2514600"/>
            <a:ext cx="1592262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- </a:t>
            </a:r>
            <a:r>
              <a:rPr lang="en-US" sz="1300" b="1" i="1">
                <a:solidFill>
                  <a:srgbClr val="000000"/>
                </a:solidFill>
              </a:rPr>
              <a:t>quel service attend-il?</a:t>
            </a:r>
          </a:p>
        </p:txBody>
      </p:sp>
      <p:sp>
        <p:nvSpPr>
          <p:cNvPr id="7259" name="Text Box 92"/>
          <p:cNvSpPr txBox="1">
            <a:spLocks noChangeArrowheads="1"/>
          </p:cNvSpPr>
          <p:nvPr/>
        </p:nvSpPr>
        <p:spPr bwMode="auto">
          <a:xfrm>
            <a:off x="1493838" y="2711450"/>
            <a:ext cx="1357312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- </a:t>
            </a:r>
            <a:r>
              <a:rPr lang="en-US" sz="1300" b="1" i="1">
                <a:solidFill>
                  <a:srgbClr val="000000"/>
                </a:solidFill>
              </a:rPr>
              <a:t>quelles exigences?</a:t>
            </a:r>
          </a:p>
        </p:txBody>
      </p:sp>
      <p:sp>
        <p:nvSpPr>
          <p:cNvPr id="7260" name="Rectangle 93"/>
          <p:cNvSpPr>
            <a:spLocks noChangeArrowheads="1"/>
          </p:cNvSpPr>
          <p:nvPr/>
        </p:nvSpPr>
        <p:spPr bwMode="auto">
          <a:xfrm>
            <a:off x="4181475" y="2265363"/>
            <a:ext cx="1987550" cy="72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61" name="Text Box 94"/>
          <p:cNvSpPr txBox="1">
            <a:spLocks noChangeArrowheads="1"/>
          </p:cNvSpPr>
          <p:nvPr/>
        </p:nvSpPr>
        <p:spPr bwMode="auto">
          <a:xfrm>
            <a:off x="4271963" y="2305050"/>
            <a:ext cx="130333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- </a:t>
            </a:r>
            <a:r>
              <a:rPr lang="en-US" sz="1300" b="1" i="1">
                <a:solidFill>
                  <a:srgbClr val="000000"/>
                </a:solidFill>
              </a:rPr>
              <a:t>quel savoir-faire?</a:t>
            </a:r>
          </a:p>
        </p:txBody>
      </p:sp>
      <p:sp>
        <p:nvSpPr>
          <p:cNvPr id="7262" name="Text Box 95"/>
          <p:cNvSpPr txBox="1">
            <a:spLocks noChangeArrowheads="1"/>
          </p:cNvSpPr>
          <p:nvPr/>
        </p:nvSpPr>
        <p:spPr bwMode="auto">
          <a:xfrm>
            <a:off x="4271963" y="2500313"/>
            <a:ext cx="167957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- </a:t>
            </a:r>
            <a:r>
              <a:rPr lang="en-US" sz="1300" b="1" i="1">
                <a:solidFill>
                  <a:srgbClr val="000000"/>
                </a:solidFill>
              </a:rPr>
              <a:t>quels critères, moyens?</a:t>
            </a:r>
          </a:p>
        </p:txBody>
      </p:sp>
      <p:sp>
        <p:nvSpPr>
          <p:cNvPr id="7263" name="Text Box 96"/>
          <p:cNvSpPr txBox="1">
            <a:spLocks noChangeArrowheads="1"/>
          </p:cNvSpPr>
          <p:nvPr/>
        </p:nvSpPr>
        <p:spPr bwMode="auto">
          <a:xfrm>
            <a:off x="4271963" y="2697163"/>
            <a:ext cx="1601787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- </a:t>
            </a:r>
            <a:r>
              <a:rPr lang="en-US" sz="1300" b="1" i="1">
                <a:solidFill>
                  <a:srgbClr val="000000"/>
                </a:solidFill>
              </a:rPr>
              <a:t>quelle valeur ajoutée?</a:t>
            </a:r>
          </a:p>
        </p:txBody>
      </p:sp>
      <p:sp>
        <p:nvSpPr>
          <p:cNvPr id="7264" name="Rectangle 97"/>
          <p:cNvSpPr>
            <a:spLocks noChangeArrowheads="1"/>
          </p:cNvSpPr>
          <p:nvPr/>
        </p:nvSpPr>
        <p:spPr bwMode="auto">
          <a:xfrm>
            <a:off x="6931025" y="2251075"/>
            <a:ext cx="2224088" cy="7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65" name="Text Box 98"/>
          <p:cNvSpPr txBox="1">
            <a:spLocks noChangeArrowheads="1"/>
          </p:cNvSpPr>
          <p:nvPr/>
        </p:nvSpPr>
        <p:spPr bwMode="auto">
          <a:xfrm>
            <a:off x="7023100" y="2290763"/>
            <a:ext cx="938213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- </a:t>
            </a:r>
            <a:r>
              <a:rPr lang="en-US" sz="1300" b="1" i="1">
                <a:solidFill>
                  <a:srgbClr val="000000"/>
                </a:solidFill>
              </a:rPr>
              <a:t>qui sont-ils?</a:t>
            </a:r>
          </a:p>
        </p:txBody>
      </p:sp>
      <p:sp>
        <p:nvSpPr>
          <p:cNvPr id="7266" name="Text Box 99"/>
          <p:cNvSpPr txBox="1">
            <a:spLocks noChangeArrowheads="1"/>
          </p:cNvSpPr>
          <p:nvPr/>
        </p:nvSpPr>
        <p:spPr bwMode="auto">
          <a:xfrm>
            <a:off x="7023100" y="2487613"/>
            <a:ext cx="183197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- </a:t>
            </a:r>
            <a:r>
              <a:rPr lang="en-US" sz="1300" b="1" i="1">
                <a:solidFill>
                  <a:srgbClr val="000000"/>
                </a:solidFill>
              </a:rPr>
              <a:t>quels services demander?</a:t>
            </a:r>
          </a:p>
        </p:txBody>
      </p:sp>
      <p:sp>
        <p:nvSpPr>
          <p:cNvPr id="7267" name="Text Box 100"/>
          <p:cNvSpPr txBox="1">
            <a:spLocks noChangeArrowheads="1"/>
          </p:cNvSpPr>
          <p:nvPr/>
        </p:nvSpPr>
        <p:spPr bwMode="auto">
          <a:xfrm>
            <a:off x="7023100" y="2682875"/>
            <a:ext cx="192563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-quelles </a:t>
            </a:r>
            <a:r>
              <a:rPr lang="en-US" sz="1300" b="1" i="1">
                <a:solidFill>
                  <a:srgbClr val="000000"/>
                </a:solidFill>
              </a:rPr>
              <a:t>exigences imposer?</a:t>
            </a:r>
          </a:p>
        </p:txBody>
      </p:sp>
      <p:sp>
        <p:nvSpPr>
          <p:cNvPr id="7268" name="Rectangle 101"/>
          <p:cNvSpPr>
            <a:spLocks noChangeArrowheads="1"/>
          </p:cNvSpPr>
          <p:nvPr/>
        </p:nvSpPr>
        <p:spPr bwMode="auto">
          <a:xfrm>
            <a:off x="2424113" y="3725863"/>
            <a:ext cx="711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69" name="Text Box 102"/>
          <p:cNvSpPr txBox="1">
            <a:spLocks noChangeArrowheads="1"/>
          </p:cNvSpPr>
          <p:nvPr/>
        </p:nvSpPr>
        <p:spPr bwMode="auto">
          <a:xfrm>
            <a:off x="2540000" y="3649663"/>
            <a:ext cx="4000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FFFF00"/>
                </a:solidFill>
                <a:latin typeface="Gill Sans" pitchFamily="34" charset="0"/>
              </a:rPr>
              <a:t>client</a:t>
            </a:r>
          </a:p>
        </p:txBody>
      </p:sp>
      <p:sp>
        <p:nvSpPr>
          <p:cNvPr id="7270" name="Rectangle 103"/>
          <p:cNvSpPr>
            <a:spLocks noChangeArrowheads="1"/>
          </p:cNvSpPr>
          <p:nvPr/>
        </p:nvSpPr>
        <p:spPr bwMode="auto">
          <a:xfrm>
            <a:off x="1243013" y="4254500"/>
            <a:ext cx="657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71" name="Text Box 104"/>
          <p:cNvSpPr txBox="1">
            <a:spLocks noChangeArrowheads="1"/>
          </p:cNvSpPr>
          <p:nvPr/>
        </p:nvSpPr>
        <p:spPr bwMode="auto">
          <a:xfrm>
            <a:off x="1244600" y="4411663"/>
            <a:ext cx="468313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FFFF00"/>
                </a:solidFill>
                <a:latin typeface="Gill Sans" pitchFamily="34" charset="0"/>
              </a:rPr>
              <a:t>argent</a:t>
            </a:r>
          </a:p>
        </p:txBody>
      </p:sp>
      <p:sp>
        <p:nvSpPr>
          <p:cNvPr id="7272" name="Rectangle 105"/>
          <p:cNvSpPr>
            <a:spLocks noChangeArrowheads="1"/>
          </p:cNvSpPr>
          <p:nvPr/>
        </p:nvSpPr>
        <p:spPr bwMode="auto">
          <a:xfrm>
            <a:off x="2393950" y="4873625"/>
            <a:ext cx="795338" cy="30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73" name="Text Box 106"/>
          <p:cNvSpPr txBox="1">
            <a:spLocks noChangeArrowheads="1"/>
          </p:cNvSpPr>
          <p:nvPr/>
        </p:nvSpPr>
        <p:spPr bwMode="auto">
          <a:xfrm>
            <a:off x="2511425" y="5067300"/>
            <a:ext cx="6032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FFFF00"/>
                </a:solidFill>
                <a:latin typeface="Gill Sans" pitchFamily="34" charset="0"/>
              </a:rPr>
              <a:t>hommes</a:t>
            </a:r>
          </a:p>
        </p:txBody>
      </p:sp>
      <p:sp>
        <p:nvSpPr>
          <p:cNvPr id="7274" name="Line 107"/>
          <p:cNvSpPr>
            <a:spLocks noChangeShapeType="1"/>
          </p:cNvSpPr>
          <p:nvPr/>
        </p:nvSpPr>
        <p:spPr bwMode="auto">
          <a:xfrm>
            <a:off x="2185988" y="5610225"/>
            <a:ext cx="1587" cy="1266825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75" name="Line 108"/>
          <p:cNvSpPr>
            <a:spLocks noChangeShapeType="1"/>
          </p:cNvSpPr>
          <p:nvPr/>
        </p:nvSpPr>
        <p:spPr bwMode="auto">
          <a:xfrm>
            <a:off x="2687638" y="5595938"/>
            <a:ext cx="0" cy="1309687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76" name="Line 109"/>
          <p:cNvSpPr>
            <a:spLocks noChangeShapeType="1"/>
          </p:cNvSpPr>
          <p:nvPr/>
        </p:nvSpPr>
        <p:spPr bwMode="auto">
          <a:xfrm>
            <a:off x="1479550" y="5594350"/>
            <a:ext cx="21875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77" name="Line 110"/>
          <p:cNvSpPr>
            <a:spLocks noChangeShapeType="1"/>
          </p:cNvSpPr>
          <p:nvPr/>
        </p:nvSpPr>
        <p:spPr bwMode="auto">
          <a:xfrm>
            <a:off x="1711325" y="5481638"/>
            <a:ext cx="11113" cy="16414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78" name="Freeform 111"/>
          <p:cNvSpPr>
            <a:spLocks noChangeArrowheads="1"/>
          </p:cNvSpPr>
          <p:nvPr/>
        </p:nvSpPr>
        <p:spPr bwMode="auto">
          <a:xfrm>
            <a:off x="2413000" y="6132513"/>
            <a:ext cx="996950" cy="838200"/>
          </a:xfrm>
          <a:custGeom>
            <a:avLst/>
            <a:gdLst>
              <a:gd name="T0" fmla="*/ 203200 w 628"/>
              <a:gd name="T1" fmla="*/ 838200 h 528"/>
              <a:gd name="T2" fmla="*/ 996950 w 628"/>
              <a:gd name="T3" fmla="*/ 303213 h 528"/>
              <a:gd name="T4" fmla="*/ 792163 w 628"/>
              <a:gd name="T5" fmla="*/ 0 h 528"/>
              <a:gd name="T6" fmla="*/ 0 w 628"/>
              <a:gd name="T7" fmla="*/ 533400 h 52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528">
                <a:moveTo>
                  <a:pt x="128" y="528"/>
                </a:moveTo>
                <a:lnTo>
                  <a:pt x="628" y="191"/>
                </a:lnTo>
                <a:lnTo>
                  <a:pt x="499" y="0"/>
                </a:lnTo>
                <a:lnTo>
                  <a:pt x="0" y="336"/>
                </a:lnTo>
                <a:lnTo>
                  <a:pt x="128" y="528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79" name="Text Box 112"/>
          <p:cNvSpPr txBox="1">
            <a:spLocks noChangeArrowheads="1"/>
          </p:cNvSpPr>
          <p:nvPr/>
        </p:nvSpPr>
        <p:spPr bwMode="auto">
          <a:xfrm>
            <a:off x="2516188" y="6423025"/>
            <a:ext cx="727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 i="1">
                <a:solidFill>
                  <a:srgbClr val="000000"/>
                </a:solidFill>
                <a:latin typeface="Gill Sans" pitchFamily="34" charset="0"/>
              </a:rPr>
              <a:t>MASOS</a:t>
            </a:r>
          </a:p>
        </p:txBody>
      </p:sp>
      <p:sp>
        <p:nvSpPr>
          <p:cNvPr id="7280" name="Freeform 113"/>
          <p:cNvSpPr>
            <a:spLocks noChangeArrowheads="1"/>
          </p:cNvSpPr>
          <p:nvPr/>
        </p:nvSpPr>
        <p:spPr bwMode="auto">
          <a:xfrm>
            <a:off x="1600200" y="5427663"/>
            <a:ext cx="1312863" cy="1074737"/>
          </a:xfrm>
          <a:custGeom>
            <a:avLst/>
            <a:gdLst>
              <a:gd name="T0" fmla="*/ 207963 w 827"/>
              <a:gd name="T1" fmla="*/ 1074737 h 677"/>
              <a:gd name="T2" fmla="*/ 1312863 w 827"/>
              <a:gd name="T3" fmla="*/ 300037 h 677"/>
              <a:gd name="T4" fmla="*/ 1101725 w 827"/>
              <a:gd name="T5" fmla="*/ 0 h 677"/>
              <a:gd name="T6" fmla="*/ 0 w 827"/>
              <a:gd name="T7" fmla="*/ 774700 h 67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27" h="677">
                <a:moveTo>
                  <a:pt x="131" y="677"/>
                </a:moveTo>
                <a:lnTo>
                  <a:pt x="827" y="189"/>
                </a:lnTo>
                <a:lnTo>
                  <a:pt x="694" y="0"/>
                </a:lnTo>
                <a:lnTo>
                  <a:pt x="0" y="488"/>
                </a:lnTo>
                <a:lnTo>
                  <a:pt x="131" y="677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82" name="Text Box 114"/>
          <p:cNvSpPr txBox="1">
            <a:spLocks noChangeArrowheads="1"/>
          </p:cNvSpPr>
          <p:nvPr/>
        </p:nvSpPr>
        <p:spPr bwMode="auto">
          <a:xfrm>
            <a:off x="1641475" y="5797550"/>
            <a:ext cx="10255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600" b="1" i="1" smtClean="0">
                <a:solidFill>
                  <a:srgbClr val="FFFF6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MIRACLES</a:t>
            </a:r>
          </a:p>
        </p:txBody>
      </p:sp>
      <p:sp>
        <p:nvSpPr>
          <p:cNvPr id="3" name="Rectangle 115"/>
          <p:cNvSpPr>
            <a:spLocks noChangeArrowheads="1"/>
          </p:cNvSpPr>
          <p:nvPr/>
        </p:nvSpPr>
        <p:spPr bwMode="auto">
          <a:xfrm>
            <a:off x="1689100" y="5378450"/>
            <a:ext cx="471488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83" name="Text Box 116"/>
          <p:cNvSpPr txBox="1">
            <a:spLocks noChangeArrowheads="1"/>
          </p:cNvSpPr>
          <p:nvPr/>
        </p:nvSpPr>
        <p:spPr bwMode="auto">
          <a:xfrm>
            <a:off x="1830388" y="5418138"/>
            <a:ext cx="279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900" b="1" i="1">
                <a:solidFill>
                  <a:srgbClr val="FFFF00"/>
                </a:solidFill>
                <a:latin typeface="Gill Sans" pitchFamily="34" charset="0"/>
              </a:rPr>
              <a:t>facile</a:t>
            </a:r>
          </a:p>
        </p:txBody>
      </p:sp>
      <p:sp>
        <p:nvSpPr>
          <p:cNvPr id="7284" name="Rectangle 117"/>
          <p:cNvSpPr>
            <a:spLocks noChangeArrowheads="1"/>
          </p:cNvSpPr>
          <p:nvPr/>
        </p:nvSpPr>
        <p:spPr bwMode="auto">
          <a:xfrm>
            <a:off x="2206625" y="5378450"/>
            <a:ext cx="584200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85" name="Text Box 118"/>
          <p:cNvSpPr txBox="1">
            <a:spLocks noChangeArrowheads="1"/>
          </p:cNvSpPr>
          <p:nvPr/>
        </p:nvSpPr>
        <p:spPr bwMode="auto">
          <a:xfrm>
            <a:off x="2298700" y="5418138"/>
            <a:ext cx="3794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900" b="1" i="1">
                <a:solidFill>
                  <a:srgbClr val="FFFF00"/>
                </a:solidFill>
                <a:latin typeface="Gill Sans" pitchFamily="34" charset="0"/>
              </a:rPr>
              <a:t>difficile</a:t>
            </a:r>
          </a:p>
        </p:txBody>
      </p:sp>
      <p:sp>
        <p:nvSpPr>
          <p:cNvPr id="7286" name="Rectangle 119"/>
          <p:cNvSpPr>
            <a:spLocks noChangeArrowheads="1"/>
          </p:cNvSpPr>
          <p:nvPr/>
        </p:nvSpPr>
        <p:spPr bwMode="auto">
          <a:xfrm>
            <a:off x="2682875" y="5197475"/>
            <a:ext cx="806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87" name="Text Box 120"/>
          <p:cNvSpPr txBox="1">
            <a:spLocks noChangeArrowheads="1"/>
          </p:cNvSpPr>
          <p:nvPr/>
        </p:nvSpPr>
        <p:spPr bwMode="auto">
          <a:xfrm>
            <a:off x="2774950" y="5237163"/>
            <a:ext cx="317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900" b="1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7288" name="Text Box 121"/>
          <p:cNvSpPr txBox="1">
            <a:spLocks noChangeArrowheads="1"/>
          </p:cNvSpPr>
          <p:nvPr/>
        </p:nvSpPr>
        <p:spPr bwMode="auto">
          <a:xfrm>
            <a:off x="2800350" y="5438775"/>
            <a:ext cx="5905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900" b="1" i="1">
                <a:solidFill>
                  <a:srgbClr val="FFFF00"/>
                </a:solidFill>
                <a:latin typeface="Gill Sans" pitchFamily="34" charset="0"/>
              </a:rPr>
              <a:t>très </a:t>
            </a:r>
            <a:r>
              <a:rPr lang="en-US" sz="900" b="1" i="1">
                <a:solidFill>
                  <a:srgbClr val="FFFF00"/>
                </a:solidFill>
              </a:rPr>
              <a:t>difficile</a:t>
            </a:r>
          </a:p>
        </p:txBody>
      </p:sp>
      <p:sp>
        <p:nvSpPr>
          <p:cNvPr id="7289" name="Rectangle 122"/>
          <p:cNvSpPr>
            <a:spLocks noChangeArrowheads="1"/>
          </p:cNvSpPr>
          <p:nvPr/>
        </p:nvSpPr>
        <p:spPr bwMode="auto">
          <a:xfrm>
            <a:off x="1141413" y="5622925"/>
            <a:ext cx="576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90" name="Text Box 123"/>
          <p:cNvSpPr txBox="1">
            <a:spLocks noChangeArrowheads="1"/>
          </p:cNvSpPr>
          <p:nvPr/>
        </p:nvSpPr>
        <p:spPr bwMode="auto">
          <a:xfrm>
            <a:off x="1284288" y="5700713"/>
            <a:ext cx="3524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900" b="1" i="1">
                <a:solidFill>
                  <a:srgbClr val="FFFF00"/>
                </a:solidFill>
                <a:latin typeface="Gill Sans" pitchFamily="34" charset="0"/>
              </a:rPr>
              <a:t>100 KF</a:t>
            </a:r>
          </a:p>
        </p:txBody>
      </p:sp>
      <p:sp>
        <p:nvSpPr>
          <p:cNvPr id="7291" name="Rectangle 124"/>
          <p:cNvSpPr>
            <a:spLocks noChangeArrowheads="1"/>
          </p:cNvSpPr>
          <p:nvPr/>
        </p:nvSpPr>
        <p:spPr bwMode="auto">
          <a:xfrm>
            <a:off x="1239838" y="6111875"/>
            <a:ext cx="5127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92" name="Text Box 125"/>
          <p:cNvSpPr txBox="1">
            <a:spLocks noChangeArrowheads="1"/>
          </p:cNvSpPr>
          <p:nvPr/>
        </p:nvSpPr>
        <p:spPr bwMode="auto">
          <a:xfrm>
            <a:off x="1306513" y="6151563"/>
            <a:ext cx="290512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900" b="1" i="1">
                <a:solidFill>
                  <a:srgbClr val="FFFF00"/>
                </a:solidFill>
                <a:latin typeface="Gill Sans" pitchFamily="34" charset="0"/>
              </a:rPr>
              <a:t>10 KF</a:t>
            </a:r>
          </a:p>
        </p:txBody>
      </p:sp>
      <p:sp>
        <p:nvSpPr>
          <p:cNvPr id="7293" name="Rectangle 126"/>
          <p:cNvSpPr>
            <a:spLocks noChangeArrowheads="1"/>
          </p:cNvSpPr>
          <p:nvPr/>
        </p:nvSpPr>
        <p:spPr bwMode="auto">
          <a:xfrm>
            <a:off x="1328738" y="6486525"/>
            <a:ext cx="4476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94" name="Text Box 127"/>
          <p:cNvSpPr txBox="1">
            <a:spLocks noChangeArrowheads="1"/>
          </p:cNvSpPr>
          <p:nvPr/>
        </p:nvSpPr>
        <p:spPr bwMode="auto">
          <a:xfrm>
            <a:off x="1357313" y="6526213"/>
            <a:ext cx="2286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900" b="1" i="1">
                <a:solidFill>
                  <a:srgbClr val="FFFF00"/>
                </a:solidFill>
                <a:latin typeface="Gill Sans" pitchFamily="34" charset="0"/>
              </a:rPr>
              <a:t>1 KF</a:t>
            </a:r>
          </a:p>
        </p:txBody>
      </p:sp>
      <p:sp>
        <p:nvSpPr>
          <p:cNvPr id="7295" name="Line 128"/>
          <p:cNvSpPr>
            <a:spLocks noChangeShapeType="1"/>
          </p:cNvSpPr>
          <p:nvPr/>
        </p:nvSpPr>
        <p:spPr bwMode="auto">
          <a:xfrm>
            <a:off x="3163888" y="5581650"/>
            <a:ext cx="0" cy="1309688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96" name="Line 129"/>
          <p:cNvSpPr>
            <a:spLocks noChangeShapeType="1"/>
          </p:cNvSpPr>
          <p:nvPr/>
        </p:nvSpPr>
        <p:spPr bwMode="auto">
          <a:xfrm>
            <a:off x="1739900" y="6819900"/>
            <a:ext cx="15382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97" name="Oval 130"/>
          <p:cNvSpPr>
            <a:spLocks noChangeArrowheads="1"/>
          </p:cNvSpPr>
          <p:nvPr/>
        </p:nvSpPr>
        <p:spPr bwMode="auto">
          <a:xfrm>
            <a:off x="4748213" y="5335588"/>
            <a:ext cx="1295400" cy="879475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98" name="Oval 131"/>
          <p:cNvSpPr>
            <a:spLocks noChangeArrowheads="1"/>
          </p:cNvSpPr>
          <p:nvPr/>
        </p:nvSpPr>
        <p:spPr bwMode="auto">
          <a:xfrm>
            <a:off x="4748213" y="5335588"/>
            <a:ext cx="1295400" cy="879475"/>
          </a:xfrm>
          <a:prstGeom prst="ellipse">
            <a:avLst/>
          </a:prstGeom>
          <a:solidFill>
            <a:srgbClr val="8D9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299" name="Oval 132"/>
          <p:cNvSpPr>
            <a:spLocks noChangeArrowheads="1"/>
          </p:cNvSpPr>
          <p:nvPr/>
        </p:nvSpPr>
        <p:spPr bwMode="auto">
          <a:xfrm>
            <a:off x="6440488" y="5318125"/>
            <a:ext cx="1295400" cy="87630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300" name="Oval 133"/>
          <p:cNvSpPr>
            <a:spLocks noChangeArrowheads="1"/>
          </p:cNvSpPr>
          <p:nvPr/>
        </p:nvSpPr>
        <p:spPr bwMode="auto">
          <a:xfrm>
            <a:off x="6440488" y="5318125"/>
            <a:ext cx="1295400" cy="876300"/>
          </a:xfrm>
          <a:prstGeom prst="ellipse">
            <a:avLst/>
          </a:prstGeom>
          <a:solidFill>
            <a:srgbClr val="E5E1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301" name="Oval 134"/>
          <p:cNvSpPr>
            <a:spLocks noChangeArrowheads="1"/>
          </p:cNvSpPr>
          <p:nvPr/>
        </p:nvSpPr>
        <p:spPr bwMode="auto">
          <a:xfrm>
            <a:off x="8350250" y="5281613"/>
            <a:ext cx="1295400" cy="87630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302" name="Oval 135"/>
          <p:cNvSpPr>
            <a:spLocks noChangeArrowheads="1"/>
          </p:cNvSpPr>
          <p:nvPr/>
        </p:nvSpPr>
        <p:spPr bwMode="auto">
          <a:xfrm>
            <a:off x="8350250" y="5281613"/>
            <a:ext cx="1295400" cy="876300"/>
          </a:xfrm>
          <a:prstGeom prst="ellipse">
            <a:avLst/>
          </a:prstGeom>
          <a:solidFill>
            <a:srgbClr val="FF6D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303" name="Rectangle 136"/>
          <p:cNvSpPr>
            <a:spLocks noChangeArrowheads="1"/>
          </p:cNvSpPr>
          <p:nvPr/>
        </p:nvSpPr>
        <p:spPr bwMode="auto">
          <a:xfrm>
            <a:off x="4916488" y="5418138"/>
            <a:ext cx="8636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304" name="Text Box 137"/>
          <p:cNvSpPr txBox="1">
            <a:spLocks noChangeArrowheads="1"/>
          </p:cNvSpPr>
          <p:nvPr/>
        </p:nvSpPr>
        <p:spPr bwMode="auto">
          <a:xfrm>
            <a:off x="5013325" y="5459413"/>
            <a:ext cx="66357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contrôles</a:t>
            </a:r>
          </a:p>
        </p:txBody>
      </p:sp>
      <p:sp>
        <p:nvSpPr>
          <p:cNvPr id="7305" name="Text Box 138"/>
          <p:cNvSpPr txBox="1">
            <a:spLocks noChangeArrowheads="1"/>
          </p:cNvSpPr>
          <p:nvPr/>
        </p:nvSpPr>
        <p:spPr bwMode="auto">
          <a:xfrm>
            <a:off x="5224463" y="5654675"/>
            <a:ext cx="2476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par</a:t>
            </a:r>
          </a:p>
        </p:txBody>
      </p:sp>
      <p:sp>
        <p:nvSpPr>
          <p:cNvPr id="7306" name="Text Box 139"/>
          <p:cNvSpPr txBox="1">
            <a:spLocks noChangeArrowheads="1"/>
          </p:cNvSpPr>
          <p:nvPr/>
        </p:nvSpPr>
        <p:spPr bwMode="auto">
          <a:xfrm>
            <a:off x="5008563" y="5851525"/>
            <a:ext cx="671512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jugement</a:t>
            </a:r>
          </a:p>
        </p:txBody>
      </p:sp>
      <p:sp>
        <p:nvSpPr>
          <p:cNvPr id="7307" name="Text Box 140"/>
          <p:cNvSpPr txBox="1">
            <a:spLocks noChangeArrowheads="1"/>
          </p:cNvSpPr>
          <p:nvPr/>
        </p:nvSpPr>
        <p:spPr bwMode="auto">
          <a:xfrm>
            <a:off x="6808788" y="5546725"/>
            <a:ext cx="66357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contrôles</a:t>
            </a:r>
          </a:p>
        </p:txBody>
      </p:sp>
      <p:sp>
        <p:nvSpPr>
          <p:cNvPr id="7308" name="Text Box 141"/>
          <p:cNvSpPr txBox="1">
            <a:spLocks noChangeArrowheads="1"/>
          </p:cNvSpPr>
          <p:nvPr/>
        </p:nvSpPr>
        <p:spPr bwMode="auto">
          <a:xfrm>
            <a:off x="6735763" y="5741988"/>
            <a:ext cx="7889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informatifs</a:t>
            </a:r>
          </a:p>
        </p:txBody>
      </p:sp>
      <p:sp>
        <p:nvSpPr>
          <p:cNvPr id="7309" name="Text Box 142"/>
          <p:cNvSpPr txBox="1">
            <a:spLocks noChangeArrowheads="1"/>
          </p:cNvSpPr>
          <p:nvPr/>
        </p:nvSpPr>
        <p:spPr bwMode="auto">
          <a:xfrm>
            <a:off x="8602663" y="5370513"/>
            <a:ext cx="881062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anticipation</a:t>
            </a:r>
          </a:p>
        </p:txBody>
      </p:sp>
      <p:sp>
        <p:nvSpPr>
          <p:cNvPr id="7310" name="Text Box 143"/>
          <p:cNvSpPr txBox="1">
            <a:spLocks noChangeArrowheads="1"/>
          </p:cNvSpPr>
          <p:nvPr/>
        </p:nvSpPr>
        <p:spPr bwMode="auto">
          <a:xfrm>
            <a:off x="8921750" y="5567363"/>
            <a:ext cx="236538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des</a:t>
            </a:r>
          </a:p>
        </p:txBody>
      </p:sp>
      <p:sp>
        <p:nvSpPr>
          <p:cNvPr id="7311" name="Text Box 144"/>
          <p:cNvSpPr txBox="1">
            <a:spLocks noChangeArrowheads="1"/>
          </p:cNvSpPr>
          <p:nvPr/>
        </p:nvSpPr>
        <p:spPr bwMode="auto">
          <a:xfrm>
            <a:off x="8775700" y="5762625"/>
            <a:ext cx="5334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défauts</a:t>
            </a:r>
          </a:p>
        </p:txBody>
      </p:sp>
      <p:sp>
        <p:nvSpPr>
          <p:cNvPr id="7312" name="Rectangle 145"/>
          <p:cNvSpPr>
            <a:spLocks noChangeArrowheads="1"/>
          </p:cNvSpPr>
          <p:nvPr/>
        </p:nvSpPr>
        <p:spPr bwMode="auto">
          <a:xfrm>
            <a:off x="1023938" y="5076825"/>
            <a:ext cx="1401762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313" name="Text Box 146"/>
          <p:cNvSpPr txBox="1">
            <a:spLocks noChangeArrowheads="1"/>
          </p:cNvSpPr>
          <p:nvPr/>
        </p:nvSpPr>
        <p:spPr bwMode="auto">
          <a:xfrm>
            <a:off x="1090613" y="5137150"/>
            <a:ext cx="12128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i="1">
                <a:solidFill>
                  <a:srgbClr val="9AD9FF"/>
                </a:solidFill>
                <a:latin typeface="Gill Sans" pitchFamily="34" charset="0"/>
              </a:rPr>
              <a:t>les priorités</a:t>
            </a:r>
          </a:p>
        </p:txBody>
      </p:sp>
      <p:sp>
        <p:nvSpPr>
          <p:cNvPr id="7315" name="Text Box 147"/>
          <p:cNvSpPr txBox="1">
            <a:spLocks noChangeArrowheads="1"/>
          </p:cNvSpPr>
          <p:nvPr/>
        </p:nvSpPr>
        <p:spPr bwMode="auto">
          <a:xfrm>
            <a:off x="1227138" y="827088"/>
            <a:ext cx="8670925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  <a:defRPr/>
            </a:pPr>
            <a:r>
              <a:rPr lang="en-US" sz="2300" b="1" i="1" u="sng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centre de profit :</a:t>
            </a:r>
            <a:r>
              <a:rPr lang="en-US" sz="2300" b="1" i="1" smtClean="0">
                <a:solidFill>
                  <a:srgbClr val="9191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</a:t>
            </a:r>
            <a:r>
              <a:rPr lang="en-US" sz="2300" b="1" i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processus d'amélioration continue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 shadeToTitle="1">
        <a:gradFill rotWithShape="0">
          <a:gsLst>
            <a:gs pos="0">
              <a:srgbClr val="9AD9FF"/>
            </a:gs>
            <a:gs pos="100000">
              <a:srgbClr val="28007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3"/>
          <p:cNvSpPr>
            <a:spLocks noChangeArrowheads="1"/>
          </p:cNvSpPr>
          <p:nvPr/>
        </p:nvSpPr>
        <p:spPr bwMode="auto">
          <a:xfrm rot="-5340000">
            <a:off x="1389856" y="1878807"/>
            <a:ext cx="2814637" cy="288925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5" name="Oval 4"/>
          <p:cNvSpPr>
            <a:spLocks noChangeArrowheads="1"/>
          </p:cNvSpPr>
          <p:nvPr/>
        </p:nvSpPr>
        <p:spPr bwMode="auto">
          <a:xfrm rot="-5340000">
            <a:off x="1389856" y="1878807"/>
            <a:ext cx="2814637" cy="2889250"/>
          </a:xfrm>
          <a:prstGeom prst="ellipse">
            <a:avLst/>
          </a:prstGeom>
          <a:solidFill>
            <a:srgbClr val="FFAD2C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6" name="Oval 5"/>
          <p:cNvSpPr>
            <a:spLocks noChangeArrowheads="1"/>
          </p:cNvSpPr>
          <p:nvPr/>
        </p:nvSpPr>
        <p:spPr bwMode="auto">
          <a:xfrm rot="-5340000">
            <a:off x="4051300" y="3552825"/>
            <a:ext cx="2813050" cy="288925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7" name="Oval 6"/>
          <p:cNvSpPr>
            <a:spLocks noChangeArrowheads="1"/>
          </p:cNvSpPr>
          <p:nvPr/>
        </p:nvSpPr>
        <p:spPr bwMode="auto">
          <a:xfrm rot="-5340000">
            <a:off x="4051300" y="3552825"/>
            <a:ext cx="2813050" cy="2889250"/>
          </a:xfrm>
          <a:prstGeom prst="ellipse">
            <a:avLst/>
          </a:prstGeom>
          <a:solidFill>
            <a:srgbClr val="8DFF7E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8" name="Oval 7"/>
          <p:cNvSpPr>
            <a:spLocks noChangeArrowheads="1"/>
          </p:cNvSpPr>
          <p:nvPr/>
        </p:nvSpPr>
        <p:spPr bwMode="auto">
          <a:xfrm rot="-5340000">
            <a:off x="6561138" y="1803400"/>
            <a:ext cx="2813050" cy="288925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9" name="Oval 8"/>
          <p:cNvSpPr>
            <a:spLocks noChangeArrowheads="1"/>
          </p:cNvSpPr>
          <p:nvPr/>
        </p:nvSpPr>
        <p:spPr bwMode="auto">
          <a:xfrm rot="-5340000">
            <a:off x="6561138" y="1803400"/>
            <a:ext cx="2813050" cy="2889250"/>
          </a:xfrm>
          <a:prstGeom prst="ellipse">
            <a:avLst/>
          </a:prstGeom>
          <a:solidFill>
            <a:srgbClr val="00FFFF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0" name="Rectangle 9"/>
          <p:cNvSpPr>
            <a:spLocks noChangeArrowheads="1"/>
          </p:cNvSpPr>
          <p:nvPr/>
        </p:nvSpPr>
        <p:spPr bwMode="auto">
          <a:xfrm>
            <a:off x="1296988" y="4821238"/>
            <a:ext cx="2698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389063" y="4860925"/>
            <a:ext cx="24653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monde de l’organisation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389063" y="5111750"/>
            <a:ext cx="2508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et de la pratique du métier</a:t>
            </a: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7080250" y="4821238"/>
            <a:ext cx="20780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7158038" y="4768850"/>
            <a:ext cx="2163762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</a:t>
            </a:r>
            <a:r>
              <a:rPr lang="en-US" sz="17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e monde du produit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4338638" y="6494463"/>
            <a:ext cx="25606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276725" y="6503988"/>
            <a:ext cx="249713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7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monde des formulaires</a:t>
            </a:r>
          </a:p>
        </p:txBody>
      </p:sp>
      <p:sp>
        <p:nvSpPr>
          <p:cNvPr id="4" name="Line 16"/>
          <p:cNvSpPr>
            <a:spLocks noChangeShapeType="1"/>
          </p:cNvSpPr>
          <p:nvPr/>
        </p:nvSpPr>
        <p:spPr bwMode="auto">
          <a:xfrm flipH="1">
            <a:off x="1695450" y="1881188"/>
            <a:ext cx="1063625" cy="227965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8" name="Line 17"/>
          <p:cNvSpPr>
            <a:spLocks noChangeShapeType="1"/>
          </p:cNvSpPr>
          <p:nvPr/>
        </p:nvSpPr>
        <p:spPr bwMode="auto">
          <a:xfrm>
            <a:off x="2760663" y="1881188"/>
            <a:ext cx="1138237" cy="227965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9" name="Line 18"/>
          <p:cNvSpPr>
            <a:spLocks noChangeShapeType="1"/>
          </p:cNvSpPr>
          <p:nvPr/>
        </p:nvSpPr>
        <p:spPr bwMode="auto">
          <a:xfrm>
            <a:off x="1695450" y="4160838"/>
            <a:ext cx="2203450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0" name="Line 19"/>
          <p:cNvSpPr>
            <a:spLocks noChangeShapeType="1"/>
          </p:cNvSpPr>
          <p:nvPr/>
        </p:nvSpPr>
        <p:spPr bwMode="auto">
          <a:xfrm>
            <a:off x="2151063" y="3248025"/>
            <a:ext cx="1292225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1" name="Line 20"/>
          <p:cNvSpPr>
            <a:spLocks noChangeShapeType="1"/>
          </p:cNvSpPr>
          <p:nvPr/>
        </p:nvSpPr>
        <p:spPr bwMode="auto">
          <a:xfrm>
            <a:off x="1924050" y="3705225"/>
            <a:ext cx="1747838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2" name="Line 21"/>
          <p:cNvSpPr>
            <a:spLocks noChangeShapeType="1"/>
          </p:cNvSpPr>
          <p:nvPr/>
        </p:nvSpPr>
        <p:spPr bwMode="auto">
          <a:xfrm>
            <a:off x="2305050" y="2792413"/>
            <a:ext cx="909638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3" name="Line 22"/>
          <p:cNvSpPr>
            <a:spLocks noChangeShapeType="1"/>
          </p:cNvSpPr>
          <p:nvPr/>
        </p:nvSpPr>
        <p:spPr bwMode="auto">
          <a:xfrm flipH="1">
            <a:off x="6867525" y="1804988"/>
            <a:ext cx="1063625" cy="227965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4" name="Line 23"/>
          <p:cNvSpPr>
            <a:spLocks noChangeShapeType="1"/>
          </p:cNvSpPr>
          <p:nvPr/>
        </p:nvSpPr>
        <p:spPr bwMode="auto">
          <a:xfrm>
            <a:off x="7932738" y="1804988"/>
            <a:ext cx="1138237" cy="227965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5" name="Line 24"/>
          <p:cNvSpPr>
            <a:spLocks noChangeShapeType="1"/>
          </p:cNvSpPr>
          <p:nvPr/>
        </p:nvSpPr>
        <p:spPr bwMode="auto">
          <a:xfrm>
            <a:off x="6867525" y="4084638"/>
            <a:ext cx="2203450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6" name="Line 25"/>
          <p:cNvSpPr>
            <a:spLocks noChangeShapeType="1"/>
          </p:cNvSpPr>
          <p:nvPr/>
        </p:nvSpPr>
        <p:spPr bwMode="auto">
          <a:xfrm>
            <a:off x="7324725" y="3171825"/>
            <a:ext cx="1290638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7" name="Line 26"/>
          <p:cNvSpPr>
            <a:spLocks noChangeShapeType="1"/>
          </p:cNvSpPr>
          <p:nvPr/>
        </p:nvSpPr>
        <p:spPr bwMode="auto">
          <a:xfrm>
            <a:off x="7096125" y="3629025"/>
            <a:ext cx="1747838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8" name="Line 27"/>
          <p:cNvSpPr>
            <a:spLocks noChangeShapeType="1"/>
          </p:cNvSpPr>
          <p:nvPr/>
        </p:nvSpPr>
        <p:spPr bwMode="auto">
          <a:xfrm>
            <a:off x="7475538" y="2716213"/>
            <a:ext cx="911225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19" name="Line 28"/>
          <p:cNvSpPr>
            <a:spLocks noChangeShapeType="1"/>
          </p:cNvSpPr>
          <p:nvPr/>
        </p:nvSpPr>
        <p:spPr bwMode="auto">
          <a:xfrm flipH="1">
            <a:off x="4357688" y="3554413"/>
            <a:ext cx="1063625" cy="227965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20" name="Line 29"/>
          <p:cNvSpPr>
            <a:spLocks noChangeShapeType="1"/>
          </p:cNvSpPr>
          <p:nvPr/>
        </p:nvSpPr>
        <p:spPr bwMode="auto">
          <a:xfrm>
            <a:off x="5422900" y="3554413"/>
            <a:ext cx="1214438" cy="227965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21" name="Line 30"/>
          <p:cNvSpPr>
            <a:spLocks noChangeShapeType="1"/>
          </p:cNvSpPr>
          <p:nvPr/>
        </p:nvSpPr>
        <p:spPr bwMode="auto">
          <a:xfrm>
            <a:off x="4357688" y="5834063"/>
            <a:ext cx="2279650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22" name="Line 31"/>
          <p:cNvSpPr>
            <a:spLocks noChangeShapeType="1"/>
          </p:cNvSpPr>
          <p:nvPr/>
        </p:nvSpPr>
        <p:spPr bwMode="auto">
          <a:xfrm>
            <a:off x="4814888" y="4921250"/>
            <a:ext cx="1366837" cy="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23" name="Line 32"/>
          <p:cNvSpPr>
            <a:spLocks noChangeShapeType="1"/>
          </p:cNvSpPr>
          <p:nvPr/>
        </p:nvSpPr>
        <p:spPr bwMode="auto">
          <a:xfrm flipH="1">
            <a:off x="2455863" y="1881188"/>
            <a:ext cx="303212" cy="227965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24" name="Line 33"/>
          <p:cNvSpPr>
            <a:spLocks noChangeShapeType="1"/>
          </p:cNvSpPr>
          <p:nvPr/>
        </p:nvSpPr>
        <p:spPr bwMode="auto">
          <a:xfrm flipH="1">
            <a:off x="2000250" y="2794000"/>
            <a:ext cx="454025" cy="1366838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25" name="Line 34"/>
          <p:cNvSpPr>
            <a:spLocks noChangeShapeType="1"/>
          </p:cNvSpPr>
          <p:nvPr/>
        </p:nvSpPr>
        <p:spPr bwMode="auto">
          <a:xfrm flipH="1">
            <a:off x="2305050" y="3249613"/>
            <a:ext cx="149225" cy="911225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26" name="Line 35"/>
          <p:cNvSpPr>
            <a:spLocks noChangeShapeType="1"/>
          </p:cNvSpPr>
          <p:nvPr/>
        </p:nvSpPr>
        <p:spPr bwMode="auto">
          <a:xfrm flipH="1">
            <a:off x="2151063" y="3706813"/>
            <a:ext cx="76200" cy="454025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27" name="Rectangle 36"/>
          <p:cNvSpPr>
            <a:spLocks noChangeArrowheads="1"/>
          </p:cNvSpPr>
          <p:nvPr/>
        </p:nvSpPr>
        <p:spPr bwMode="auto">
          <a:xfrm>
            <a:off x="2627313" y="2435225"/>
            <a:ext cx="587375" cy="30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28" name="Text Box 37"/>
          <p:cNvSpPr txBox="1">
            <a:spLocks noChangeArrowheads="1"/>
          </p:cNvSpPr>
          <p:nvPr/>
        </p:nvSpPr>
        <p:spPr bwMode="auto">
          <a:xfrm>
            <a:off x="2719388" y="2474913"/>
            <a:ext cx="39687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MAQ</a:t>
            </a:r>
          </a:p>
        </p:txBody>
      </p:sp>
      <p:sp>
        <p:nvSpPr>
          <p:cNvPr id="8229" name="Rectangle 38"/>
          <p:cNvSpPr>
            <a:spLocks noChangeArrowheads="1"/>
          </p:cNvSpPr>
          <p:nvPr/>
        </p:nvSpPr>
        <p:spPr bwMode="auto">
          <a:xfrm>
            <a:off x="2627313" y="2889250"/>
            <a:ext cx="992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30" name="Text Box 39"/>
          <p:cNvSpPr txBox="1">
            <a:spLocks noChangeArrowheads="1"/>
          </p:cNvSpPr>
          <p:nvPr/>
        </p:nvSpPr>
        <p:spPr bwMode="auto">
          <a:xfrm>
            <a:off x="2719388" y="2930525"/>
            <a:ext cx="798512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procédures</a:t>
            </a:r>
          </a:p>
        </p:txBody>
      </p:sp>
      <p:sp>
        <p:nvSpPr>
          <p:cNvPr id="8231" name="Rectangle 40"/>
          <p:cNvSpPr>
            <a:spLocks noChangeArrowheads="1"/>
          </p:cNvSpPr>
          <p:nvPr/>
        </p:nvSpPr>
        <p:spPr bwMode="auto">
          <a:xfrm>
            <a:off x="2627313" y="3346450"/>
            <a:ext cx="1509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32" name="Text Box 41"/>
          <p:cNvSpPr txBox="1">
            <a:spLocks noChangeArrowheads="1"/>
          </p:cNvSpPr>
          <p:nvPr/>
        </p:nvSpPr>
        <p:spPr bwMode="auto">
          <a:xfrm>
            <a:off x="2719388" y="3386138"/>
            <a:ext cx="1268412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modes </a:t>
            </a:r>
            <a:r>
              <a:rPr lang="en-US" sz="1300" b="1" i="1">
                <a:solidFill>
                  <a:srgbClr val="000000"/>
                </a:solidFill>
              </a:rPr>
              <a:t>opératoires</a:t>
            </a:r>
          </a:p>
        </p:txBody>
      </p:sp>
      <p:sp>
        <p:nvSpPr>
          <p:cNvPr id="8233" name="Rectangle 42"/>
          <p:cNvSpPr>
            <a:spLocks noChangeArrowheads="1"/>
          </p:cNvSpPr>
          <p:nvPr/>
        </p:nvSpPr>
        <p:spPr bwMode="auto">
          <a:xfrm>
            <a:off x="2627313" y="3802063"/>
            <a:ext cx="10525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34" name="Text Box 43"/>
          <p:cNvSpPr txBox="1">
            <a:spLocks noChangeArrowheads="1"/>
          </p:cNvSpPr>
          <p:nvPr/>
        </p:nvSpPr>
        <p:spPr bwMode="auto">
          <a:xfrm>
            <a:off x="2719388" y="3843338"/>
            <a:ext cx="83502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instructions</a:t>
            </a:r>
          </a:p>
        </p:txBody>
      </p:sp>
      <p:sp>
        <p:nvSpPr>
          <p:cNvPr id="8235" name="Line 44"/>
          <p:cNvSpPr>
            <a:spLocks noChangeShapeType="1"/>
          </p:cNvSpPr>
          <p:nvPr/>
        </p:nvSpPr>
        <p:spPr bwMode="auto">
          <a:xfrm>
            <a:off x="2455863" y="3171825"/>
            <a:ext cx="11398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36" name="Line 45"/>
          <p:cNvSpPr>
            <a:spLocks noChangeShapeType="1"/>
          </p:cNvSpPr>
          <p:nvPr/>
        </p:nvSpPr>
        <p:spPr bwMode="auto">
          <a:xfrm>
            <a:off x="2455863" y="3629025"/>
            <a:ext cx="151923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37" name="Line 46"/>
          <p:cNvSpPr>
            <a:spLocks noChangeShapeType="1"/>
          </p:cNvSpPr>
          <p:nvPr/>
        </p:nvSpPr>
        <p:spPr bwMode="auto">
          <a:xfrm>
            <a:off x="2379663" y="4084638"/>
            <a:ext cx="159543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38" name="Line 47"/>
          <p:cNvSpPr>
            <a:spLocks noChangeShapeType="1"/>
          </p:cNvSpPr>
          <p:nvPr/>
        </p:nvSpPr>
        <p:spPr bwMode="auto">
          <a:xfrm>
            <a:off x="2532063" y="2716213"/>
            <a:ext cx="10636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39" name="Line 48"/>
          <p:cNvSpPr>
            <a:spLocks noChangeShapeType="1"/>
          </p:cNvSpPr>
          <p:nvPr/>
        </p:nvSpPr>
        <p:spPr bwMode="auto">
          <a:xfrm>
            <a:off x="7932738" y="1881188"/>
            <a:ext cx="377825" cy="220345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40" name="Line 49"/>
          <p:cNvSpPr>
            <a:spLocks noChangeShapeType="1"/>
          </p:cNvSpPr>
          <p:nvPr/>
        </p:nvSpPr>
        <p:spPr bwMode="auto">
          <a:xfrm>
            <a:off x="8235950" y="2717800"/>
            <a:ext cx="455613" cy="1366838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41" name="Line 50"/>
          <p:cNvSpPr>
            <a:spLocks noChangeShapeType="1"/>
          </p:cNvSpPr>
          <p:nvPr/>
        </p:nvSpPr>
        <p:spPr bwMode="auto">
          <a:xfrm>
            <a:off x="8235950" y="3175000"/>
            <a:ext cx="227013" cy="909638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42" name="Line 51"/>
          <p:cNvSpPr>
            <a:spLocks noChangeShapeType="1"/>
          </p:cNvSpPr>
          <p:nvPr/>
        </p:nvSpPr>
        <p:spPr bwMode="auto">
          <a:xfrm>
            <a:off x="8464550" y="3630613"/>
            <a:ext cx="150813" cy="454025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43" name="Line 52"/>
          <p:cNvSpPr>
            <a:spLocks noChangeShapeType="1"/>
          </p:cNvSpPr>
          <p:nvPr/>
        </p:nvSpPr>
        <p:spPr bwMode="auto">
          <a:xfrm>
            <a:off x="8312150" y="3630613"/>
            <a:ext cx="74613" cy="454025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44" name="Rectangle 53"/>
          <p:cNvSpPr>
            <a:spLocks noChangeArrowheads="1"/>
          </p:cNvSpPr>
          <p:nvPr/>
        </p:nvSpPr>
        <p:spPr bwMode="auto">
          <a:xfrm>
            <a:off x="7192963" y="2357438"/>
            <a:ext cx="7858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45" name="Text Box 54"/>
          <p:cNvSpPr txBox="1">
            <a:spLocks noChangeArrowheads="1"/>
          </p:cNvSpPr>
          <p:nvPr/>
        </p:nvSpPr>
        <p:spPr bwMode="auto">
          <a:xfrm>
            <a:off x="7361238" y="2398713"/>
            <a:ext cx="595312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produits</a:t>
            </a:r>
          </a:p>
        </p:txBody>
      </p:sp>
      <p:sp>
        <p:nvSpPr>
          <p:cNvPr id="8246" name="Rectangle 55"/>
          <p:cNvSpPr>
            <a:spLocks noChangeArrowheads="1"/>
          </p:cNvSpPr>
          <p:nvPr/>
        </p:nvSpPr>
        <p:spPr bwMode="auto">
          <a:xfrm>
            <a:off x="7192963" y="2814638"/>
            <a:ext cx="785812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47" name="Text Box 56"/>
          <p:cNvSpPr txBox="1">
            <a:spLocks noChangeArrowheads="1"/>
          </p:cNvSpPr>
          <p:nvPr/>
        </p:nvSpPr>
        <p:spPr bwMode="auto">
          <a:xfrm>
            <a:off x="7397750" y="2854325"/>
            <a:ext cx="5905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gammes</a:t>
            </a:r>
          </a:p>
        </p:txBody>
      </p:sp>
      <p:sp>
        <p:nvSpPr>
          <p:cNvPr id="8248" name="Rectangle 57"/>
          <p:cNvSpPr>
            <a:spLocks noChangeArrowheads="1"/>
          </p:cNvSpPr>
          <p:nvPr/>
        </p:nvSpPr>
        <p:spPr bwMode="auto">
          <a:xfrm>
            <a:off x="6470650" y="3270250"/>
            <a:ext cx="1511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49" name="Text Box 58"/>
          <p:cNvSpPr txBox="1">
            <a:spLocks noChangeArrowheads="1"/>
          </p:cNvSpPr>
          <p:nvPr/>
        </p:nvSpPr>
        <p:spPr bwMode="auto">
          <a:xfrm>
            <a:off x="6775450" y="3311525"/>
            <a:ext cx="1268413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modes </a:t>
            </a:r>
            <a:r>
              <a:rPr lang="en-US" sz="1300" b="1" i="1">
                <a:solidFill>
                  <a:srgbClr val="000000"/>
                </a:solidFill>
              </a:rPr>
              <a:t>opératoires</a:t>
            </a:r>
          </a:p>
        </p:txBody>
      </p:sp>
      <p:sp>
        <p:nvSpPr>
          <p:cNvPr id="8250" name="Rectangle 59"/>
          <p:cNvSpPr>
            <a:spLocks noChangeArrowheads="1"/>
          </p:cNvSpPr>
          <p:nvPr/>
        </p:nvSpPr>
        <p:spPr bwMode="auto">
          <a:xfrm>
            <a:off x="6927850" y="3727450"/>
            <a:ext cx="1050925" cy="30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51" name="Text Box 60"/>
          <p:cNvSpPr txBox="1">
            <a:spLocks noChangeArrowheads="1"/>
          </p:cNvSpPr>
          <p:nvPr/>
        </p:nvSpPr>
        <p:spPr bwMode="auto">
          <a:xfrm>
            <a:off x="7194550" y="3767138"/>
            <a:ext cx="83502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instructions</a:t>
            </a:r>
          </a:p>
        </p:txBody>
      </p:sp>
      <p:sp>
        <p:nvSpPr>
          <p:cNvPr id="8252" name="Line 61"/>
          <p:cNvSpPr>
            <a:spLocks noChangeShapeType="1"/>
          </p:cNvSpPr>
          <p:nvPr/>
        </p:nvSpPr>
        <p:spPr bwMode="auto">
          <a:xfrm>
            <a:off x="7096125" y="2640013"/>
            <a:ext cx="10636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53" name="Line 62"/>
          <p:cNvSpPr>
            <a:spLocks noChangeShapeType="1"/>
          </p:cNvSpPr>
          <p:nvPr/>
        </p:nvSpPr>
        <p:spPr bwMode="auto">
          <a:xfrm>
            <a:off x="7096125" y="3097213"/>
            <a:ext cx="11382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54" name="Line 63"/>
          <p:cNvSpPr>
            <a:spLocks noChangeShapeType="1"/>
          </p:cNvSpPr>
          <p:nvPr/>
        </p:nvSpPr>
        <p:spPr bwMode="auto">
          <a:xfrm>
            <a:off x="6486525" y="3552825"/>
            <a:ext cx="19002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55" name="Line 64"/>
          <p:cNvSpPr>
            <a:spLocks noChangeShapeType="1"/>
          </p:cNvSpPr>
          <p:nvPr/>
        </p:nvSpPr>
        <p:spPr bwMode="auto">
          <a:xfrm>
            <a:off x="6638925" y="4010025"/>
            <a:ext cx="18240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56" name="Line 65"/>
          <p:cNvSpPr>
            <a:spLocks noChangeShapeType="1"/>
          </p:cNvSpPr>
          <p:nvPr/>
        </p:nvSpPr>
        <p:spPr bwMode="auto">
          <a:xfrm>
            <a:off x="5421313" y="3554413"/>
            <a:ext cx="0" cy="1508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57" name="Line 66"/>
          <p:cNvSpPr>
            <a:spLocks noChangeShapeType="1"/>
          </p:cNvSpPr>
          <p:nvPr/>
        </p:nvSpPr>
        <p:spPr bwMode="auto">
          <a:xfrm flipH="1">
            <a:off x="5118100" y="3630613"/>
            <a:ext cx="303213" cy="2203450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58" name="Line 67"/>
          <p:cNvSpPr>
            <a:spLocks noChangeShapeType="1"/>
          </p:cNvSpPr>
          <p:nvPr/>
        </p:nvSpPr>
        <p:spPr bwMode="auto">
          <a:xfrm flipH="1">
            <a:off x="4737100" y="4922838"/>
            <a:ext cx="227013" cy="911225"/>
          </a:xfrm>
          <a:prstGeom prst="line">
            <a:avLst/>
          </a:prstGeom>
          <a:noFill/>
          <a:ln w="25400">
            <a:solidFill>
              <a:srgbClr val="4040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59" name="Rectangle 68"/>
          <p:cNvSpPr>
            <a:spLocks noChangeArrowheads="1"/>
          </p:cNvSpPr>
          <p:nvPr/>
        </p:nvSpPr>
        <p:spPr bwMode="auto">
          <a:xfrm>
            <a:off x="5251450" y="4487863"/>
            <a:ext cx="73025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60" name="Text Box 69"/>
          <p:cNvSpPr txBox="1">
            <a:spLocks noChangeArrowheads="1"/>
          </p:cNvSpPr>
          <p:nvPr/>
        </p:nvSpPr>
        <p:spPr bwMode="auto">
          <a:xfrm>
            <a:off x="5341938" y="4527550"/>
            <a:ext cx="487362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service</a:t>
            </a:r>
          </a:p>
        </p:txBody>
      </p:sp>
      <p:sp>
        <p:nvSpPr>
          <p:cNvPr id="8261" name="Rectangle 70"/>
          <p:cNvSpPr>
            <a:spLocks noChangeArrowheads="1"/>
          </p:cNvSpPr>
          <p:nvPr/>
        </p:nvSpPr>
        <p:spPr bwMode="auto">
          <a:xfrm>
            <a:off x="5251450" y="5324475"/>
            <a:ext cx="1016000" cy="30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62" name="Text Box 71"/>
          <p:cNvSpPr txBox="1">
            <a:spLocks noChangeArrowheads="1"/>
          </p:cNvSpPr>
          <p:nvPr/>
        </p:nvSpPr>
        <p:spPr bwMode="auto">
          <a:xfrm>
            <a:off x="5341938" y="5370513"/>
            <a:ext cx="77787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300" b="1" i="1">
                <a:solidFill>
                  <a:srgbClr val="000000"/>
                </a:solidFill>
              </a:rPr>
              <a:t>formulaire</a:t>
            </a:r>
          </a:p>
        </p:txBody>
      </p:sp>
      <p:sp>
        <p:nvSpPr>
          <p:cNvPr id="8263" name="Line 72"/>
          <p:cNvSpPr>
            <a:spLocks noChangeShapeType="1"/>
          </p:cNvSpPr>
          <p:nvPr/>
        </p:nvSpPr>
        <p:spPr bwMode="auto">
          <a:xfrm>
            <a:off x="5118100" y="4768850"/>
            <a:ext cx="9112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64" name="Line 73"/>
          <p:cNvSpPr>
            <a:spLocks noChangeShapeType="1"/>
          </p:cNvSpPr>
          <p:nvPr/>
        </p:nvSpPr>
        <p:spPr bwMode="auto">
          <a:xfrm>
            <a:off x="5041900" y="5605463"/>
            <a:ext cx="13668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66" name="Text Box 74"/>
          <p:cNvSpPr txBox="1">
            <a:spLocks noChangeArrowheads="1"/>
          </p:cNvSpPr>
          <p:nvPr/>
        </p:nvSpPr>
        <p:spPr bwMode="auto">
          <a:xfrm>
            <a:off x="1343025" y="779463"/>
            <a:ext cx="6375400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  <a:defRPr/>
            </a:pPr>
            <a:r>
              <a:rPr lang="en-US" sz="2300" b="1" i="1" u="sng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centre de profit :</a:t>
            </a:r>
            <a:r>
              <a:rPr lang="en-US" sz="2300" b="1" i="1" smtClean="0">
                <a:solidFill>
                  <a:srgbClr val="9191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</a:t>
            </a:r>
          </a:p>
          <a:p>
            <a:pPr>
              <a:lnSpc>
                <a:spcPct val="95000"/>
              </a:lnSpc>
              <a:defRPr/>
            </a:pPr>
            <a:r>
              <a:rPr lang="en-US" sz="2300" b="1" i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La construction du système documentaire iso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00008C"/>
            </a:gs>
            <a:gs pos="100000">
              <a:srgbClr val="9AD9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7000875" y="2122488"/>
            <a:ext cx="2357438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810500" y="1444625"/>
            <a:ext cx="58261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Plan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7353300" y="2740025"/>
            <a:ext cx="2217738" cy="747713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7353300" y="2740025"/>
            <a:ext cx="2217738" cy="747713"/>
          </a:xfrm>
          <a:prstGeom prst="rect">
            <a:avLst/>
          </a:prstGeom>
          <a:solidFill>
            <a:srgbClr val="F4F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7267575" y="2398713"/>
            <a:ext cx="2406650" cy="4359275"/>
          </a:xfrm>
          <a:prstGeom prst="rect">
            <a:avLst/>
          </a:prstGeom>
          <a:noFill/>
          <a:ln w="25400">
            <a:solidFill>
              <a:srgbClr val="8D9D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4017963" y="2405063"/>
            <a:ext cx="2736850" cy="1108075"/>
          </a:xfrm>
          <a:prstGeom prst="rect">
            <a:avLst/>
          </a:prstGeom>
          <a:noFill/>
          <a:ln w="25400">
            <a:solidFill>
              <a:srgbClr val="8D9D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4" name="Rectangle 9"/>
          <p:cNvSpPr>
            <a:spLocks noChangeArrowheads="1"/>
          </p:cNvSpPr>
          <p:nvPr/>
        </p:nvSpPr>
        <p:spPr bwMode="auto">
          <a:xfrm>
            <a:off x="982663" y="2384425"/>
            <a:ext cx="2659062" cy="4359275"/>
          </a:xfrm>
          <a:prstGeom prst="rect">
            <a:avLst/>
          </a:prstGeom>
          <a:noFill/>
          <a:ln w="25400">
            <a:solidFill>
              <a:srgbClr val="8D9D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939800" y="1681163"/>
            <a:ext cx="260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031875" y="1660525"/>
            <a:ext cx="2181225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Coffre à progrès</a:t>
            </a:r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3840163" y="1727200"/>
            <a:ext cx="29464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086225" y="1639888"/>
            <a:ext cx="263842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Tableau de décision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7446963" y="1779588"/>
            <a:ext cx="1960562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d’amélioration</a:t>
            </a:r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065213" y="4173538"/>
            <a:ext cx="684212" cy="10096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1" name="Freeform 16"/>
          <p:cNvSpPr>
            <a:spLocks noChangeArrowheads="1"/>
          </p:cNvSpPr>
          <p:nvPr/>
        </p:nvSpPr>
        <p:spPr bwMode="auto">
          <a:xfrm>
            <a:off x="1257300" y="4179888"/>
            <a:ext cx="455613" cy="965200"/>
          </a:xfrm>
          <a:custGeom>
            <a:avLst/>
            <a:gdLst>
              <a:gd name="T0" fmla="*/ 360363 w 287"/>
              <a:gd name="T1" fmla="*/ 515938 h 608"/>
              <a:gd name="T2" fmla="*/ 317500 w 287"/>
              <a:gd name="T3" fmla="*/ 442913 h 608"/>
              <a:gd name="T4" fmla="*/ 296863 w 287"/>
              <a:gd name="T5" fmla="*/ 361950 h 608"/>
              <a:gd name="T6" fmla="*/ 296863 w 287"/>
              <a:gd name="T7" fmla="*/ 303213 h 608"/>
              <a:gd name="T8" fmla="*/ 309563 w 287"/>
              <a:gd name="T9" fmla="*/ 238125 h 608"/>
              <a:gd name="T10" fmla="*/ 336550 w 287"/>
              <a:gd name="T11" fmla="*/ 160338 h 608"/>
              <a:gd name="T12" fmla="*/ 377825 w 287"/>
              <a:gd name="T13" fmla="*/ 92075 h 608"/>
              <a:gd name="T14" fmla="*/ 419100 w 287"/>
              <a:gd name="T15" fmla="*/ 34925 h 608"/>
              <a:gd name="T16" fmla="*/ 387350 w 287"/>
              <a:gd name="T17" fmla="*/ 11113 h 608"/>
              <a:gd name="T18" fmla="*/ 349250 w 287"/>
              <a:gd name="T19" fmla="*/ 49213 h 608"/>
              <a:gd name="T20" fmla="*/ 314325 w 287"/>
              <a:gd name="T21" fmla="*/ 0 h 608"/>
              <a:gd name="T22" fmla="*/ 276225 w 287"/>
              <a:gd name="T23" fmla="*/ 47625 h 608"/>
              <a:gd name="T24" fmla="*/ 231775 w 287"/>
              <a:gd name="T25" fmla="*/ 3175 h 608"/>
              <a:gd name="T26" fmla="*/ 192088 w 287"/>
              <a:gd name="T27" fmla="*/ 52388 h 608"/>
              <a:gd name="T28" fmla="*/ 155575 w 287"/>
              <a:gd name="T29" fmla="*/ 12700 h 608"/>
              <a:gd name="T30" fmla="*/ 88900 w 287"/>
              <a:gd name="T31" fmla="*/ 0 h 608"/>
              <a:gd name="T32" fmla="*/ 115888 w 287"/>
              <a:gd name="T33" fmla="*/ 46038 h 608"/>
              <a:gd name="T34" fmla="*/ 155575 w 287"/>
              <a:gd name="T35" fmla="*/ 104775 h 608"/>
              <a:gd name="T36" fmla="*/ 185738 w 287"/>
              <a:gd name="T37" fmla="*/ 171450 h 608"/>
              <a:gd name="T38" fmla="*/ 203200 w 287"/>
              <a:gd name="T39" fmla="*/ 246063 h 608"/>
              <a:gd name="T40" fmla="*/ 204788 w 287"/>
              <a:gd name="T41" fmla="*/ 315913 h 608"/>
              <a:gd name="T42" fmla="*/ 187325 w 287"/>
              <a:gd name="T43" fmla="*/ 379413 h 608"/>
              <a:gd name="T44" fmla="*/ 169863 w 287"/>
              <a:gd name="T45" fmla="*/ 423863 h 608"/>
              <a:gd name="T46" fmla="*/ 146050 w 287"/>
              <a:gd name="T47" fmla="*/ 469900 h 608"/>
              <a:gd name="T48" fmla="*/ 107950 w 287"/>
              <a:gd name="T49" fmla="*/ 515938 h 608"/>
              <a:gd name="T50" fmla="*/ 60325 w 287"/>
              <a:gd name="T51" fmla="*/ 569913 h 608"/>
              <a:gd name="T52" fmla="*/ 23813 w 287"/>
              <a:gd name="T53" fmla="*/ 615950 h 608"/>
              <a:gd name="T54" fmla="*/ 4763 w 287"/>
              <a:gd name="T55" fmla="*/ 676275 h 608"/>
              <a:gd name="T56" fmla="*/ 0 w 287"/>
              <a:gd name="T57" fmla="*/ 742950 h 608"/>
              <a:gd name="T58" fmla="*/ 7938 w 287"/>
              <a:gd name="T59" fmla="*/ 808038 h 608"/>
              <a:gd name="T60" fmla="*/ 41275 w 287"/>
              <a:gd name="T61" fmla="*/ 871538 h 608"/>
              <a:gd name="T62" fmla="*/ 87313 w 287"/>
              <a:gd name="T63" fmla="*/ 919163 h 608"/>
              <a:gd name="T64" fmla="*/ 144463 w 287"/>
              <a:gd name="T65" fmla="*/ 949325 h 608"/>
              <a:gd name="T66" fmla="*/ 217488 w 287"/>
              <a:gd name="T67" fmla="*/ 965200 h 608"/>
              <a:gd name="T68" fmla="*/ 287338 w 287"/>
              <a:gd name="T69" fmla="*/ 962025 h 608"/>
              <a:gd name="T70" fmla="*/ 346075 w 287"/>
              <a:gd name="T71" fmla="*/ 942975 h 608"/>
              <a:gd name="T72" fmla="*/ 400050 w 287"/>
              <a:gd name="T73" fmla="*/ 901700 h 608"/>
              <a:gd name="T74" fmla="*/ 436563 w 287"/>
              <a:gd name="T75" fmla="*/ 842963 h 608"/>
              <a:gd name="T76" fmla="*/ 450850 w 287"/>
              <a:gd name="T77" fmla="*/ 779463 h 608"/>
              <a:gd name="T78" fmla="*/ 455613 w 287"/>
              <a:gd name="T79" fmla="*/ 711200 h 608"/>
              <a:gd name="T80" fmla="*/ 442913 w 287"/>
              <a:gd name="T81" fmla="*/ 641350 h 608"/>
              <a:gd name="T82" fmla="*/ 409575 w 287"/>
              <a:gd name="T83" fmla="*/ 577850 h 60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87" h="608">
                <a:moveTo>
                  <a:pt x="244" y="346"/>
                </a:moveTo>
                <a:lnTo>
                  <a:pt x="227" y="325"/>
                </a:lnTo>
                <a:lnTo>
                  <a:pt x="212" y="304"/>
                </a:lnTo>
                <a:lnTo>
                  <a:pt x="200" y="279"/>
                </a:lnTo>
                <a:lnTo>
                  <a:pt x="190" y="253"/>
                </a:lnTo>
                <a:lnTo>
                  <a:pt x="187" y="228"/>
                </a:lnTo>
                <a:lnTo>
                  <a:pt x="187" y="208"/>
                </a:lnTo>
                <a:lnTo>
                  <a:pt x="187" y="191"/>
                </a:lnTo>
                <a:lnTo>
                  <a:pt x="190" y="171"/>
                </a:lnTo>
                <a:lnTo>
                  <a:pt x="195" y="150"/>
                </a:lnTo>
                <a:lnTo>
                  <a:pt x="203" y="125"/>
                </a:lnTo>
                <a:lnTo>
                  <a:pt x="212" y="101"/>
                </a:lnTo>
                <a:lnTo>
                  <a:pt x="224" y="77"/>
                </a:lnTo>
                <a:lnTo>
                  <a:pt x="238" y="58"/>
                </a:lnTo>
                <a:lnTo>
                  <a:pt x="253" y="38"/>
                </a:lnTo>
                <a:lnTo>
                  <a:pt x="264" y="22"/>
                </a:lnTo>
                <a:lnTo>
                  <a:pt x="269" y="4"/>
                </a:lnTo>
                <a:lnTo>
                  <a:pt x="244" y="7"/>
                </a:lnTo>
                <a:lnTo>
                  <a:pt x="232" y="16"/>
                </a:lnTo>
                <a:lnTo>
                  <a:pt x="220" y="31"/>
                </a:lnTo>
                <a:lnTo>
                  <a:pt x="209" y="11"/>
                </a:lnTo>
                <a:lnTo>
                  <a:pt x="198" y="0"/>
                </a:lnTo>
                <a:lnTo>
                  <a:pt x="187" y="15"/>
                </a:lnTo>
                <a:lnTo>
                  <a:pt x="174" y="30"/>
                </a:lnTo>
                <a:lnTo>
                  <a:pt x="163" y="17"/>
                </a:lnTo>
                <a:lnTo>
                  <a:pt x="146" y="2"/>
                </a:lnTo>
                <a:lnTo>
                  <a:pt x="134" y="18"/>
                </a:lnTo>
                <a:lnTo>
                  <a:pt x="121" y="33"/>
                </a:lnTo>
                <a:lnTo>
                  <a:pt x="112" y="18"/>
                </a:lnTo>
                <a:lnTo>
                  <a:pt x="98" y="8"/>
                </a:lnTo>
                <a:lnTo>
                  <a:pt x="77" y="2"/>
                </a:lnTo>
                <a:lnTo>
                  <a:pt x="56" y="0"/>
                </a:lnTo>
                <a:lnTo>
                  <a:pt x="56" y="10"/>
                </a:lnTo>
                <a:lnTo>
                  <a:pt x="73" y="29"/>
                </a:lnTo>
                <a:lnTo>
                  <a:pt x="87" y="48"/>
                </a:lnTo>
                <a:lnTo>
                  <a:pt x="98" y="66"/>
                </a:lnTo>
                <a:lnTo>
                  <a:pt x="108" y="87"/>
                </a:lnTo>
                <a:lnTo>
                  <a:pt x="117" y="108"/>
                </a:lnTo>
                <a:lnTo>
                  <a:pt x="124" y="129"/>
                </a:lnTo>
                <a:lnTo>
                  <a:pt x="128" y="155"/>
                </a:lnTo>
                <a:lnTo>
                  <a:pt x="129" y="182"/>
                </a:lnTo>
                <a:lnTo>
                  <a:pt x="129" y="199"/>
                </a:lnTo>
                <a:lnTo>
                  <a:pt x="125" y="222"/>
                </a:lnTo>
                <a:lnTo>
                  <a:pt x="118" y="239"/>
                </a:lnTo>
                <a:lnTo>
                  <a:pt x="112" y="256"/>
                </a:lnTo>
                <a:lnTo>
                  <a:pt x="107" y="267"/>
                </a:lnTo>
                <a:lnTo>
                  <a:pt x="101" y="282"/>
                </a:lnTo>
                <a:lnTo>
                  <a:pt x="92" y="296"/>
                </a:lnTo>
                <a:lnTo>
                  <a:pt x="81" y="310"/>
                </a:lnTo>
                <a:lnTo>
                  <a:pt x="68" y="325"/>
                </a:lnTo>
                <a:lnTo>
                  <a:pt x="53" y="341"/>
                </a:lnTo>
                <a:lnTo>
                  <a:pt x="38" y="359"/>
                </a:lnTo>
                <a:lnTo>
                  <a:pt x="25" y="374"/>
                </a:lnTo>
                <a:lnTo>
                  <a:pt x="15" y="388"/>
                </a:lnTo>
                <a:lnTo>
                  <a:pt x="8" y="406"/>
                </a:lnTo>
                <a:lnTo>
                  <a:pt x="3" y="426"/>
                </a:lnTo>
                <a:lnTo>
                  <a:pt x="0" y="447"/>
                </a:lnTo>
                <a:lnTo>
                  <a:pt x="0" y="468"/>
                </a:lnTo>
                <a:lnTo>
                  <a:pt x="1" y="489"/>
                </a:lnTo>
                <a:lnTo>
                  <a:pt x="5" y="509"/>
                </a:lnTo>
                <a:lnTo>
                  <a:pt x="13" y="529"/>
                </a:lnTo>
                <a:lnTo>
                  <a:pt x="26" y="549"/>
                </a:lnTo>
                <a:lnTo>
                  <a:pt x="39" y="563"/>
                </a:lnTo>
                <a:lnTo>
                  <a:pt x="55" y="579"/>
                </a:lnTo>
                <a:lnTo>
                  <a:pt x="75" y="590"/>
                </a:lnTo>
                <a:lnTo>
                  <a:pt x="91" y="598"/>
                </a:lnTo>
                <a:lnTo>
                  <a:pt x="112" y="605"/>
                </a:lnTo>
                <a:lnTo>
                  <a:pt x="137" y="608"/>
                </a:lnTo>
                <a:lnTo>
                  <a:pt x="158" y="608"/>
                </a:lnTo>
                <a:lnTo>
                  <a:pt x="181" y="606"/>
                </a:lnTo>
                <a:lnTo>
                  <a:pt x="198" y="602"/>
                </a:lnTo>
                <a:lnTo>
                  <a:pt x="218" y="594"/>
                </a:lnTo>
                <a:lnTo>
                  <a:pt x="238" y="581"/>
                </a:lnTo>
                <a:lnTo>
                  <a:pt x="252" y="568"/>
                </a:lnTo>
                <a:lnTo>
                  <a:pt x="266" y="549"/>
                </a:lnTo>
                <a:lnTo>
                  <a:pt x="275" y="531"/>
                </a:lnTo>
                <a:lnTo>
                  <a:pt x="282" y="510"/>
                </a:lnTo>
                <a:lnTo>
                  <a:pt x="284" y="491"/>
                </a:lnTo>
                <a:lnTo>
                  <a:pt x="287" y="468"/>
                </a:lnTo>
                <a:lnTo>
                  <a:pt x="287" y="448"/>
                </a:lnTo>
                <a:lnTo>
                  <a:pt x="286" y="426"/>
                </a:lnTo>
                <a:lnTo>
                  <a:pt x="279" y="404"/>
                </a:lnTo>
                <a:lnTo>
                  <a:pt x="272" y="384"/>
                </a:lnTo>
                <a:lnTo>
                  <a:pt x="258" y="364"/>
                </a:lnTo>
                <a:lnTo>
                  <a:pt x="244" y="346"/>
                </a:lnTo>
                <a:close/>
              </a:path>
            </a:pathLst>
          </a:custGeom>
          <a:solidFill>
            <a:srgbClr val="00FF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2" name="Freeform 17"/>
          <p:cNvSpPr>
            <a:spLocks noChangeArrowheads="1"/>
          </p:cNvSpPr>
          <p:nvPr/>
        </p:nvSpPr>
        <p:spPr bwMode="auto">
          <a:xfrm>
            <a:off x="1073150" y="4432300"/>
            <a:ext cx="147638" cy="292100"/>
          </a:xfrm>
          <a:custGeom>
            <a:avLst/>
            <a:gdLst>
              <a:gd name="T0" fmla="*/ 147638 w 93"/>
              <a:gd name="T1" fmla="*/ 0 h 184"/>
              <a:gd name="T2" fmla="*/ 147638 w 93"/>
              <a:gd name="T3" fmla="*/ 292100 h 184"/>
              <a:gd name="T4" fmla="*/ 0 w 93"/>
              <a:gd name="T5" fmla="*/ 292100 h 184"/>
              <a:gd name="T6" fmla="*/ 0 w 93"/>
              <a:gd name="T7" fmla="*/ 0 h 1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3" h="184">
                <a:moveTo>
                  <a:pt x="93" y="0"/>
                </a:moveTo>
                <a:lnTo>
                  <a:pt x="93" y="184"/>
                </a:lnTo>
                <a:lnTo>
                  <a:pt x="0" y="184"/>
                </a:lnTo>
                <a:lnTo>
                  <a:pt x="0" y="0"/>
                </a:lnTo>
                <a:lnTo>
                  <a:pt x="93" y="0"/>
                </a:lnTo>
                <a:close/>
              </a:path>
            </a:pathLst>
          </a:custGeom>
          <a:solidFill>
            <a:srgbClr val="00008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3" name="Freeform 18"/>
          <p:cNvSpPr>
            <a:spLocks noChangeArrowheads="1"/>
          </p:cNvSpPr>
          <p:nvPr/>
        </p:nvSpPr>
        <p:spPr bwMode="auto">
          <a:xfrm>
            <a:off x="1220788" y="4432300"/>
            <a:ext cx="42862" cy="258763"/>
          </a:xfrm>
          <a:custGeom>
            <a:avLst/>
            <a:gdLst>
              <a:gd name="T0" fmla="*/ 42862 w 27"/>
              <a:gd name="T1" fmla="*/ 0 h 163"/>
              <a:gd name="T2" fmla="*/ 42862 w 27"/>
              <a:gd name="T3" fmla="*/ 258763 h 163"/>
              <a:gd name="T4" fmla="*/ 0 w 27"/>
              <a:gd name="T5" fmla="*/ 258763 h 163"/>
              <a:gd name="T6" fmla="*/ 0 w 27"/>
              <a:gd name="T7" fmla="*/ 0 h 1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" h="163">
                <a:moveTo>
                  <a:pt x="27" y="0"/>
                </a:moveTo>
                <a:lnTo>
                  <a:pt x="27" y="163"/>
                </a:lnTo>
                <a:lnTo>
                  <a:pt x="0" y="163"/>
                </a:lnTo>
                <a:lnTo>
                  <a:pt x="0" y="0"/>
                </a:lnTo>
                <a:lnTo>
                  <a:pt x="27" y="0"/>
                </a:lnTo>
                <a:close/>
              </a:path>
            </a:pathLst>
          </a:custGeom>
          <a:solidFill>
            <a:srgbClr val="FAFAE4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4" name="Rectangle 19"/>
          <p:cNvSpPr>
            <a:spLocks noChangeArrowheads="1"/>
          </p:cNvSpPr>
          <p:nvPr/>
        </p:nvSpPr>
        <p:spPr bwMode="auto">
          <a:xfrm>
            <a:off x="1422400" y="4389438"/>
            <a:ext cx="212725" cy="69850"/>
          </a:xfrm>
          <a:prstGeom prst="rect">
            <a:avLst/>
          </a:prstGeom>
          <a:solidFill>
            <a:srgbClr val="FFC0C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5" name="Freeform 20"/>
          <p:cNvSpPr>
            <a:spLocks noChangeArrowheads="1"/>
          </p:cNvSpPr>
          <p:nvPr/>
        </p:nvSpPr>
        <p:spPr bwMode="auto">
          <a:xfrm>
            <a:off x="1263650" y="4321175"/>
            <a:ext cx="334963" cy="338138"/>
          </a:xfrm>
          <a:custGeom>
            <a:avLst/>
            <a:gdLst>
              <a:gd name="T0" fmla="*/ 100013 w 211"/>
              <a:gd name="T1" fmla="*/ 0 h 213"/>
              <a:gd name="T2" fmla="*/ 244475 w 211"/>
              <a:gd name="T3" fmla="*/ 0 h 213"/>
              <a:gd name="T4" fmla="*/ 334963 w 211"/>
              <a:gd name="T5" fmla="*/ 111125 h 213"/>
              <a:gd name="T6" fmla="*/ 325438 w 211"/>
              <a:gd name="T7" fmla="*/ 128588 h 213"/>
              <a:gd name="T8" fmla="*/ 312738 w 211"/>
              <a:gd name="T9" fmla="*/ 136525 h 213"/>
              <a:gd name="T10" fmla="*/ 288925 w 211"/>
              <a:gd name="T11" fmla="*/ 136525 h 213"/>
              <a:gd name="T12" fmla="*/ 265113 w 211"/>
              <a:gd name="T13" fmla="*/ 128588 h 213"/>
              <a:gd name="T14" fmla="*/ 207963 w 211"/>
              <a:gd name="T15" fmla="*/ 73025 h 213"/>
              <a:gd name="T16" fmla="*/ 158750 w 211"/>
              <a:gd name="T17" fmla="*/ 136525 h 213"/>
              <a:gd name="T18" fmla="*/ 158750 w 211"/>
              <a:gd name="T19" fmla="*/ 323850 h 213"/>
              <a:gd name="T20" fmla="*/ 138113 w 211"/>
              <a:gd name="T21" fmla="*/ 338138 h 213"/>
              <a:gd name="T22" fmla="*/ 0 w 211"/>
              <a:gd name="T23" fmla="*/ 338138 h 213"/>
              <a:gd name="T24" fmla="*/ 0 w 211"/>
              <a:gd name="T25" fmla="*/ 111125 h 21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11" h="213">
                <a:moveTo>
                  <a:pt x="63" y="0"/>
                </a:moveTo>
                <a:lnTo>
                  <a:pt x="154" y="0"/>
                </a:lnTo>
                <a:lnTo>
                  <a:pt x="211" y="70"/>
                </a:lnTo>
                <a:lnTo>
                  <a:pt x="205" y="81"/>
                </a:lnTo>
                <a:lnTo>
                  <a:pt x="197" y="86"/>
                </a:lnTo>
                <a:lnTo>
                  <a:pt x="182" y="86"/>
                </a:lnTo>
                <a:lnTo>
                  <a:pt x="167" y="81"/>
                </a:lnTo>
                <a:lnTo>
                  <a:pt x="131" y="46"/>
                </a:lnTo>
                <a:lnTo>
                  <a:pt x="100" y="86"/>
                </a:lnTo>
                <a:lnTo>
                  <a:pt x="100" y="204"/>
                </a:lnTo>
                <a:lnTo>
                  <a:pt x="87" y="213"/>
                </a:lnTo>
                <a:lnTo>
                  <a:pt x="0" y="213"/>
                </a:lnTo>
                <a:lnTo>
                  <a:pt x="0" y="70"/>
                </a:lnTo>
                <a:lnTo>
                  <a:pt x="63" y="0"/>
                </a:lnTo>
                <a:close/>
              </a:path>
            </a:pathLst>
          </a:custGeom>
          <a:solidFill>
            <a:srgbClr val="FFC0C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6" name="Rectangle 21"/>
          <p:cNvSpPr>
            <a:spLocks noChangeArrowheads="1"/>
          </p:cNvSpPr>
          <p:nvPr/>
        </p:nvSpPr>
        <p:spPr bwMode="auto">
          <a:xfrm>
            <a:off x="1408113" y="4454525"/>
            <a:ext cx="231775" cy="76200"/>
          </a:xfrm>
          <a:prstGeom prst="rect">
            <a:avLst/>
          </a:prstGeom>
          <a:solidFill>
            <a:srgbClr val="FFC0C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7" name="Rectangle 22"/>
          <p:cNvSpPr>
            <a:spLocks noChangeArrowheads="1"/>
          </p:cNvSpPr>
          <p:nvPr/>
        </p:nvSpPr>
        <p:spPr bwMode="auto">
          <a:xfrm>
            <a:off x="1403350" y="4522788"/>
            <a:ext cx="212725" cy="68262"/>
          </a:xfrm>
          <a:prstGeom prst="rect">
            <a:avLst/>
          </a:prstGeom>
          <a:solidFill>
            <a:srgbClr val="FFC0C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8" name="Rectangle 23"/>
          <p:cNvSpPr>
            <a:spLocks noChangeArrowheads="1"/>
          </p:cNvSpPr>
          <p:nvPr/>
        </p:nvSpPr>
        <p:spPr bwMode="auto">
          <a:xfrm>
            <a:off x="1403350" y="4581525"/>
            <a:ext cx="185738" cy="63500"/>
          </a:xfrm>
          <a:prstGeom prst="rect">
            <a:avLst/>
          </a:prstGeom>
          <a:solidFill>
            <a:srgbClr val="FFC0C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39" name="Rectangle 24"/>
          <p:cNvSpPr>
            <a:spLocks noChangeArrowheads="1"/>
          </p:cNvSpPr>
          <p:nvPr/>
        </p:nvSpPr>
        <p:spPr bwMode="auto">
          <a:xfrm>
            <a:off x="1095375" y="5700713"/>
            <a:ext cx="822325" cy="550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0" name="Freeform 25"/>
          <p:cNvSpPr>
            <a:spLocks noChangeArrowheads="1"/>
          </p:cNvSpPr>
          <p:nvPr/>
        </p:nvSpPr>
        <p:spPr bwMode="auto">
          <a:xfrm>
            <a:off x="1100138" y="5835650"/>
            <a:ext cx="398462" cy="384175"/>
          </a:xfrm>
          <a:custGeom>
            <a:avLst/>
            <a:gdLst>
              <a:gd name="T0" fmla="*/ 398462 w 251"/>
              <a:gd name="T1" fmla="*/ 384175 h 242"/>
              <a:gd name="T2" fmla="*/ 0 w 251"/>
              <a:gd name="T3" fmla="*/ 342900 h 242"/>
              <a:gd name="T4" fmla="*/ 0 w 251"/>
              <a:gd name="T5" fmla="*/ 0 h 242"/>
              <a:gd name="T6" fmla="*/ 398462 w 251"/>
              <a:gd name="T7" fmla="*/ 23813 h 2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1" h="242">
                <a:moveTo>
                  <a:pt x="251" y="242"/>
                </a:moveTo>
                <a:lnTo>
                  <a:pt x="0" y="216"/>
                </a:lnTo>
                <a:lnTo>
                  <a:pt x="0" y="0"/>
                </a:lnTo>
                <a:lnTo>
                  <a:pt x="251" y="15"/>
                </a:lnTo>
                <a:lnTo>
                  <a:pt x="251" y="242"/>
                </a:lnTo>
                <a:close/>
              </a:path>
            </a:pathLst>
          </a:custGeom>
          <a:solidFill>
            <a:srgbClr val="BE0E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1" name="Freeform 26"/>
          <p:cNvSpPr>
            <a:spLocks noChangeArrowheads="1"/>
          </p:cNvSpPr>
          <p:nvPr/>
        </p:nvSpPr>
        <p:spPr bwMode="auto">
          <a:xfrm>
            <a:off x="1498600" y="5795963"/>
            <a:ext cx="388938" cy="423862"/>
          </a:xfrm>
          <a:custGeom>
            <a:avLst/>
            <a:gdLst>
              <a:gd name="T0" fmla="*/ 0 w 245"/>
              <a:gd name="T1" fmla="*/ 63500 h 267"/>
              <a:gd name="T2" fmla="*/ 388938 w 245"/>
              <a:gd name="T3" fmla="*/ 0 h 267"/>
              <a:gd name="T4" fmla="*/ 388938 w 245"/>
              <a:gd name="T5" fmla="*/ 301625 h 267"/>
              <a:gd name="T6" fmla="*/ 0 w 245"/>
              <a:gd name="T7" fmla="*/ 423862 h 2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45" h="267">
                <a:moveTo>
                  <a:pt x="0" y="40"/>
                </a:moveTo>
                <a:lnTo>
                  <a:pt x="245" y="0"/>
                </a:lnTo>
                <a:lnTo>
                  <a:pt x="245" y="190"/>
                </a:lnTo>
                <a:lnTo>
                  <a:pt x="0" y="267"/>
                </a:lnTo>
                <a:lnTo>
                  <a:pt x="0" y="40"/>
                </a:lnTo>
                <a:close/>
              </a:path>
            </a:pathLst>
          </a:custGeom>
          <a:solidFill>
            <a:srgbClr val="960018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2" name="Freeform 27"/>
          <p:cNvSpPr>
            <a:spLocks noChangeArrowheads="1"/>
          </p:cNvSpPr>
          <p:nvPr/>
        </p:nvSpPr>
        <p:spPr bwMode="auto">
          <a:xfrm>
            <a:off x="1100138" y="5775325"/>
            <a:ext cx="787400" cy="84138"/>
          </a:xfrm>
          <a:custGeom>
            <a:avLst/>
            <a:gdLst>
              <a:gd name="T0" fmla="*/ 403225 w 496"/>
              <a:gd name="T1" fmla="*/ 84138 h 53"/>
              <a:gd name="T2" fmla="*/ 787400 w 496"/>
              <a:gd name="T3" fmla="*/ 20638 h 53"/>
              <a:gd name="T4" fmla="*/ 395288 w 496"/>
              <a:gd name="T5" fmla="*/ 0 h 53"/>
              <a:gd name="T6" fmla="*/ 0 w 496"/>
              <a:gd name="T7" fmla="*/ 60325 h 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96" h="53">
                <a:moveTo>
                  <a:pt x="254" y="53"/>
                </a:moveTo>
                <a:lnTo>
                  <a:pt x="496" y="13"/>
                </a:lnTo>
                <a:lnTo>
                  <a:pt x="249" y="0"/>
                </a:lnTo>
                <a:lnTo>
                  <a:pt x="0" y="38"/>
                </a:lnTo>
                <a:lnTo>
                  <a:pt x="254" y="53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3" name="Freeform 28"/>
          <p:cNvSpPr>
            <a:spLocks noChangeArrowheads="1"/>
          </p:cNvSpPr>
          <p:nvPr/>
        </p:nvSpPr>
        <p:spPr bwMode="auto">
          <a:xfrm>
            <a:off x="1235075" y="5842000"/>
            <a:ext cx="107950" cy="357188"/>
          </a:xfrm>
          <a:custGeom>
            <a:avLst/>
            <a:gdLst>
              <a:gd name="T0" fmla="*/ 107950 w 68"/>
              <a:gd name="T1" fmla="*/ 4763 h 225"/>
              <a:gd name="T2" fmla="*/ 0 w 68"/>
              <a:gd name="T3" fmla="*/ 0 h 225"/>
              <a:gd name="T4" fmla="*/ 0 w 68"/>
              <a:gd name="T5" fmla="*/ 346075 h 225"/>
              <a:gd name="T6" fmla="*/ 107950 w 68"/>
              <a:gd name="T7" fmla="*/ 357188 h 2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8" h="225">
                <a:moveTo>
                  <a:pt x="68" y="3"/>
                </a:moveTo>
                <a:lnTo>
                  <a:pt x="0" y="0"/>
                </a:lnTo>
                <a:lnTo>
                  <a:pt x="0" y="218"/>
                </a:lnTo>
                <a:lnTo>
                  <a:pt x="68" y="225"/>
                </a:lnTo>
                <a:lnTo>
                  <a:pt x="68" y="3"/>
                </a:lnTo>
                <a:close/>
              </a:path>
            </a:pathLst>
          </a:custGeom>
          <a:solidFill>
            <a:srgbClr val="00DCE4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4" name="Freeform 29"/>
          <p:cNvSpPr>
            <a:spLocks noChangeArrowheads="1"/>
          </p:cNvSpPr>
          <p:nvPr/>
        </p:nvSpPr>
        <p:spPr bwMode="auto">
          <a:xfrm>
            <a:off x="1662113" y="5815013"/>
            <a:ext cx="95250" cy="355600"/>
          </a:xfrm>
          <a:custGeom>
            <a:avLst/>
            <a:gdLst>
              <a:gd name="T0" fmla="*/ 0 w 60"/>
              <a:gd name="T1" fmla="*/ 355600 h 224"/>
              <a:gd name="T2" fmla="*/ 95250 w 60"/>
              <a:gd name="T3" fmla="*/ 323850 h 224"/>
              <a:gd name="T4" fmla="*/ 95250 w 60"/>
              <a:gd name="T5" fmla="*/ 0 h 224"/>
              <a:gd name="T6" fmla="*/ 0 w 60"/>
              <a:gd name="T7" fmla="*/ 20638 h 22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0" h="224">
                <a:moveTo>
                  <a:pt x="0" y="224"/>
                </a:moveTo>
                <a:lnTo>
                  <a:pt x="60" y="204"/>
                </a:lnTo>
                <a:lnTo>
                  <a:pt x="60" y="0"/>
                </a:lnTo>
                <a:lnTo>
                  <a:pt x="0" y="13"/>
                </a:lnTo>
                <a:lnTo>
                  <a:pt x="0" y="224"/>
                </a:lnTo>
                <a:close/>
              </a:path>
            </a:pathLst>
          </a:custGeom>
          <a:solidFill>
            <a:srgbClr val="00A79A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5" name="Freeform 30"/>
          <p:cNvSpPr>
            <a:spLocks noChangeArrowheads="1"/>
          </p:cNvSpPr>
          <p:nvPr/>
        </p:nvSpPr>
        <p:spPr bwMode="auto">
          <a:xfrm>
            <a:off x="1233488" y="5781675"/>
            <a:ext cx="528637" cy="65088"/>
          </a:xfrm>
          <a:custGeom>
            <a:avLst/>
            <a:gdLst>
              <a:gd name="T0" fmla="*/ 279400 w 333"/>
              <a:gd name="T1" fmla="*/ 39688 h 41"/>
              <a:gd name="T2" fmla="*/ 430212 w 333"/>
              <a:gd name="T3" fmla="*/ 53975 h 41"/>
              <a:gd name="T4" fmla="*/ 528637 w 333"/>
              <a:gd name="T5" fmla="*/ 33338 h 41"/>
              <a:gd name="T6" fmla="*/ 384175 w 333"/>
              <a:gd name="T7" fmla="*/ 23813 h 41"/>
              <a:gd name="T8" fmla="*/ 487362 w 333"/>
              <a:gd name="T9" fmla="*/ 3175 h 41"/>
              <a:gd name="T10" fmla="*/ 374650 w 333"/>
              <a:gd name="T11" fmla="*/ 0 h 41"/>
              <a:gd name="T12" fmla="*/ 284162 w 333"/>
              <a:gd name="T13" fmla="*/ 12700 h 41"/>
              <a:gd name="T14" fmla="*/ 179387 w 333"/>
              <a:gd name="T15" fmla="*/ 4763 h 41"/>
              <a:gd name="T16" fmla="*/ 90487 w 333"/>
              <a:gd name="T17" fmla="*/ 17463 h 41"/>
              <a:gd name="T18" fmla="*/ 209550 w 333"/>
              <a:gd name="T19" fmla="*/ 25400 h 41"/>
              <a:gd name="T20" fmla="*/ 0 w 333"/>
              <a:gd name="T21" fmla="*/ 60325 h 41"/>
              <a:gd name="T22" fmla="*/ 109537 w 333"/>
              <a:gd name="T23" fmla="*/ 65088 h 4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33" h="41">
                <a:moveTo>
                  <a:pt x="176" y="25"/>
                </a:moveTo>
                <a:lnTo>
                  <a:pt x="271" y="34"/>
                </a:lnTo>
                <a:lnTo>
                  <a:pt x="333" y="21"/>
                </a:lnTo>
                <a:lnTo>
                  <a:pt x="242" y="15"/>
                </a:lnTo>
                <a:lnTo>
                  <a:pt x="307" y="2"/>
                </a:lnTo>
                <a:lnTo>
                  <a:pt x="236" y="0"/>
                </a:lnTo>
                <a:lnTo>
                  <a:pt x="179" y="8"/>
                </a:lnTo>
                <a:lnTo>
                  <a:pt x="113" y="3"/>
                </a:lnTo>
                <a:lnTo>
                  <a:pt x="57" y="11"/>
                </a:lnTo>
                <a:lnTo>
                  <a:pt x="132" y="16"/>
                </a:lnTo>
                <a:lnTo>
                  <a:pt x="0" y="38"/>
                </a:lnTo>
                <a:lnTo>
                  <a:pt x="69" y="41"/>
                </a:lnTo>
                <a:lnTo>
                  <a:pt x="176" y="25"/>
                </a:lnTo>
                <a:close/>
              </a:path>
            </a:pathLst>
          </a:custGeom>
          <a:solidFill>
            <a:srgbClr val="00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6" name="Freeform 31"/>
          <p:cNvSpPr>
            <a:spLocks noChangeArrowheads="1"/>
          </p:cNvSpPr>
          <p:nvPr/>
        </p:nvSpPr>
        <p:spPr bwMode="auto">
          <a:xfrm>
            <a:off x="1508125" y="5761038"/>
            <a:ext cx="166688" cy="65087"/>
          </a:xfrm>
          <a:custGeom>
            <a:avLst/>
            <a:gdLst>
              <a:gd name="T0" fmla="*/ 12700 w 105"/>
              <a:gd name="T1" fmla="*/ 14287 h 41"/>
              <a:gd name="T2" fmla="*/ 4763 w 105"/>
              <a:gd name="T3" fmla="*/ 28575 h 41"/>
              <a:gd name="T4" fmla="*/ 0 w 105"/>
              <a:gd name="T5" fmla="*/ 36512 h 41"/>
              <a:gd name="T6" fmla="*/ 3175 w 105"/>
              <a:gd name="T7" fmla="*/ 47625 h 41"/>
              <a:gd name="T8" fmla="*/ 66675 w 105"/>
              <a:gd name="T9" fmla="*/ 60325 h 41"/>
              <a:gd name="T10" fmla="*/ 93663 w 105"/>
              <a:gd name="T11" fmla="*/ 65087 h 41"/>
              <a:gd name="T12" fmla="*/ 119063 w 105"/>
              <a:gd name="T13" fmla="*/ 65087 h 41"/>
              <a:gd name="T14" fmla="*/ 146050 w 105"/>
              <a:gd name="T15" fmla="*/ 60325 h 41"/>
              <a:gd name="T16" fmla="*/ 163513 w 105"/>
              <a:gd name="T17" fmla="*/ 47625 h 41"/>
              <a:gd name="T18" fmla="*/ 166688 w 105"/>
              <a:gd name="T19" fmla="*/ 34925 h 41"/>
              <a:gd name="T20" fmla="*/ 163513 w 105"/>
              <a:gd name="T21" fmla="*/ 0 h 41"/>
              <a:gd name="T22" fmla="*/ 26988 w 105"/>
              <a:gd name="T23" fmla="*/ 3175 h 4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5" h="41">
                <a:moveTo>
                  <a:pt x="8" y="9"/>
                </a:moveTo>
                <a:lnTo>
                  <a:pt x="3" y="18"/>
                </a:lnTo>
                <a:lnTo>
                  <a:pt x="0" y="23"/>
                </a:lnTo>
                <a:lnTo>
                  <a:pt x="2" y="30"/>
                </a:lnTo>
                <a:lnTo>
                  <a:pt x="42" y="38"/>
                </a:lnTo>
                <a:lnTo>
                  <a:pt x="59" y="41"/>
                </a:lnTo>
                <a:lnTo>
                  <a:pt x="75" y="41"/>
                </a:lnTo>
                <a:lnTo>
                  <a:pt x="92" y="38"/>
                </a:lnTo>
                <a:lnTo>
                  <a:pt x="103" y="30"/>
                </a:lnTo>
                <a:lnTo>
                  <a:pt x="105" y="22"/>
                </a:lnTo>
                <a:lnTo>
                  <a:pt x="103" y="0"/>
                </a:lnTo>
                <a:lnTo>
                  <a:pt x="17" y="2"/>
                </a:lnTo>
                <a:lnTo>
                  <a:pt x="8" y="9"/>
                </a:lnTo>
                <a:close/>
              </a:path>
            </a:pathLst>
          </a:custGeom>
          <a:solidFill>
            <a:srgbClr val="00C1CE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7" name="Freeform 32"/>
          <p:cNvSpPr>
            <a:spLocks noChangeArrowheads="1"/>
          </p:cNvSpPr>
          <p:nvPr/>
        </p:nvSpPr>
        <p:spPr bwMode="auto">
          <a:xfrm>
            <a:off x="1538288" y="5746750"/>
            <a:ext cx="130175" cy="33338"/>
          </a:xfrm>
          <a:custGeom>
            <a:avLst/>
            <a:gdLst>
              <a:gd name="T0" fmla="*/ 41275 w 82"/>
              <a:gd name="T1" fmla="*/ 30163 h 21"/>
              <a:gd name="T2" fmla="*/ 74613 w 82"/>
              <a:gd name="T3" fmla="*/ 33338 h 21"/>
              <a:gd name="T4" fmla="*/ 119063 w 82"/>
              <a:gd name="T5" fmla="*/ 28575 h 21"/>
              <a:gd name="T6" fmla="*/ 130175 w 82"/>
              <a:gd name="T7" fmla="*/ 20638 h 21"/>
              <a:gd name="T8" fmla="*/ 128588 w 82"/>
              <a:gd name="T9" fmla="*/ 7938 h 21"/>
              <a:gd name="T10" fmla="*/ 106363 w 82"/>
              <a:gd name="T11" fmla="*/ 3175 h 21"/>
              <a:gd name="T12" fmla="*/ 77788 w 82"/>
              <a:gd name="T13" fmla="*/ 0 h 21"/>
              <a:gd name="T14" fmla="*/ 38100 w 82"/>
              <a:gd name="T15" fmla="*/ 4763 h 21"/>
              <a:gd name="T16" fmla="*/ 4763 w 82"/>
              <a:gd name="T17" fmla="*/ 9525 h 21"/>
              <a:gd name="T18" fmla="*/ 0 w 82"/>
              <a:gd name="T19" fmla="*/ 20638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" h="21">
                <a:moveTo>
                  <a:pt x="26" y="19"/>
                </a:moveTo>
                <a:lnTo>
                  <a:pt x="47" y="21"/>
                </a:lnTo>
                <a:lnTo>
                  <a:pt x="75" y="18"/>
                </a:lnTo>
                <a:lnTo>
                  <a:pt x="82" y="13"/>
                </a:lnTo>
                <a:lnTo>
                  <a:pt x="81" y="5"/>
                </a:lnTo>
                <a:lnTo>
                  <a:pt x="67" y="2"/>
                </a:lnTo>
                <a:lnTo>
                  <a:pt x="49" y="0"/>
                </a:lnTo>
                <a:lnTo>
                  <a:pt x="24" y="3"/>
                </a:lnTo>
                <a:lnTo>
                  <a:pt x="3" y="6"/>
                </a:lnTo>
                <a:lnTo>
                  <a:pt x="0" y="13"/>
                </a:lnTo>
                <a:lnTo>
                  <a:pt x="26" y="19"/>
                </a:lnTo>
                <a:close/>
              </a:path>
            </a:pathLst>
          </a:custGeom>
          <a:solidFill>
            <a:srgbClr val="00A79A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8" name="Freeform 33"/>
          <p:cNvSpPr>
            <a:spLocks noChangeArrowheads="1"/>
          </p:cNvSpPr>
          <p:nvPr/>
        </p:nvSpPr>
        <p:spPr bwMode="auto">
          <a:xfrm>
            <a:off x="1255713" y="5703888"/>
            <a:ext cx="211137" cy="84137"/>
          </a:xfrm>
          <a:custGeom>
            <a:avLst/>
            <a:gdLst>
              <a:gd name="T0" fmla="*/ 0 w 133"/>
              <a:gd name="T1" fmla="*/ 34925 h 53"/>
              <a:gd name="T2" fmla="*/ 9525 w 133"/>
              <a:gd name="T3" fmla="*/ 17462 h 53"/>
              <a:gd name="T4" fmla="*/ 26987 w 133"/>
              <a:gd name="T5" fmla="*/ 6350 h 53"/>
              <a:gd name="T6" fmla="*/ 47625 w 133"/>
              <a:gd name="T7" fmla="*/ 0 h 53"/>
              <a:gd name="T8" fmla="*/ 68262 w 133"/>
              <a:gd name="T9" fmla="*/ 0 h 53"/>
              <a:gd name="T10" fmla="*/ 93662 w 133"/>
              <a:gd name="T11" fmla="*/ 0 h 53"/>
              <a:gd name="T12" fmla="*/ 112712 w 133"/>
              <a:gd name="T13" fmla="*/ 4762 h 53"/>
              <a:gd name="T14" fmla="*/ 133350 w 133"/>
              <a:gd name="T15" fmla="*/ 12700 h 53"/>
              <a:gd name="T16" fmla="*/ 161925 w 133"/>
              <a:gd name="T17" fmla="*/ 26987 h 53"/>
              <a:gd name="T18" fmla="*/ 211137 w 133"/>
              <a:gd name="T19" fmla="*/ 60325 h 53"/>
              <a:gd name="T20" fmla="*/ 160337 w 133"/>
              <a:gd name="T21" fmla="*/ 84137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3" h="53">
                <a:moveTo>
                  <a:pt x="0" y="22"/>
                </a:moveTo>
                <a:lnTo>
                  <a:pt x="6" y="11"/>
                </a:lnTo>
                <a:lnTo>
                  <a:pt x="17" y="4"/>
                </a:lnTo>
                <a:lnTo>
                  <a:pt x="30" y="0"/>
                </a:lnTo>
                <a:lnTo>
                  <a:pt x="43" y="0"/>
                </a:lnTo>
                <a:lnTo>
                  <a:pt x="59" y="0"/>
                </a:lnTo>
                <a:lnTo>
                  <a:pt x="71" y="3"/>
                </a:lnTo>
                <a:lnTo>
                  <a:pt x="84" y="8"/>
                </a:lnTo>
                <a:lnTo>
                  <a:pt x="102" y="17"/>
                </a:lnTo>
                <a:lnTo>
                  <a:pt x="133" y="38"/>
                </a:lnTo>
                <a:lnTo>
                  <a:pt x="101" y="53"/>
                </a:lnTo>
                <a:lnTo>
                  <a:pt x="0" y="22"/>
                </a:lnTo>
                <a:close/>
              </a:path>
            </a:pathLst>
          </a:custGeom>
          <a:solidFill>
            <a:srgbClr val="00C1CE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49" name="Freeform 34"/>
          <p:cNvSpPr>
            <a:spLocks noChangeArrowheads="1"/>
          </p:cNvSpPr>
          <p:nvPr/>
        </p:nvSpPr>
        <p:spPr bwMode="auto">
          <a:xfrm>
            <a:off x="1425575" y="5754688"/>
            <a:ext cx="117475" cy="63500"/>
          </a:xfrm>
          <a:custGeom>
            <a:avLst/>
            <a:gdLst>
              <a:gd name="T0" fmla="*/ 0 w 74"/>
              <a:gd name="T1" fmla="*/ 38100 h 40"/>
              <a:gd name="T2" fmla="*/ 0 w 74"/>
              <a:gd name="T3" fmla="*/ 26988 h 40"/>
              <a:gd name="T4" fmla="*/ 7938 w 74"/>
              <a:gd name="T5" fmla="*/ 9525 h 40"/>
              <a:gd name="T6" fmla="*/ 22225 w 74"/>
              <a:gd name="T7" fmla="*/ 0 h 40"/>
              <a:gd name="T8" fmla="*/ 117475 w 74"/>
              <a:gd name="T9" fmla="*/ 1588 h 40"/>
              <a:gd name="T10" fmla="*/ 96838 w 74"/>
              <a:gd name="T11" fmla="*/ 20638 h 40"/>
              <a:gd name="T12" fmla="*/ 82550 w 74"/>
              <a:gd name="T13" fmla="*/ 38100 h 40"/>
              <a:gd name="T14" fmla="*/ 87313 w 74"/>
              <a:gd name="T15" fmla="*/ 55563 h 40"/>
              <a:gd name="T16" fmla="*/ 71438 w 74"/>
              <a:gd name="T17" fmla="*/ 63500 h 40"/>
              <a:gd name="T18" fmla="*/ 30163 w 74"/>
              <a:gd name="T19" fmla="*/ 61913 h 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4" h="40">
                <a:moveTo>
                  <a:pt x="0" y="24"/>
                </a:moveTo>
                <a:lnTo>
                  <a:pt x="0" y="17"/>
                </a:lnTo>
                <a:lnTo>
                  <a:pt x="5" y="6"/>
                </a:lnTo>
                <a:lnTo>
                  <a:pt x="14" y="0"/>
                </a:lnTo>
                <a:lnTo>
                  <a:pt x="74" y="1"/>
                </a:lnTo>
                <a:lnTo>
                  <a:pt x="61" y="13"/>
                </a:lnTo>
                <a:lnTo>
                  <a:pt x="52" y="24"/>
                </a:lnTo>
                <a:lnTo>
                  <a:pt x="55" y="35"/>
                </a:lnTo>
                <a:lnTo>
                  <a:pt x="45" y="40"/>
                </a:lnTo>
                <a:lnTo>
                  <a:pt x="19" y="39"/>
                </a:lnTo>
                <a:lnTo>
                  <a:pt x="0" y="24"/>
                </a:lnTo>
                <a:close/>
              </a:path>
            </a:pathLst>
          </a:custGeom>
          <a:solidFill>
            <a:srgbClr val="00C1CE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0" name="Freeform 35"/>
          <p:cNvSpPr>
            <a:spLocks noChangeArrowheads="1"/>
          </p:cNvSpPr>
          <p:nvPr/>
        </p:nvSpPr>
        <p:spPr bwMode="auto">
          <a:xfrm>
            <a:off x="1255713" y="5724525"/>
            <a:ext cx="166687" cy="68263"/>
          </a:xfrm>
          <a:custGeom>
            <a:avLst/>
            <a:gdLst>
              <a:gd name="T0" fmla="*/ 131762 w 105"/>
              <a:gd name="T1" fmla="*/ 33338 h 43"/>
              <a:gd name="T2" fmla="*/ 104775 w 105"/>
              <a:gd name="T3" fmla="*/ 19050 h 43"/>
              <a:gd name="T4" fmla="*/ 77787 w 105"/>
              <a:gd name="T5" fmla="*/ 9525 h 43"/>
              <a:gd name="T6" fmla="*/ 52387 w 105"/>
              <a:gd name="T7" fmla="*/ 3175 h 43"/>
              <a:gd name="T8" fmla="*/ 30162 w 105"/>
              <a:gd name="T9" fmla="*/ 0 h 43"/>
              <a:gd name="T10" fmla="*/ 9525 w 105"/>
              <a:gd name="T11" fmla="*/ 3175 h 43"/>
              <a:gd name="T12" fmla="*/ 0 w 105"/>
              <a:gd name="T13" fmla="*/ 11113 h 43"/>
              <a:gd name="T14" fmla="*/ 0 w 105"/>
              <a:gd name="T15" fmla="*/ 22225 h 43"/>
              <a:gd name="T16" fmla="*/ 1587 w 105"/>
              <a:gd name="T17" fmla="*/ 33338 h 43"/>
              <a:gd name="T18" fmla="*/ 15875 w 105"/>
              <a:gd name="T19" fmla="*/ 46038 h 43"/>
              <a:gd name="T20" fmla="*/ 42862 w 105"/>
              <a:gd name="T21" fmla="*/ 57150 h 43"/>
              <a:gd name="T22" fmla="*/ 65087 w 105"/>
              <a:gd name="T23" fmla="*/ 61913 h 43"/>
              <a:gd name="T24" fmla="*/ 87312 w 105"/>
              <a:gd name="T25" fmla="*/ 60325 h 43"/>
              <a:gd name="T26" fmla="*/ 112712 w 105"/>
              <a:gd name="T27" fmla="*/ 58738 h 43"/>
              <a:gd name="T28" fmla="*/ 136525 w 105"/>
              <a:gd name="T29" fmla="*/ 65088 h 43"/>
              <a:gd name="T30" fmla="*/ 166687 w 105"/>
              <a:gd name="T31" fmla="*/ 68263 h 4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5" h="43">
                <a:moveTo>
                  <a:pt x="83" y="21"/>
                </a:moveTo>
                <a:lnTo>
                  <a:pt x="66" y="12"/>
                </a:lnTo>
                <a:lnTo>
                  <a:pt x="49" y="6"/>
                </a:lnTo>
                <a:lnTo>
                  <a:pt x="33" y="2"/>
                </a:lnTo>
                <a:lnTo>
                  <a:pt x="19" y="0"/>
                </a:lnTo>
                <a:lnTo>
                  <a:pt x="6" y="2"/>
                </a:lnTo>
                <a:lnTo>
                  <a:pt x="0" y="7"/>
                </a:lnTo>
                <a:lnTo>
                  <a:pt x="0" y="14"/>
                </a:lnTo>
                <a:lnTo>
                  <a:pt x="1" y="21"/>
                </a:lnTo>
                <a:lnTo>
                  <a:pt x="10" y="29"/>
                </a:lnTo>
                <a:lnTo>
                  <a:pt x="27" y="36"/>
                </a:lnTo>
                <a:lnTo>
                  <a:pt x="41" y="39"/>
                </a:lnTo>
                <a:lnTo>
                  <a:pt x="55" y="38"/>
                </a:lnTo>
                <a:lnTo>
                  <a:pt x="71" y="37"/>
                </a:lnTo>
                <a:lnTo>
                  <a:pt x="86" y="41"/>
                </a:lnTo>
                <a:lnTo>
                  <a:pt x="105" y="43"/>
                </a:lnTo>
                <a:lnTo>
                  <a:pt x="83" y="21"/>
                </a:lnTo>
                <a:close/>
              </a:path>
            </a:pathLst>
          </a:custGeom>
          <a:solidFill>
            <a:srgbClr val="00A79A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1" name="Freeform 36"/>
          <p:cNvSpPr>
            <a:spLocks/>
          </p:cNvSpPr>
          <p:nvPr/>
        </p:nvSpPr>
        <p:spPr bwMode="auto">
          <a:xfrm>
            <a:off x="1481138" y="5754688"/>
            <a:ext cx="22225" cy="61912"/>
          </a:xfrm>
          <a:custGeom>
            <a:avLst/>
            <a:gdLst>
              <a:gd name="T0" fmla="*/ 22225 w 14"/>
              <a:gd name="T1" fmla="*/ 0 h 39"/>
              <a:gd name="T2" fmla="*/ 3175 w 14"/>
              <a:gd name="T3" fmla="*/ 12700 h 39"/>
              <a:gd name="T4" fmla="*/ 0 w 14"/>
              <a:gd name="T5" fmla="*/ 23812 h 39"/>
              <a:gd name="T6" fmla="*/ 0 w 14"/>
              <a:gd name="T7" fmla="*/ 34925 h 39"/>
              <a:gd name="T8" fmla="*/ 4763 w 14"/>
              <a:gd name="T9" fmla="*/ 42862 h 39"/>
              <a:gd name="T10" fmla="*/ 17463 w 14"/>
              <a:gd name="T11" fmla="*/ 61912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4" h="39">
                <a:moveTo>
                  <a:pt x="14" y="0"/>
                </a:moveTo>
                <a:lnTo>
                  <a:pt x="2" y="8"/>
                </a:lnTo>
                <a:lnTo>
                  <a:pt x="0" y="15"/>
                </a:lnTo>
                <a:lnTo>
                  <a:pt x="0" y="22"/>
                </a:lnTo>
                <a:lnTo>
                  <a:pt x="3" y="27"/>
                </a:lnTo>
                <a:lnTo>
                  <a:pt x="11" y="39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2" name="Rectangle 37"/>
          <p:cNvSpPr>
            <a:spLocks noChangeArrowheads="1"/>
          </p:cNvSpPr>
          <p:nvPr/>
        </p:nvSpPr>
        <p:spPr bwMode="auto">
          <a:xfrm>
            <a:off x="1089025" y="2889250"/>
            <a:ext cx="1036638" cy="6111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3" name="Freeform 38"/>
          <p:cNvSpPr>
            <a:spLocks noChangeArrowheads="1"/>
          </p:cNvSpPr>
          <p:nvPr/>
        </p:nvSpPr>
        <p:spPr bwMode="auto">
          <a:xfrm>
            <a:off x="1352550" y="3043238"/>
            <a:ext cx="400050" cy="171450"/>
          </a:xfrm>
          <a:custGeom>
            <a:avLst/>
            <a:gdLst>
              <a:gd name="T0" fmla="*/ 400050 w 252"/>
              <a:gd name="T1" fmla="*/ 171450 h 108"/>
              <a:gd name="T2" fmla="*/ 400050 w 252"/>
              <a:gd name="T3" fmla="*/ 65088 h 108"/>
              <a:gd name="T4" fmla="*/ 33338 w 252"/>
              <a:gd name="T5" fmla="*/ 0 h 108"/>
              <a:gd name="T6" fmla="*/ 31750 w 252"/>
              <a:gd name="T7" fmla="*/ 0 h 108"/>
              <a:gd name="T8" fmla="*/ 30163 w 252"/>
              <a:gd name="T9" fmla="*/ 0 h 108"/>
              <a:gd name="T10" fmla="*/ 28575 w 252"/>
              <a:gd name="T11" fmla="*/ 0 h 108"/>
              <a:gd name="T12" fmla="*/ 23813 w 252"/>
              <a:gd name="T13" fmla="*/ 1588 h 108"/>
              <a:gd name="T14" fmla="*/ 23813 w 252"/>
              <a:gd name="T15" fmla="*/ 4763 h 108"/>
              <a:gd name="T16" fmla="*/ 22225 w 252"/>
              <a:gd name="T17" fmla="*/ 4763 h 108"/>
              <a:gd name="T18" fmla="*/ 19050 w 252"/>
              <a:gd name="T19" fmla="*/ 4763 h 108"/>
              <a:gd name="T20" fmla="*/ 17463 w 252"/>
              <a:gd name="T21" fmla="*/ 9525 h 108"/>
              <a:gd name="T22" fmla="*/ 15875 w 252"/>
              <a:gd name="T23" fmla="*/ 9525 h 108"/>
              <a:gd name="T24" fmla="*/ 14288 w 252"/>
              <a:gd name="T25" fmla="*/ 12700 h 108"/>
              <a:gd name="T26" fmla="*/ 12700 w 252"/>
              <a:gd name="T27" fmla="*/ 14288 h 108"/>
              <a:gd name="T28" fmla="*/ 11113 w 252"/>
              <a:gd name="T29" fmla="*/ 14288 h 108"/>
              <a:gd name="T30" fmla="*/ 9525 w 252"/>
              <a:gd name="T31" fmla="*/ 19050 h 108"/>
              <a:gd name="T32" fmla="*/ 7938 w 252"/>
              <a:gd name="T33" fmla="*/ 19050 h 108"/>
              <a:gd name="T34" fmla="*/ 6350 w 252"/>
              <a:gd name="T35" fmla="*/ 22225 h 108"/>
              <a:gd name="T36" fmla="*/ 6350 w 252"/>
              <a:gd name="T37" fmla="*/ 23813 h 108"/>
              <a:gd name="T38" fmla="*/ 4763 w 252"/>
              <a:gd name="T39" fmla="*/ 26988 h 108"/>
              <a:gd name="T40" fmla="*/ 4763 w 252"/>
              <a:gd name="T41" fmla="*/ 31750 h 108"/>
              <a:gd name="T42" fmla="*/ 3175 w 252"/>
              <a:gd name="T43" fmla="*/ 31750 h 108"/>
              <a:gd name="T44" fmla="*/ 3175 w 252"/>
              <a:gd name="T45" fmla="*/ 36513 h 108"/>
              <a:gd name="T46" fmla="*/ 3175 w 252"/>
              <a:gd name="T47" fmla="*/ 36513 h 108"/>
              <a:gd name="T48" fmla="*/ 1588 w 252"/>
              <a:gd name="T49" fmla="*/ 41275 h 108"/>
              <a:gd name="T50" fmla="*/ 1588 w 252"/>
              <a:gd name="T51" fmla="*/ 46038 h 108"/>
              <a:gd name="T52" fmla="*/ 0 w 252"/>
              <a:gd name="T53" fmla="*/ 49213 h 108"/>
              <a:gd name="T54" fmla="*/ 0 w 252"/>
              <a:gd name="T55" fmla="*/ 53975 h 108"/>
              <a:gd name="T56" fmla="*/ 0 w 252"/>
              <a:gd name="T57" fmla="*/ 55563 h 108"/>
              <a:gd name="T58" fmla="*/ 1588 w 252"/>
              <a:gd name="T59" fmla="*/ 60325 h 108"/>
              <a:gd name="T60" fmla="*/ 1588 w 252"/>
              <a:gd name="T61" fmla="*/ 63500 h 108"/>
              <a:gd name="T62" fmla="*/ 1588 w 252"/>
              <a:gd name="T63" fmla="*/ 68263 h 108"/>
              <a:gd name="T64" fmla="*/ 3175 w 252"/>
              <a:gd name="T65" fmla="*/ 69850 h 108"/>
              <a:gd name="T66" fmla="*/ 3175 w 252"/>
              <a:gd name="T67" fmla="*/ 73025 h 108"/>
              <a:gd name="T68" fmla="*/ 4763 w 252"/>
              <a:gd name="T69" fmla="*/ 77788 h 108"/>
              <a:gd name="T70" fmla="*/ 6350 w 252"/>
              <a:gd name="T71" fmla="*/ 80963 h 108"/>
              <a:gd name="T72" fmla="*/ 7938 w 252"/>
              <a:gd name="T73" fmla="*/ 85725 h 108"/>
              <a:gd name="T74" fmla="*/ 9525 w 252"/>
              <a:gd name="T75" fmla="*/ 87313 h 108"/>
              <a:gd name="T76" fmla="*/ 11113 w 252"/>
              <a:gd name="T77" fmla="*/ 90488 h 108"/>
              <a:gd name="T78" fmla="*/ 12700 w 252"/>
              <a:gd name="T79" fmla="*/ 92075 h 108"/>
              <a:gd name="T80" fmla="*/ 14288 w 252"/>
              <a:gd name="T81" fmla="*/ 95250 h 108"/>
              <a:gd name="T82" fmla="*/ 15875 w 252"/>
              <a:gd name="T83" fmla="*/ 96838 h 108"/>
              <a:gd name="T84" fmla="*/ 17463 w 252"/>
              <a:gd name="T85" fmla="*/ 100013 h 108"/>
              <a:gd name="T86" fmla="*/ 19050 w 252"/>
              <a:gd name="T87" fmla="*/ 100013 h 108"/>
              <a:gd name="T88" fmla="*/ 22225 w 252"/>
              <a:gd name="T89" fmla="*/ 101600 h 108"/>
              <a:gd name="T90" fmla="*/ 23813 w 252"/>
              <a:gd name="T91" fmla="*/ 104775 h 108"/>
              <a:gd name="T92" fmla="*/ 26988 w 252"/>
              <a:gd name="T93" fmla="*/ 104775 h 108"/>
              <a:gd name="T94" fmla="*/ 28575 w 252"/>
              <a:gd name="T95" fmla="*/ 104775 h 108"/>
              <a:gd name="T96" fmla="*/ 31750 w 252"/>
              <a:gd name="T97" fmla="*/ 104775 h 108"/>
              <a:gd name="T98" fmla="*/ 33338 w 252"/>
              <a:gd name="T99" fmla="*/ 106363 h 10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2" h="108">
                <a:moveTo>
                  <a:pt x="252" y="108"/>
                </a:moveTo>
                <a:lnTo>
                  <a:pt x="252" y="41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  <a:lnTo>
                  <a:pt x="15" y="1"/>
                </a:lnTo>
                <a:lnTo>
                  <a:pt x="15" y="3"/>
                </a:lnTo>
                <a:lnTo>
                  <a:pt x="14" y="3"/>
                </a:lnTo>
                <a:lnTo>
                  <a:pt x="12" y="3"/>
                </a:lnTo>
                <a:lnTo>
                  <a:pt x="11" y="6"/>
                </a:lnTo>
                <a:lnTo>
                  <a:pt x="10" y="6"/>
                </a:lnTo>
                <a:lnTo>
                  <a:pt x="9" y="8"/>
                </a:lnTo>
                <a:lnTo>
                  <a:pt x="8" y="9"/>
                </a:lnTo>
                <a:lnTo>
                  <a:pt x="7" y="9"/>
                </a:lnTo>
                <a:lnTo>
                  <a:pt x="6" y="12"/>
                </a:lnTo>
                <a:lnTo>
                  <a:pt x="5" y="12"/>
                </a:lnTo>
                <a:lnTo>
                  <a:pt x="4" y="14"/>
                </a:lnTo>
                <a:lnTo>
                  <a:pt x="4" y="15"/>
                </a:lnTo>
                <a:lnTo>
                  <a:pt x="3" y="17"/>
                </a:lnTo>
                <a:lnTo>
                  <a:pt x="3" y="20"/>
                </a:lnTo>
                <a:lnTo>
                  <a:pt x="2" y="20"/>
                </a:lnTo>
                <a:lnTo>
                  <a:pt x="2" y="23"/>
                </a:lnTo>
                <a:lnTo>
                  <a:pt x="1" y="26"/>
                </a:lnTo>
                <a:lnTo>
                  <a:pt x="1" y="29"/>
                </a:lnTo>
                <a:lnTo>
                  <a:pt x="0" y="31"/>
                </a:lnTo>
                <a:lnTo>
                  <a:pt x="0" y="34"/>
                </a:lnTo>
                <a:lnTo>
                  <a:pt x="0" y="35"/>
                </a:lnTo>
                <a:lnTo>
                  <a:pt x="1" y="38"/>
                </a:lnTo>
                <a:lnTo>
                  <a:pt x="1" y="40"/>
                </a:lnTo>
                <a:lnTo>
                  <a:pt x="1" y="43"/>
                </a:lnTo>
                <a:lnTo>
                  <a:pt x="2" y="44"/>
                </a:lnTo>
                <a:lnTo>
                  <a:pt x="2" y="46"/>
                </a:lnTo>
                <a:lnTo>
                  <a:pt x="3" y="49"/>
                </a:lnTo>
                <a:lnTo>
                  <a:pt x="4" y="51"/>
                </a:lnTo>
                <a:lnTo>
                  <a:pt x="5" y="54"/>
                </a:lnTo>
                <a:lnTo>
                  <a:pt x="6" y="55"/>
                </a:lnTo>
                <a:lnTo>
                  <a:pt x="7" y="57"/>
                </a:lnTo>
                <a:lnTo>
                  <a:pt x="8" y="58"/>
                </a:lnTo>
                <a:lnTo>
                  <a:pt x="9" y="60"/>
                </a:lnTo>
                <a:lnTo>
                  <a:pt x="10" y="61"/>
                </a:lnTo>
                <a:lnTo>
                  <a:pt x="11" y="63"/>
                </a:lnTo>
                <a:lnTo>
                  <a:pt x="12" y="63"/>
                </a:lnTo>
                <a:lnTo>
                  <a:pt x="14" y="64"/>
                </a:lnTo>
                <a:lnTo>
                  <a:pt x="15" y="66"/>
                </a:lnTo>
                <a:lnTo>
                  <a:pt x="17" y="66"/>
                </a:lnTo>
                <a:lnTo>
                  <a:pt x="18" y="66"/>
                </a:lnTo>
                <a:lnTo>
                  <a:pt x="20" y="66"/>
                </a:lnTo>
                <a:lnTo>
                  <a:pt x="21" y="67"/>
                </a:lnTo>
                <a:lnTo>
                  <a:pt x="252" y="108"/>
                </a:lnTo>
                <a:close/>
              </a:path>
            </a:pathLst>
          </a:custGeom>
          <a:solidFill>
            <a:srgbClr val="960018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4" name="Oval 39"/>
          <p:cNvSpPr>
            <a:spLocks noChangeArrowheads="1"/>
          </p:cNvSpPr>
          <p:nvPr/>
        </p:nvSpPr>
        <p:spPr bwMode="auto">
          <a:xfrm rot="5400000">
            <a:off x="1718469" y="3109119"/>
            <a:ext cx="68263" cy="104775"/>
          </a:xfrm>
          <a:prstGeom prst="ellipse">
            <a:avLst/>
          </a:prstGeom>
          <a:solidFill>
            <a:srgbClr val="BE0E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5" name="Oval 40"/>
          <p:cNvSpPr>
            <a:spLocks noChangeArrowheads="1"/>
          </p:cNvSpPr>
          <p:nvPr/>
        </p:nvSpPr>
        <p:spPr bwMode="auto">
          <a:xfrm>
            <a:off x="1752600" y="3157538"/>
            <a:ext cx="9525" cy="7937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6" name="Freeform 41"/>
          <p:cNvSpPr>
            <a:spLocks noChangeArrowheads="1"/>
          </p:cNvSpPr>
          <p:nvPr/>
        </p:nvSpPr>
        <p:spPr bwMode="auto">
          <a:xfrm>
            <a:off x="1287463" y="3070225"/>
            <a:ext cx="401637" cy="169863"/>
          </a:xfrm>
          <a:custGeom>
            <a:avLst/>
            <a:gdLst>
              <a:gd name="T0" fmla="*/ 401637 w 253"/>
              <a:gd name="T1" fmla="*/ 169863 h 107"/>
              <a:gd name="T2" fmla="*/ 401637 w 253"/>
              <a:gd name="T3" fmla="*/ 63500 h 107"/>
              <a:gd name="T4" fmla="*/ 33337 w 253"/>
              <a:gd name="T5" fmla="*/ 0 h 107"/>
              <a:gd name="T6" fmla="*/ 31750 w 253"/>
              <a:gd name="T7" fmla="*/ 0 h 107"/>
              <a:gd name="T8" fmla="*/ 30162 w 253"/>
              <a:gd name="T9" fmla="*/ 0 h 107"/>
              <a:gd name="T10" fmla="*/ 26987 w 253"/>
              <a:gd name="T11" fmla="*/ 0 h 107"/>
              <a:gd name="T12" fmla="*/ 25400 w 253"/>
              <a:gd name="T13" fmla="*/ 0 h 107"/>
              <a:gd name="T14" fmla="*/ 23812 w 253"/>
              <a:gd name="T15" fmla="*/ 1588 h 107"/>
              <a:gd name="T16" fmla="*/ 20637 w 253"/>
              <a:gd name="T17" fmla="*/ 4763 h 107"/>
              <a:gd name="T18" fmla="*/ 19050 w 253"/>
              <a:gd name="T19" fmla="*/ 4763 h 107"/>
              <a:gd name="T20" fmla="*/ 15875 w 253"/>
              <a:gd name="T21" fmla="*/ 6350 h 107"/>
              <a:gd name="T22" fmla="*/ 14287 w 253"/>
              <a:gd name="T23" fmla="*/ 9525 h 107"/>
              <a:gd name="T24" fmla="*/ 12700 w 253"/>
              <a:gd name="T25" fmla="*/ 9525 h 107"/>
              <a:gd name="T26" fmla="*/ 11112 w 253"/>
              <a:gd name="T27" fmla="*/ 11113 h 107"/>
              <a:gd name="T28" fmla="*/ 11112 w 253"/>
              <a:gd name="T29" fmla="*/ 14288 h 107"/>
              <a:gd name="T30" fmla="*/ 9525 w 253"/>
              <a:gd name="T31" fmla="*/ 17463 h 107"/>
              <a:gd name="T32" fmla="*/ 7937 w 253"/>
              <a:gd name="T33" fmla="*/ 19050 h 107"/>
              <a:gd name="T34" fmla="*/ 6350 w 253"/>
              <a:gd name="T35" fmla="*/ 22225 h 107"/>
              <a:gd name="T36" fmla="*/ 4762 w 253"/>
              <a:gd name="T37" fmla="*/ 23813 h 107"/>
              <a:gd name="T38" fmla="*/ 4762 w 253"/>
              <a:gd name="T39" fmla="*/ 26988 h 107"/>
              <a:gd name="T40" fmla="*/ 3175 w 253"/>
              <a:gd name="T41" fmla="*/ 28575 h 107"/>
              <a:gd name="T42" fmla="*/ 3175 w 253"/>
              <a:gd name="T43" fmla="*/ 31750 h 107"/>
              <a:gd name="T44" fmla="*/ 1587 w 253"/>
              <a:gd name="T45" fmla="*/ 33338 h 107"/>
              <a:gd name="T46" fmla="*/ 1587 w 253"/>
              <a:gd name="T47" fmla="*/ 36513 h 107"/>
              <a:gd name="T48" fmla="*/ 1587 w 253"/>
              <a:gd name="T49" fmla="*/ 38100 h 107"/>
              <a:gd name="T50" fmla="*/ 0 w 253"/>
              <a:gd name="T51" fmla="*/ 42863 h 107"/>
              <a:gd name="T52" fmla="*/ 0 w 253"/>
              <a:gd name="T53" fmla="*/ 46038 h 107"/>
              <a:gd name="T54" fmla="*/ 0 w 253"/>
              <a:gd name="T55" fmla="*/ 50800 h 107"/>
              <a:gd name="T56" fmla="*/ 0 w 253"/>
              <a:gd name="T57" fmla="*/ 53975 h 107"/>
              <a:gd name="T58" fmla="*/ 0 w 253"/>
              <a:gd name="T59" fmla="*/ 58738 h 107"/>
              <a:gd name="T60" fmla="*/ 1587 w 253"/>
              <a:gd name="T61" fmla="*/ 63500 h 107"/>
              <a:gd name="T62" fmla="*/ 1587 w 253"/>
              <a:gd name="T63" fmla="*/ 65088 h 107"/>
              <a:gd name="T64" fmla="*/ 1587 w 253"/>
              <a:gd name="T65" fmla="*/ 68263 h 107"/>
              <a:gd name="T66" fmla="*/ 3175 w 253"/>
              <a:gd name="T67" fmla="*/ 73025 h 107"/>
              <a:gd name="T68" fmla="*/ 4762 w 253"/>
              <a:gd name="T69" fmla="*/ 77788 h 107"/>
              <a:gd name="T70" fmla="*/ 4762 w 253"/>
              <a:gd name="T71" fmla="*/ 79375 h 107"/>
              <a:gd name="T72" fmla="*/ 6350 w 253"/>
              <a:gd name="T73" fmla="*/ 84138 h 107"/>
              <a:gd name="T74" fmla="*/ 7937 w 253"/>
              <a:gd name="T75" fmla="*/ 85725 h 107"/>
              <a:gd name="T76" fmla="*/ 9525 w 253"/>
              <a:gd name="T77" fmla="*/ 90488 h 107"/>
              <a:gd name="T78" fmla="*/ 11112 w 253"/>
              <a:gd name="T79" fmla="*/ 92075 h 107"/>
              <a:gd name="T80" fmla="*/ 12700 w 253"/>
              <a:gd name="T81" fmla="*/ 95250 h 107"/>
              <a:gd name="T82" fmla="*/ 14287 w 253"/>
              <a:gd name="T83" fmla="*/ 96838 h 107"/>
              <a:gd name="T84" fmla="*/ 17462 w 253"/>
              <a:gd name="T85" fmla="*/ 100013 h 107"/>
              <a:gd name="T86" fmla="*/ 19050 w 253"/>
              <a:gd name="T87" fmla="*/ 100013 h 107"/>
              <a:gd name="T88" fmla="*/ 22225 w 253"/>
              <a:gd name="T89" fmla="*/ 101600 h 107"/>
              <a:gd name="T90" fmla="*/ 23812 w 253"/>
              <a:gd name="T91" fmla="*/ 104775 h 107"/>
              <a:gd name="T92" fmla="*/ 25400 w 253"/>
              <a:gd name="T93" fmla="*/ 104775 h 107"/>
              <a:gd name="T94" fmla="*/ 28575 w 253"/>
              <a:gd name="T95" fmla="*/ 104775 h 107"/>
              <a:gd name="T96" fmla="*/ 30162 w 253"/>
              <a:gd name="T97" fmla="*/ 104775 h 107"/>
              <a:gd name="T98" fmla="*/ 33337 w 253"/>
              <a:gd name="T99" fmla="*/ 104775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3" h="107">
                <a:moveTo>
                  <a:pt x="253" y="107"/>
                </a:moveTo>
                <a:lnTo>
                  <a:pt x="253" y="40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7" y="0"/>
                </a:lnTo>
                <a:lnTo>
                  <a:pt x="16" y="0"/>
                </a:lnTo>
                <a:lnTo>
                  <a:pt x="15" y="1"/>
                </a:lnTo>
                <a:lnTo>
                  <a:pt x="13" y="3"/>
                </a:lnTo>
                <a:lnTo>
                  <a:pt x="12" y="3"/>
                </a:lnTo>
                <a:lnTo>
                  <a:pt x="10" y="4"/>
                </a:lnTo>
                <a:lnTo>
                  <a:pt x="9" y="6"/>
                </a:lnTo>
                <a:lnTo>
                  <a:pt x="8" y="6"/>
                </a:lnTo>
                <a:lnTo>
                  <a:pt x="7" y="7"/>
                </a:lnTo>
                <a:lnTo>
                  <a:pt x="7" y="9"/>
                </a:lnTo>
                <a:lnTo>
                  <a:pt x="6" y="11"/>
                </a:lnTo>
                <a:lnTo>
                  <a:pt x="5" y="12"/>
                </a:lnTo>
                <a:lnTo>
                  <a:pt x="4" y="14"/>
                </a:lnTo>
                <a:lnTo>
                  <a:pt x="3" y="15"/>
                </a:lnTo>
                <a:lnTo>
                  <a:pt x="3" y="17"/>
                </a:lnTo>
                <a:lnTo>
                  <a:pt x="2" y="18"/>
                </a:lnTo>
                <a:lnTo>
                  <a:pt x="2" y="20"/>
                </a:lnTo>
                <a:lnTo>
                  <a:pt x="1" y="21"/>
                </a:lnTo>
                <a:lnTo>
                  <a:pt x="1" y="23"/>
                </a:lnTo>
                <a:lnTo>
                  <a:pt x="1" y="24"/>
                </a:lnTo>
                <a:lnTo>
                  <a:pt x="0" y="27"/>
                </a:lnTo>
                <a:lnTo>
                  <a:pt x="0" y="29"/>
                </a:lnTo>
                <a:lnTo>
                  <a:pt x="0" y="32"/>
                </a:lnTo>
                <a:lnTo>
                  <a:pt x="0" y="34"/>
                </a:lnTo>
                <a:lnTo>
                  <a:pt x="0" y="37"/>
                </a:lnTo>
                <a:lnTo>
                  <a:pt x="1" y="40"/>
                </a:lnTo>
                <a:lnTo>
                  <a:pt x="1" y="41"/>
                </a:lnTo>
                <a:lnTo>
                  <a:pt x="1" y="43"/>
                </a:lnTo>
                <a:lnTo>
                  <a:pt x="2" y="46"/>
                </a:lnTo>
                <a:lnTo>
                  <a:pt x="3" y="49"/>
                </a:lnTo>
                <a:lnTo>
                  <a:pt x="3" y="50"/>
                </a:lnTo>
                <a:lnTo>
                  <a:pt x="4" y="53"/>
                </a:lnTo>
                <a:lnTo>
                  <a:pt x="5" y="54"/>
                </a:lnTo>
                <a:lnTo>
                  <a:pt x="6" y="57"/>
                </a:lnTo>
                <a:lnTo>
                  <a:pt x="7" y="58"/>
                </a:lnTo>
                <a:lnTo>
                  <a:pt x="8" y="60"/>
                </a:lnTo>
                <a:lnTo>
                  <a:pt x="9" y="61"/>
                </a:lnTo>
                <a:lnTo>
                  <a:pt x="11" y="63"/>
                </a:lnTo>
                <a:lnTo>
                  <a:pt x="12" y="63"/>
                </a:lnTo>
                <a:lnTo>
                  <a:pt x="14" y="64"/>
                </a:lnTo>
                <a:lnTo>
                  <a:pt x="15" y="66"/>
                </a:lnTo>
                <a:lnTo>
                  <a:pt x="16" y="66"/>
                </a:lnTo>
                <a:lnTo>
                  <a:pt x="18" y="66"/>
                </a:lnTo>
                <a:lnTo>
                  <a:pt x="19" y="66"/>
                </a:lnTo>
                <a:lnTo>
                  <a:pt x="21" y="66"/>
                </a:lnTo>
                <a:lnTo>
                  <a:pt x="253" y="107"/>
                </a:lnTo>
                <a:close/>
              </a:path>
            </a:pathLst>
          </a:custGeom>
          <a:solidFill>
            <a:srgbClr val="960018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7" name="Oval 42"/>
          <p:cNvSpPr>
            <a:spLocks noChangeArrowheads="1"/>
          </p:cNvSpPr>
          <p:nvPr/>
        </p:nvSpPr>
        <p:spPr bwMode="auto">
          <a:xfrm rot="5400000">
            <a:off x="1654176" y="3135312"/>
            <a:ext cx="69850" cy="104775"/>
          </a:xfrm>
          <a:prstGeom prst="ellipse">
            <a:avLst/>
          </a:prstGeom>
          <a:solidFill>
            <a:srgbClr val="E1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8" name="Oval 43"/>
          <p:cNvSpPr>
            <a:spLocks noChangeArrowheads="1"/>
          </p:cNvSpPr>
          <p:nvPr/>
        </p:nvSpPr>
        <p:spPr bwMode="auto">
          <a:xfrm>
            <a:off x="1684338" y="3181350"/>
            <a:ext cx="11112" cy="9525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59" name="Freeform 44"/>
          <p:cNvSpPr>
            <a:spLocks noChangeArrowheads="1"/>
          </p:cNvSpPr>
          <p:nvPr/>
        </p:nvSpPr>
        <p:spPr bwMode="auto">
          <a:xfrm>
            <a:off x="1222375" y="3097213"/>
            <a:ext cx="398463" cy="173037"/>
          </a:xfrm>
          <a:custGeom>
            <a:avLst/>
            <a:gdLst>
              <a:gd name="T0" fmla="*/ 398463 w 251"/>
              <a:gd name="T1" fmla="*/ 173037 h 109"/>
              <a:gd name="T2" fmla="*/ 398463 w 251"/>
              <a:gd name="T3" fmla="*/ 65087 h 109"/>
              <a:gd name="T4" fmla="*/ 33338 w 251"/>
              <a:gd name="T5" fmla="*/ 0 h 109"/>
              <a:gd name="T6" fmla="*/ 30163 w 251"/>
              <a:gd name="T7" fmla="*/ 0 h 109"/>
              <a:gd name="T8" fmla="*/ 28575 w 251"/>
              <a:gd name="T9" fmla="*/ 1587 h 109"/>
              <a:gd name="T10" fmla="*/ 26988 w 251"/>
              <a:gd name="T11" fmla="*/ 1587 h 109"/>
              <a:gd name="T12" fmla="*/ 23813 w 251"/>
              <a:gd name="T13" fmla="*/ 1587 h 109"/>
              <a:gd name="T14" fmla="*/ 22225 w 251"/>
              <a:gd name="T15" fmla="*/ 4762 h 109"/>
              <a:gd name="T16" fmla="*/ 20638 w 251"/>
              <a:gd name="T17" fmla="*/ 4762 h 109"/>
              <a:gd name="T18" fmla="*/ 17463 w 251"/>
              <a:gd name="T19" fmla="*/ 6350 h 109"/>
              <a:gd name="T20" fmla="*/ 15875 w 251"/>
              <a:gd name="T21" fmla="*/ 9525 h 109"/>
              <a:gd name="T22" fmla="*/ 14288 w 251"/>
              <a:gd name="T23" fmla="*/ 9525 h 109"/>
              <a:gd name="T24" fmla="*/ 12700 w 251"/>
              <a:gd name="T25" fmla="*/ 11112 h 109"/>
              <a:gd name="T26" fmla="*/ 11113 w 251"/>
              <a:gd name="T27" fmla="*/ 14287 h 109"/>
              <a:gd name="T28" fmla="*/ 9525 w 251"/>
              <a:gd name="T29" fmla="*/ 15875 h 109"/>
              <a:gd name="T30" fmla="*/ 7938 w 251"/>
              <a:gd name="T31" fmla="*/ 19050 h 109"/>
              <a:gd name="T32" fmla="*/ 7938 w 251"/>
              <a:gd name="T33" fmla="*/ 20637 h 109"/>
              <a:gd name="T34" fmla="*/ 6350 w 251"/>
              <a:gd name="T35" fmla="*/ 23812 h 109"/>
              <a:gd name="T36" fmla="*/ 4763 w 251"/>
              <a:gd name="T37" fmla="*/ 26987 h 109"/>
              <a:gd name="T38" fmla="*/ 3175 w 251"/>
              <a:gd name="T39" fmla="*/ 28575 h 109"/>
              <a:gd name="T40" fmla="*/ 3175 w 251"/>
              <a:gd name="T41" fmla="*/ 31750 h 109"/>
              <a:gd name="T42" fmla="*/ 1588 w 251"/>
              <a:gd name="T43" fmla="*/ 33337 h 109"/>
              <a:gd name="T44" fmla="*/ 1588 w 251"/>
              <a:gd name="T45" fmla="*/ 36512 h 109"/>
              <a:gd name="T46" fmla="*/ 1588 w 251"/>
              <a:gd name="T47" fmla="*/ 36512 h 109"/>
              <a:gd name="T48" fmla="*/ 0 w 251"/>
              <a:gd name="T49" fmla="*/ 41275 h 109"/>
              <a:gd name="T50" fmla="*/ 0 w 251"/>
              <a:gd name="T51" fmla="*/ 46037 h 109"/>
              <a:gd name="T52" fmla="*/ 0 w 251"/>
              <a:gd name="T53" fmla="*/ 50800 h 109"/>
              <a:gd name="T54" fmla="*/ 0 w 251"/>
              <a:gd name="T55" fmla="*/ 52387 h 109"/>
              <a:gd name="T56" fmla="*/ 0 w 251"/>
              <a:gd name="T57" fmla="*/ 55562 h 109"/>
              <a:gd name="T58" fmla="*/ 0 w 251"/>
              <a:gd name="T59" fmla="*/ 60325 h 109"/>
              <a:gd name="T60" fmla="*/ 0 w 251"/>
              <a:gd name="T61" fmla="*/ 63500 h 109"/>
              <a:gd name="T62" fmla="*/ 0 w 251"/>
              <a:gd name="T63" fmla="*/ 68262 h 109"/>
              <a:gd name="T64" fmla="*/ 1588 w 251"/>
              <a:gd name="T65" fmla="*/ 69850 h 109"/>
              <a:gd name="T66" fmla="*/ 1588 w 251"/>
              <a:gd name="T67" fmla="*/ 74612 h 109"/>
              <a:gd name="T68" fmla="*/ 3175 w 251"/>
              <a:gd name="T69" fmla="*/ 77787 h 109"/>
              <a:gd name="T70" fmla="*/ 4763 w 251"/>
              <a:gd name="T71" fmla="*/ 82550 h 109"/>
              <a:gd name="T72" fmla="*/ 6350 w 251"/>
              <a:gd name="T73" fmla="*/ 85725 h 109"/>
              <a:gd name="T74" fmla="*/ 7938 w 251"/>
              <a:gd name="T75" fmla="*/ 87312 h 109"/>
              <a:gd name="T76" fmla="*/ 9525 w 251"/>
              <a:gd name="T77" fmla="*/ 90487 h 109"/>
              <a:gd name="T78" fmla="*/ 11113 w 251"/>
              <a:gd name="T79" fmla="*/ 93662 h 109"/>
              <a:gd name="T80" fmla="*/ 12700 w 251"/>
              <a:gd name="T81" fmla="*/ 95250 h 109"/>
              <a:gd name="T82" fmla="*/ 14288 w 251"/>
              <a:gd name="T83" fmla="*/ 100012 h 109"/>
              <a:gd name="T84" fmla="*/ 15875 w 251"/>
              <a:gd name="T85" fmla="*/ 100012 h 109"/>
              <a:gd name="T86" fmla="*/ 19050 w 251"/>
              <a:gd name="T87" fmla="*/ 101600 h 109"/>
              <a:gd name="T88" fmla="*/ 20638 w 251"/>
              <a:gd name="T89" fmla="*/ 104775 h 109"/>
              <a:gd name="T90" fmla="*/ 22225 w 251"/>
              <a:gd name="T91" fmla="*/ 104775 h 109"/>
              <a:gd name="T92" fmla="*/ 25400 w 251"/>
              <a:gd name="T93" fmla="*/ 104775 h 109"/>
              <a:gd name="T94" fmla="*/ 26988 w 251"/>
              <a:gd name="T95" fmla="*/ 106362 h 109"/>
              <a:gd name="T96" fmla="*/ 30163 w 251"/>
              <a:gd name="T97" fmla="*/ 106362 h 109"/>
              <a:gd name="T98" fmla="*/ 31750 w 251"/>
              <a:gd name="T99" fmla="*/ 106362 h 10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1" h="109">
                <a:moveTo>
                  <a:pt x="251" y="109"/>
                </a:moveTo>
                <a:lnTo>
                  <a:pt x="251" y="41"/>
                </a:lnTo>
                <a:lnTo>
                  <a:pt x="21" y="0"/>
                </a:lnTo>
                <a:lnTo>
                  <a:pt x="19" y="0"/>
                </a:lnTo>
                <a:lnTo>
                  <a:pt x="18" y="1"/>
                </a:lnTo>
                <a:lnTo>
                  <a:pt x="17" y="1"/>
                </a:lnTo>
                <a:lnTo>
                  <a:pt x="15" y="1"/>
                </a:lnTo>
                <a:lnTo>
                  <a:pt x="14" y="3"/>
                </a:lnTo>
                <a:lnTo>
                  <a:pt x="13" y="3"/>
                </a:lnTo>
                <a:lnTo>
                  <a:pt x="11" y="4"/>
                </a:lnTo>
                <a:lnTo>
                  <a:pt x="10" y="6"/>
                </a:lnTo>
                <a:lnTo>
                  <a:pt x="9" y="6"/>
                </a:lnTo>
                <a:lnTo>
                  <a:pt x="8" y="7"/>
                </a:lnTo>
                <a:lnTo>
                  <a:pt x="7" y="9"/>
                </a:lnTo>
                <a:lnTo>
                  <a:pt x="6" y="10"/>
                </a:lnTo>
                <a:lnTo>
                  <a:pt x="5" y="12"/>
                </a:lnTo>
                <a:lnTo>
                  <a:pt x="5" y="13"/>
                </a:lnTo>
                <a:lnTo>
                  <a:pt x="4" y="15"/>
                </a:lnTo>
                <a:lnTo>
                  <a:pt x="3" y="17"/>
                </a:lnTo>
                <a:lnTo>
                  <a:pt x="2" y="18"/>
                </a:lnTo>
                <a:lnTo>
                  <a:pt x="2" y="20"/>
                </a:lnTo>
                <a:lnTo>
                  <a:pt x="1" y="21"/>
                </a:lnTo>
                <a:lnTo>
                  <a:pt x="1" y="23"/>
                </a:lnTo>
                <a:lnTo>
                  <a:pt x="0" y="26"/>
                </a:lnTo>
                <a:lnTo>
                  <a:pt x="0" y="29"/>
                </a:lnTo>
                <a:lnTo>
                  <a:pt x="0" y="32"/>
                </a:lnTo>
                <a:lnTo>
                  <a:pt x="0" y="33"/>
                </a:lnTo>
                <a:lnTo>
                  <a:pt x="0" y="35"/>
                </a:lnTo>
                <a:lnTo>
                  <a:pt x="0" y="38"/>
                </a:lnTo>
                <a:lnTo>
                  <a:pt x="0" y="40"/>
                </a:lnTo>
                <a:lnTo>
                  <a:pt x="0" y="43"/>
                </a:lnTo>
                <a:lnTo>
                  <a:pt x="1" y="44"/>
                </a:lnTo>
                <a:lnTo>
                  <a:pt x="1" y="47"/>
                </a:lnTo>
                <a:lnTo>
                  <a:pt x="2" y="49"/>
                </a:lnTo>
                <a:lnTo>
                  <a:pt x="3" y="52"/>
                </a:lnTo>
                <a:lnTo>
                  <a:pt x="4" y="54"/>
                </a:lnTo>
                <a:lnTo>
                  <a:pt x="5" y="55"/>
                </a:lnTo>
                <a:lnTo>
                  <a:pt x="6" y="57"/>
                </a:lnTo>
                <a:lnTo>
                  <a:pt x="7" y="59"/>
                </a:lnTo>
                <a:lnTo>
                  <a:pt x="8" y="60"/>
                </a:lnTo>
                <a:lnTo>
                  <a:pt x="9" y="63"/>
                </a:lnTo>
                <a:lnTo>
                  <a:pt x="10" y="63"/>
                </a:lnTo>
                <a:lnTo>
                  <a:pt x="12" y="64"/>
                </a:lnTo>
                <a:lnTo>
                  <a:pt x="13" y="66"/>
                </a:lnTo>
                <a:lnTo>
                  <a:pt x="14" y="66"/>
                </a:lnTo>
                <a:lnTo>
                  <a:pt x="16" y="66"/>
                </a:lnTo>
                <a:lnTo>
                  <a:pt x="17" y="67"/>
                </a:lnTo>
                <a:lnTo>
                  <a:pt x="19" y="67"/>
                </a:lnTo>
                <a:lnTo>
                  <a:pt x="20" y="67"/>
                </a:lnTo>
                <a:lnTo>
                  <a:pt x="251" y="109"/>
                </a:lnTo>
                <a:close/>
              </a:path>
            </a:pathLst>
          </a:custGeom>
          <a:solidFill>
            <a:srgbClr val="BE0E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0" name="Oval 45"/>
          <p:cNvSpPr>
            <a:spLocks noChangeArrowheads="1"/>
          </p:cNvSpPr>
          <p:nvPr/>
        </p:nvSpPr>
        <p:spPr bwMode="auto">
          <a:xfrm rot="5400000">
            <a:off x="1588295" y="3164681"/>
            <a:ext cx="68262" cy="10477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1" name="Oval 46"/>
          <p:cNvSpPr>
            <a:spLocks noChangeArrowheads="1"/>
          </p:cNvSpPr>
          <p:nvPr/>
        </p:nvSpPr>
        <p:spPr bwMode="auto">
          <a:xfrm>
            <a:off x="1619250" y="3213100"/>
            <a:ext cx="11113" cy="7938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2" name="Freeform 47"/>
          <p:cNvSpPr>
            <a:spLocks noChangeArrowheads="1"/>
          </p:cNvSpPr>
          <p:nvPr/>
        </p:nvSpPr>
        <p:spPr bwMode="auto">
          <a:xfrm>
            <a:off x="1157288" y="3128963"/>
            <a:ext cx="400050" cy="169862"/>
          </a:xfrm>
          <a:custGeom>
            <a:avLst/>
            <a:gdLst>
              <a:gd name="T0" fmla="*/ 400050 w 252"/>
              <a:gd name="T1" fmla="*/ 169862 h 107"/>
              <a:gd name="T2" fmla="*/ 400050 w 252"/>
              <a:gd name="T3" fmla="*/ 63500 h 107"/>
              <a:gd name="T4" fmla="*/ 31750 w 252"/>
              <a:gd name="T5" fmla="*/ 0 h 107"/>
              <a:gd name="T6" fmla="*/ 30163 w 252"/>
              <a:gd name="T7" fmla="*/ 0 h 107"/>
              <a:gd name="T8" fmla="*/ 28575 w 252"/>
              <a:gd name="T9" fmla="*/ 0 h 107"/>
              <a:gd name="T10" fmla="*/ 26988 w 252"/>
              <a:gd name="T11" fmla="*/ 0 h 107"/>
              <a:gd name="T12" fmla="*/ 23813 w 252"/>
              <a:gd name="T13" fmla="*/ 0 h 107"/>
              <a:gd name="T14" fmla="*/ 22225 w 252"/>
              <a:gd name="T15" fmla="*/ 0 h 107"/>
              <a:gd name="T16" fmla="*/ 20638 w 252"/>
              <a:gd name="T17" fmla="*/ 1587 h 107"/>
              <a:gd name="T18" fmla="*/ 17463 w 252"/>
              <a:gd name="T19" fmla="*/ 4762 h 107"/>
              <a:gd name="T20" fmla="*/ 15875 w 252"/>
              <a:gd name="T21" fmla="*/ 6350 h 107"/>
              <a:gd name="T22" fmla="*/ 14288 w 252"/>
              <a:gd name="T23" fmla="*/ 9525 h 107"/>
              <a:gd name="T24" fmla="*/ 12700 w 252"/>
              <a:gd name="T25" fmla="*/ 9525 h 107"/>
              <a:gd name="T26" fmla="*/ 11113 w 252"/>
              <a:gd name="T27" fmla="*/ 11112 h 107"/>
              <a:gd name="T28" fmla="*/ 9525 w 252"/>
              <a:gd name="T29" fmla="*/ 14287 h 107"/>
              <a:gd name="T30" fmla="*/ 7938 w 252"/>
              <a:gd name="T31" fmla="*/ 15875 h 107"/>
              <a:gd name="T32" fmla="*/ 6350 w 252"/>
              <a:gd name="T33" fmla="*/ 19050 h 107"/>
              <a:gd name="T34" fmla="*/ 6350 w 252"/>
              <a:gd name="T35" fmla="*/ 20637 h 107"/>
              <a:gd name="T36" fmla="*/ 4763 w 252"/>
              <a:gd name="T37" fmla="*/ 22225 h 107"/>
              <a:gd name="T38" fmla="*/ 3175 w 252"/>
              <a:gd name="T39" fmla="*/ 25400 h 107"/>
              <a:gd name="T40" fmla="*/ 3175 w 252"/>
              <a:gd name="T41" fmla="*/ 28575 h 107"/>
              <a:gd name="T42" fmla="*/ 1588 w 252"/>
              <a:gd name="T43" fmla="*/ 31750 h 107"/>
              <a:gd name="T44" fmla="*/ 1588 w 252"/>
              <a:gd name="T45" fmla="*/ 31750 h 107"/>
              <a:gd name="T46" fmla="*/ 1588 w 252"/>
              <a:gd name="T47" fmla="*/ 36512 h 107"/>
              <a:gd name="T48" fmla="*/ 0 w 252"/>
              <a:gd name="T49" fmla="*/ 38100 h 107"/>
              <a:gd name="T50" fmla="*/ 0 w 252"/>
              <a:gd name="T51" fmla="*/ 42862 h 107"/>
              <a:gd name="T52" fmla="*/ 0 w 252"/>
              <a:gd name="T53" fmla="*/ 46037 h 107"/>
              <a:gd name="T54" fmla="*/ 0 w 252"/>
              <a:gd name="T55" fmla="*/ 50800 h 107"/>
              <a:gd name="T56" fmla="*/ 0 w 252"/>
              <a:gd name="T57" fmla="*/ 53975 h 107"/>
              <a:gd name="T58" fmla="*/ 0 w 252"/>
              <a:gd name="T59" fmla="*/ 58737 h 107"/>
              <a:gd name="T60" fmla="*/ 0 w 252"/>
              <a:gd name="T61" fmla="*/ 61912 h 107"/>
              <a:gd name="T62" fmla="*/ 0 w 252"/>
              <a:gd name="T63" fmla="*/ 65087 h 107"/>
              <a:gd name="T64" fmla="*/ 1588 w 252"/>
              <a:gd name="T65" fmla="*/ 68262 h 107"/>
              <a:gd name="T66" fmla="*/ 3175 w 252"/>
              <a:gd name="T67" fmla="*/ 73025 h 107"/>
              <a:gd name="T68" fmla="*/ 3175 w 252"/>
              <a:gd name="T69" fmla="*/ 77787 h 107"/>
              <a:gd name="T70" fmla="*/ 4763 w 252"/>
              <a:gd name="T71" fmla="*/ 79375 h 107"/>
              <a:gd name="T72" fmla="*/ 6350 w 252"/>
              <a:gd name="T73" fmla="*/ 82550 h 107"/>
              <a:gd name="T74" fmla="*/ 7938 w 252"/>
              <a:gd name="T75" fmla="*/ 85725 h 107"/>
              <a:gd name="T76" fmla="*/ 9525 w 252"/>
              <a:gd name="T77" fmla="*/ 88900 h 107"/>
              <a:gd name="T78" fmla="*/ 11113 w 252"/>
              <a:gd name="T79" fmla="*/ 90487 h 107"/>
              <a:gd name="T80" fmla="*/ 12700 w 252"/>
              <a:gd name="T81" fmla="*/ 93662 h 107"/>
              <a:gd name="T82" fmla="*/ 14288 w 252"/>
              <a:gd name="T83" fmla="*/ 95250 h 107"/>
              <a:gd name="T84" fmla="*/ 15875 w 252"/>
              <a:gd name="T85" fmla="*/ 96837 h 107"/>
              <a:gd name="T86" fmla="*/ 19050 w 252"/>
              <a:gd name="T87" fmla="*/ 98425 h 107"/>
              <a:gd name="T88" fmla="*/ 20638 w 252"/>
              <a:gd name="T89" fmla="*/ 100012 h 107"/>
              <a:gd name="T90" fmla="*/ 23813 w 252"/>
              <a:gd name="T91" fmla="*/ 101600 h 107"/>
              <a:gd name="T92" fmla="*/ 25400 w 252"/>
              <a:gd name="T93" fmla="*/ 104775 h 107"/>
              <a:gd name="T94" fmla="*/ 26988 w 252"/>
              <a:gd name="T95" fmla="*/ 104775 h 107"/>
              <a:gd name="T96" fmla="*/ 30163 w 252"/>
              <a:gd name="T97" fmla="*/ 104775 h 107"/>
              <a:gd name="T98" fmla="*/ 31750 w 252"/>
              <a:gd name="T99" fmla="*/ 104775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2" h="107">
                <a:moveTo>
                  <a:pt x="252" y="107"/>
                </a:moveTo>
                <a:lnTo>
                  <a:pt x="252" y="40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  <a:lnTo>
                  <a:pt x="17" y="0"/>
                </a:lnTo>
                <a:lnTo>
                  <a:pt x="15" y="0"/>
                </a:lnTo>
                <a:lnTo>
                  <a:pt x="14" y="0"/>
                </a:lnTo>
                <a:lnTo>
                  <a:pt x="13" y="1"/>
                </a:lnTo>
                <a:lnTo>
                  <a:pt x="11" y="3"/>
                </a:lnTo>
                <a:lnTo>
                  <a:pt x="10" y="4"/>
                </a:lnTo>
                <a:lnTo>
                  <a:pt x="9" y="6"/>
                </a:lnTo>
                <a:lnTo>
                  <a:pt x="8" y="6"/>
                </a:lnTo>
                <a:lnTo>
                  <a:pt x="7" y="7"/>
                </a:lnTo>
                <a:lnTo>
                  <a:pt x="6" y="9"/>
                </a:lnTo>
                <a:lnTo>
                  <a:pt x="5" y="10"/>
                </a:lnTo>
                <a:lnTo>
                  <a:pt x="4" y="12"/>
                </a:lnTo>
                <a:lnTo>
                  <a:pt x="4" y="13"/>
                </a:lnTo>
                <a:lnTo>
                  <a:pt x="3" y="14"/>
                </a:lnTo>
                <a:lnTo>
                  <a:pt x="2" y="16"/>
                </a:lnTo>
                <a:lnTo>
                  <a:pt x="2" y="18"/>
                </a:lnTo>
                <a:lnTo>
                  <a:pt x="1" y="20"/>
                </a:lnTo>
                <a:lnTo>
                  <a:pt x="1" y="23"/>
                </a:lnTo>
                <a:lnTo>
                  <a:pt x="0" y="24"/>
                </a:lnTo>
                <a:lnTo>
                  <a:pt x="0" y="27"/>
                </a:lnTo>
                <a:lnTo>
                  <a:pt x="0" y="29"/>
                </a:lnTo>
                <a:lnTo>
                  <a:pt x="0" y="32"/>
                </a:lnTo>
                <a:lnTo>
                  <a:pt x="0" y="34"/>
                </a:lnTo>
                <a:lnTo>
                  <a:pt x="0" y="37"/>
                </a:lnTo>
                <a:lnTo>
                  <a:pt x="0" y="39"/>
                </a:lnTo>
                <a:lnTo>
                  <a:pt x="0" y="41"/>
                </a:lnTo>
                <a:lnTo>
                  <a:pt x="1" y="43"/>
                </a:lnTo>
                <a:lnTo>
                  <a:pt x="2" y="46"/>
                </a:lnTo>
                <a:lnTo>
                  <a:pt x="2" y="49"/>
                </a:lnTo>
                <a:lnTo>
                  <a:pt x="3" y="50"/>
                </a:lnTo>
                <a:lnTo>
                  <a:pt x="4" y="52"/>
                </a:lnTo>
                <a:lnTo>
                  <a:pt x="5" y="54"/>
                </a:lnTo>
                <a:lnTo>
                  <a:pt x="6" y="56"/>
                </a:lnTo>
                <a:lnTo>
                  <a:pt x="7" y="57"/>
                </a:lnTo>
                <a:lnTo>
                  <a:pt x="8" y="59"/>
                </a:lnTo>
                <a:lnTo>
                  <a:pt x="9" y="60"/>
                </a:lnTo>
                <a:lnTo>
                  <a:pt x="10" y="61"/>
                </a:lnTo>
                <a:lnTo>
                  <a:pt x="12" y="62"/>
                </a:lnTo>
                <a:lnTo>
                  <a:pt x="13" y="63"/>
                </a:lnTo>
                <a:lnTo>
                  <a:pt x="15" y="64"/>
                </a:lnTo>
                <a:lnTo>
                  <a:pt x="16" y="66"/>
                </a:lnTo>
                <a:lnTo>
                  <a:pt x="17" y="66"/>
                </a:lnTo>
                <a:lnTo>
                  <a:pt x="19" y="66"/>
                </a:lnTo>
                <a:lnTo>
                  <a:pt x="20" y="66"/>
                </a:lnTo>
                <a:lnTo>
                  <a:pt x="252" y="107"/>
                </a:lnTo>
                <a:close/>
              </a:path>
            </a:pathLst>
          </a:custGeom>
          <a:solidFill>
            <a:srgbClr val="BE0E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3" name="Oval 48"/>
          <p:cNvSpPr>
            <a:spLocks noChangeArrowheads="1"/>
          </p:cNvSpPr>
          <p:nvPr/>
        </p:nvSpPr>
        <p:spPr bwMode="auto">
          <a:xfrm rot="5400000">
            <a:off x="1524000" y="3194050"/>
            <a:ext cx="66675" cy="10477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4" name="Oval 49"/>
          <p:cNvSpPr>
            <a:spLocks noChangeArrowheads="1"/>
          </p:cNvSpPr>
          <p:nvPr/>
        </p:nvSpPr>
        <p:spPr bwMode="auto">
          <a:xfrm>
            <a:off x="1554163" y="3243263"/>
            <a:ext cx="11112" cy="4762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5" name="Freeform 50"/>
          <p:cNvSpPr>
            <a:spLocks noChangeArrowheads="1"/>
          </p:cNvSpPr>
          <p:nvPr/>
        </p:nvSpPr>
        <p:spPr bwMode="auto">
          <a:xfrm>
            <a:off x="1092200" y="3160713"/>
            <a:ext cx="401638" cy="171450"/>
          </a:xfrm>
          <a:custGeom>
            <a:avLst/>
            <a:gdLst>
              <a:gd name="T0" fmla="*/ 401638 w 253"/>
              <a:gd name="T1" fmla="*/ 171450 h 108"/>
              <a:gd name="T2" fmla="*/ 401638 w 253"/>
              <a:gd name="T3" fmla="*/ 65088 h 108"/>
              <a:gd name="T4" fmla="*/ 33338 w 253"/>
              <a:gd name="T5" fmla="*/ 0 h 108"/>
              <a:gd name="T6" fmla="*/ 31750 w 253"/>
              <a:gd name="T7" fmla="*/ 0 h 108"/>
              <a:gd name="T8" fmla="*/ 30163 w 253"/>
              <a:gd name="T9" fmla="*/ 0 h 108"/>
              <a:gd name="T10" fmla="*/ 26988 w 253"/>
              <a:gd name="T11" fmla="*/ 1588 h 108"/>
              <a:gd name="T12" fmla="*/ 25400 w 253"/>
              <a:gd name="T13" fmla="*/ 1588 h 108"/>
              <a:gd name="T14" fmla="*/ 23813 w 253"/>
              <a:gd name="T15" fmla="*/ 4763 h 108"/>
              <a:gd name="T16" fmla="*/ 20638 w 253"/>
              <a:gd name="T17" fmla="*/ 4763 h 108"/>
              <a:gd name="T18" fmla="*/ 19050 w 253"/>
              <a:gd name="T19" fmla="*/ 6350 h 108"/>
              <a:gd name="T20" fmla="*/ 15875 w 253"/>
              <a:gd name="T21" fmla="*/ 9525 h 108"/>
              <a:gd name="T22" fmla="*/ 14288 w 253"/>
              <a:gd name="T23" fmla="*/ 9525 h 108"/>
              <a:gd name="T24" fmla="*/ 12700 w 253"/>
              <a:gd name="T25" fmla="*/ 11113 h 108"/>
              <a:gd name="T26" fmla="*/ 12700 w 253"/>
              <a:gd name="T27" fmla="*/ 14288 h 108"/>
              <a:gd name="T28" fmla="*/ 11113 w 253"/>
              <a:gd name="T29" fmla="*/ 14288 h 108"/>
              <a:gd name="T30" fmla="*/ 9525 w 253"/>
              <a:gd name="T31" fmla="*/ 19050 h 108"/>
              <a:gd name="T32" fmla="*/ 7938 w 253"/>
              <a:gd name="T33" fmla="*/ 19050 h 108"/>
              <a:gd name="T34" fmla="*/ 6350 w 253"/>
              <a:gd name="T35" fmla="*/ 22225 h 108"/>
              <a:gd name="T36" fmla="*/ 4763 w 253"/>
              <a:gd name="T37" fmla="*/ 25400 h 108"/>
              <a:gd name="T38" fmla="*/ 4763 w 253"/>
              <a:gd name="T39" fmla="*/ 28575 h 108"/>
              <a:gd name="T40" fmla="*/ 3175 w 253"/>
              <a:gd name="T41" fmla="*/ 30163 h 108"/>
              <a:gd name="T42" fmla="*/ 3175 w 253"/>
              <a:gd name="T43" fmla="*/ 31750 h 108"/>
              <a:gd name="T44" fmla="*/ 1588 w 253"/>
              <a:gd name="T45" fmla="*/ 36513 h 108"/>
              <a:gd name="T46" fmla="*/ 1588 w 253"/>
              <a:gd name="T47" fmla="*/ 36513 h 108"/>
              <a:gd name="T48" fmla="*/ 1588 w 253"/>
              <a:gd name="T49" fmla="*/ 41275 h 108"/>
              <a:gd name="T50" fmla="*/ 0 w 253"/>
              <a:gd name="T51" fmla="*/ 46038 h 108"/>
              <a:gd name="T52" fmla="*/ 0 w 253"/>
              <a:gd name="T53" fmla="*/ 47625 h 108"/>
              <a:gd name="T54" fmla="*/ 0 w 253"/>
              <a:gd name="T55" fmla="*/ 52388 h 108"/>
              <a:gd name="T56" fmla="*/ 0 w 253"/>
              <a:gd name="T57" fmla="*/ 55563 h 108"/>
              <a:gd name="T58" fmla="*/ 0 w 253"/>
              <a:gd name="T59" fmla="*/ 60325 h 108"/>
              <a:gd name="T60" fmla="*/ 1588 w 253"/>
              <a:gd name="T61" fmla="*/ 63500 h 108"/>
              <a:gd name="T62" fmla="*/ 1588 w 253"/>
              <a:gd name="T63" fmla="*/ 66675 h 108"/>
              <a:gd name="T64" fmla="*/ 1588 w 253"/>
              <a:gd name="T65" fmla="*/ 69850 h 108"/>
              <a:gd name="T66" fmla="*/ 3175 w 253"/>
              <a:gd name="T67" fmla="*/ 74613 h 108"/>
              <a:gd name="T68" fmla="*/ 4763 w 253"/>
              <a:gd name="T69" fmla="*/ 77788 h 108"/>
              <a:gd name="T70" fmla="*/ 4763 w 253"/>
              <a:gd name="T71" fmla="*/ 80963 h 108"/>
              <a:gd name="T72" fmla="*/ 6350 w 253"/>
              <a:gd name="T73" fmla="*/ 84138 h 108"/>
              <a:gd name="T74" fmla="*/ 7938 w 253"/>
              <a:gd name="T75" fmla="*/ 87313 h 108"/>
              <a:gd name="T76" fmla="*/ 9525 w 253"/>
              <a:gd name="T77" fmla="*/ 90488 h 108"/>
              <a:gd name="T78" fmla="*/ 11113 w 253"/>
              <a:gd name="T79" fmla="*/ 93663 h 108"/>
              <a:gd name="T80" fmla="*/ 12700 w 253"/>
              <a:gd name="T81" fmla="*/ 95250 h 108"/>
              <a:gd name="T82" fmla="*/ 14288 w 253"/>
              <a:gd name="T83" fmla="*/ 96838 h 108"/>
              <a:gd name="T84" fmla="*/ 17463 w 253"/>
              <a:gd name="T85" fmla="*/ 100013 h 108"/>
              <a:gd name="T86" fmla="*/ 19050 w 253"/>
              <a:gd name="T87" fmla="*/ 100013 h 108"/>
              <a:gd name="T88" fmla="*/ 22225 w 253"/>
              <a:gd name="T89" fmla="*/ 101600 h 108"/>
              <a:gd name="T90" fmla="*/ 23813 w 253"/>
              <a:gd name="T91" fmla="*/ 103188 h 108"/>
              <a:gd name="T92" fmla="*/ 25400 w 253"/>
              <a:gd name="T93" fmla="*/ 104775 h 108"/>
              <a:gd name="T94" fmla="*/ 28575 w 253"/>
              <a:gd name="T95" fmla="*/ 104775 h 108"/>
              <a:gd name="T96" fmla="*/ 30163 w 253"/>
              <a:gd name="T97" fmla="*/ 106363 h 108"/>
              <a:gd name="T98" fmla="*/ 33338 w 253"/>
              <a:gd name="T99" fmla="*/ 106363 h 10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3" h="108">
                <a:moveTo>
                  <a:pt x="253" y="108"/>
                </a:moveTo>
                <a:lnTo>
                  <a:pt x="253" y="41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7" y="1"/>
                </a:lnTo>
                <a:lnTo>
                  <a:pt x="16" y="1"/>
                </a:lnTo>
                <a:lnTo>
                  <a:pt x="15" y="3"/>
                </a:lnTo>
                <a:lnTo>
                  <a:pt x="13" y="3"/>
                </a:lnTo>
                <a:lnTo>
                  <a:pt x="12" y="4"/>
                </a:lnTo>
                <a:lnTo>
                  <a:pt x="10" y="6"/>
                </a:lnTo>
                <a:lnTo>
                  <a:pt x="9" y="6"/>
                </a:lnTo>
                <a:lnTo>
                  <a:pt x="8" y="7"/>
                </a:lnTo>
                <a:lnTo>
                  <a:pt x="8" y="9"/>
                </a:lnTo>
                <a:lnTo>
                  <a:pt x="7" y="9"/>
                </a:lnTo>
                <a:lnTo>
                  <a:pt x="6" y="12"/>
                </a:lnTo>
                <a:lnTo>
                  <a:pt x="5" y="12"/>
                </a:lnTo>
                <a:lnTo>
                  <a:pt x="4" y="14"/>
                </a:lnTo>
                <a:lnTo>
                  <a:pt x="3" y="16"/>
                </a:lnTo>
                <a:lnTo>
                  <a:pt x="3" y="18"/>
                </a:lnTo>
                <a:lnTo>
                  <a:pt x="2" y="19"/>
                </a:lnTo>
                <a:lnTo>
                  <a:pt x="2" y="20"/>
                </a:lnTo>
                <a:lnTo>
                  <a:pt x="1" y="23"/>
                </a:lnTo>
                <a:lnTo>
                  <a:pt x="1" y="26"/>
                </a:lnTo>
                <a:lnTo>
                  <a:pt x="0" y="29"/>
                </a:lnTo>
                <a:lnTo>
                  <a:pt x="0" y="30"/>
                </a:lnTo>
                <a:lnTo>
                  <a:pt x="0" y="33"/>
                </a:lnTo>
                <a:lnTo>
                  <a:pt x="0" y="35"/>
                </a:lnTo>
                <a:lnTo>
                  <a:pt x="0" y="38"/>
                </a:lnTo>
                <a:lnTo>
                  <a:pt x="1" y="40"/>
                </a:lnTo>
                <a:lnTo>
                  <a:pt x="1" y="42"/>
                </a:lnTo>
                <a:lnTo>
                  <a:pt x="1" y="44"/>
                </a:lnTo>
                <a:lnTo>
                  <a:pt x="2" y="47"/>
                </a:lnTo>
                <a:lnTo>
                  <a:pt x="3" y="49"/>
                </a:lnTo>
                <a:lnTo>
                  <a:pt x="3" y="51"/>
                </a:lnTo>
                <a:lnTo>
                  <a:pt x="4" y="53"/>
                </a:lnTo>
                <a:lnTo>
                  <a:pt x="5" y="55"/>
                </a:lnTo>
                <a:lnTo>
                  <a:pt x="6" y="57"/>
                </a:lnTo>
                <a:lnTo>
                  <a:pt x="7" y="59"/>
                </a:lnTo>
                <a:lnTo>
                  <a:pt x="8" y="60"/>
                </a:lnTo>
                <a:lnTo>
                  <a:pt x="9" y="61"/>
                </a:lnTo>
                <a:lnTo>
                  <a:pt x="11" y="63"/>
                </a:lnTo>
                <a:lnTo>
                  <a:pt x="12" y="63"/>
                </a:lnTo>
                <a:lnTo>
                  <a:pt x="14" y="64"/>
                </a:lnTo>
                <a:lnTo>
                  <a:pt x="15" y="65"/>
                </a:lnTo>
                <a:lnTo>
                  <a:pt x="16" y="66"/>
                </a:lnTo>
                <a:lnTo>
                  <a:pt x="18" y="66"/>
                </a:lnTo>
                <a:lnTo>
                  <a:pt x="19" y="67"/>
                </a:lnTo>
                <a:lnTo>
                  <a:pt x="21" y="67"/>
                </a:lnTo>
                <a:lnTo>
                  <a:pt x="253" y="108"/>
                </a:lnTo>
                <a:close/>
              </a:path>
            </a:pathLst>
          </a:custGeom>
          <a:solidFill>
            <a:srgbClr val="BE0E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6" name="Oval 51"/>
          <p:cNvSpPr>
            <a:spLocks noChangeArrowheads="1"/>
          </p:cNvSpPr>
          <p:nvPr/>
        </p:nvSpPr>
        <p:spPr bwMode="auto">
          <a:xfrm rot="5400000">
            <a:off x="1459706" y="3226594"/>
            <a:ext cx="68263" cy="10477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7" name="Oval 52"/>
          <p:cNvSpPr>
            <a:spLocks noChangeArrowheads="1"/>
          </p:cNvSpPr>
          <p:nvPr/>
        </p:nvSpPr>
        <p:spPr bwMode="auto">
          <a:xfrm>
            <a:off x="1490663" y="3275013"/>
            <a:ext cx="9525" cy="635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8" name="Freeform 53"/>
          <p:cNvSpPr>
            <a:spLocks noChangeArrowheads="1"/>
          </p:cNvSpPr>
          <p:nvPr/>
        </p:nvSpPr>
        <p:spPr bwMode="auto">
          <a:xfrm>
            <a:off x="1306513" y="2967038"/>
            <a:ext cx="398462" cy="171450"/>
          </a:xfrm>
          <a:custGeom>
            <a:avLst/>
            <a:gdLst>
              <a:gd name="T0" fmla="*/ 398462 w 251"/>
              <a:gd name="T1" fmla="*/ 171450 h 108"/>
              <a:gd name="T2" fmla="*/ 398462 w 251"/>
              <a:gd name="T3" fmla="*/ 63500 h 108"/>
              <a:gd name="T4" fmla="*/ 31750 w 251"/>
              <a:gd name="T5" fmla="*/ 0 h 108"/>
              <a:gd name="T6" fmla="*/ 30162 w 251"/>
              <a:gd name="T7" fmla="*/ 0 h 108"/>
              <a:gd name="T8" fmla="*/ 28575 w 251"/>
              <a:gd name="T9" fmla="*/ 0 h 108"/>
              <a:gd name="T10" fmla="*/ 25400 w 251"/>
              <a:gd name="T11" fmla="*/ 0 h 108"/>
              <a:gd name="T12" fmla="*/ 23812 w 251"/>
              <a:gd name="T13" fmla="*/ 0 h 108"/>
              <a:gd name="T14" fmla="*/ 22225 w 251"/>
              <a:gd name="T15" fmla="*/ 3175 h 108"/>
              <a:gd name="T16" fmla="*/ 20637 w 251"/>
              <a:gd name="T17" fmla="*/ 4763 h 108"/>
              <a:gd name="T18" fmla="*/ 17462 w 251"/>
              <a:gd name="T19" fmla="*/ 4763 h 108"/>
              <a:gd name="T20" fmla="*/ 15875 w 251"/>
              <a:gd name="T21" fmla="*/ 7938 h 108"/>
              <a:gd name="T22" fmla="*/ 14287 w 251"/>
              <a:gd name="T23" fmla="*/ 7938 h 108"/>
              <a:gd name="T24" fmla="*/ 12700 w 251"/>
              <a:gd name="T25" fmla="*/ 11113 h 108"/>
              <a:gd name="T26" fmla="*/ 11112 w 251"/>
              <a:gd name="T27" fmla="*/ 12700 h 108"/>
              <a:gd name="T28" fmla="*/ 9525 w 251"/>
              <a:gd name="T29" fmla="*/ 15875 h 108"/>
              <a:gd name="T30" fmla="*/ 7937 w 251"/>
              <a:gd name="T31" fmla="*/ 17463 h 108"/>
              <a:gd name="T32" fmla="*/ 6350 w 251"/>
              <a:gd name="T33" fmla="*/ 20638 h 108"/>
              <a:gd name="T34" fmla="*/ 6350 w 251"/>
              <a:gd name="T35" fmla="*/ 22225 h 108"/>
              <a:gd name="T36" fmla="*/ 4762 w 251"/>
              <a:gd name="T37" fmla="*/ 25400 h 108"/>
              <a:gd name="T38" fmla="*/ 3175 w 251"/>
              <a:gd name="T39" fmla="*/ 26988 h 108"/>
              <a:gd name="T40" fmla="*/ 3175 w 251"/>
              <a:gd name="T41" fmla="*/ 30163 h 108"/>
              <a:gd name="T42" fmla="*/ 1587 w 251"/>
              <a:gd name="T43" fmla="*/ 31750 h 108"/>
              <a:gd name="T44" fmla="*/ 1587 w 251"/>
              <a:gd name="T45" fmla="*/ 34925 h 108"/>
              <a:gd name="T46" fmla="*/ 1587 w 251"/>
              <a:gd name="T47" fmla="*/ 36513 h 108"/>
              <a:gd name="T48" fmla="*/ 0 w 251"/>
              <a:gd name="T49" fmla="*/ 39688 h 108"/>
              <a:gd name="T50" fmla="*/ 0 w 251"/>
              <a:gd name="T51" fmla="*/ 44450 h 108"/>
              <a:gd name="T52" fmla="*/ 0 w 251"/>
              <a:gd name="T53" fmla="*/ 49213 h 108"/>
              <a:gd name="T54" fmla="*/ 0 w 251"/>
              <a:gd name="T55" fmla="*/ 52388 h 108"/>
              <a:gd name="T56" fmla="*/ 0 w 251"/>
              <a:gd name="T57" fmla="*/ 57150 h 108"/>
              <a:gd name="T58" fmla="*/ 0 w 251"/>
              <a:gd name="T59" fmla="*/ 58738 h 108"/>
              <a:gd name="T60" fmla="*/ 0 w 251"/>
              <a:gd name="T61" fmla="*/ 63500 h 108"/>
              <a:gd name="T62" fmla="*/ 0 w 251"/>
              <a:gd name="T63" fmla="*/ 66675 h 108"/>
              <a:gd name="T64" fmla="*/ 1587 w 251"/>
              <a:gd name="T65" fmla="*/ 68263 h 108"/>
              <a:gd name="T66" fmla="*/ 1587 w 251"/>
              <a:gd name="T67" fmla="*/ 73025 h 108"/>
              <a:gd name="T68" fmla="*/ 3175 w 251"/>
              <a:gd name="T69" fmla="*/ 76200 h 108"/>
              <a:gd name="T70" fmla="*/ 4762 w 251"/>
              <a:gd name="T71" fmla="*/ 80963 h 108"/>
              <a:gd name="T72" fmla="*/ 6350 w 251"/>
              <a:gd name="T73" fmla="*/ 85725 h 108"/>
              <a:gd name="T74" fmla="*/ 6350 w 251"/>
              <a:gd name="T75" fmla="*/ 85725 h 108"/>
              <a:gd name="T76" fmla="*/ 9525 w 251"/>
              <a:gd name="T77" fmla="*/ 90488 h 108"/>
              <a:gd name="T78" fmla="*/ 11112 w 251"/>
              <a:gd name="T79" fmla="*/ 93663 h 108"/>
              <a:gd name="T80" fmla="*/ 12700 w 251"/>
              <a:gd name="T81" fmla="*/ 95250 h 108"/>
              <a:gd name="T82" fmla="*/ 14287 w 251"/>
              <a:gd name="T83" fmla="*/ 98425 h 108"/>
              <a:gd name="T84" fmla="*/ 15875 w 251"/>
              <a:gd name="T85" fmla="*/ 98425 h 108"/>
              <a:gd name="T86" fmla="*/ 19050 w 251"/>
              <a:gd name="T87" fmla="*/ 100013 h 108"/>
              <a:gd name="T88" fmla="*/ 20637 w 251"/>
              <a:gd name="T89" fmla="*/ 103188 h 108"/>
              <a:gd name="T90" fmla="*/ 22225 w 251"/>
              <a:gd name="T91" fmla="*/ 103188 h 108"/>
              <a:gd name="T92" fmla="*/ 25400 w 251"/>
              <a:gd name="T93" fmla="*/ 103188 h 108"/>
              <a:gd name="T94" fmla="*/ 26987 w 251"/>
              <a:gd name="T95" fmla="*/ 104775 h 108"/>
              <a:gd name="T96" fmla="*/ 30162 w 251"/>
              <a:gd name="T97" fmla="*/ 104775 h 108"/>
              <a:gd name="T98" fmla="*/ 31750 w 251"/>
              <a:gd name="T99" fmla="*/ 104775 h 10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1" h="108">
                <a:moveTo>
                  <a:pt x="251" y="108"/>
                </a:moveTo>
                <a:lnTo>
                  <a:pt x="251" y="40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  <a:lnTo>
                  <a:pt x="16" y="0"/>
                </a:lnTo>
                <a:lnTo>
                  <a:pt x="15" y="0"/>
                </a:lnTo>
                <a:lnTo>
                  <a:pt x="14" y="2"/>
                </a:lnTo>
                <a:lnTo>
                  <a:pt x="13" y="3"/>
                </a:lnTo>
                <a:lnTo>
                  <a:pt x="11" y="3"/>
                </a:lnTo>
                <a:lnTo>
                  <a:pt x="10" y="5"/>
                </a:lnTo>
                <a:lnTo>
                  <a:pt x="9" y="5"/>
                </a:lnTo>
                <a:lnTo>
                  <a:pt x="8" y="7"/>
                </a:lnTo>
                <a:lnTo>
                  <a:pt x="7" y="8"/>
                </a:lnTo>
                <a:lnTo>
                  <a:pt x="6" y="10"/>
                </a:lnTo>
                <a:lnTo>
                  <a:pt x="5" y="11"/>
                </a:lnTo>
                <a:lnTo>
                  <a:pt x="4" y="13"/>
                </a:lnTo>
                <a:lnTo>
                  <a:pt x="4" y="14"/>
                </a:lnTo>
                <a:lnTo>
                  <a:pt x="3" y="16"/>
                </a:lnTo>
                <a:lnTo>
                  <a:pt x="2" y="17"/>
                </a:lnTo>
                <a:lnTo>
                  <a:pt x="2" y="19"/>
                </a:lnTo>
                <a:lnTo>
                  <a:pt x="1" y="20"/>
                </a:lnTo>
                <a:lnTo>
                  <a:pt x="1" y="22"/>
                </a:lnTo>
                <a:lnTo>
                  <a:pt x="1" y="23"/>
                </a:lnTo>
                <a:lnTo>
                  <a:pt x="0" y="25"/>
                </a:lnTo>
                <a:lnTo>
                  <a:pt x="0" y="28"/>
                </a:lnTo>
                <a:lnTo>
                  <a:pt x="0" y="31"/>
                </a:lnTo>
                <a:lnTo>
                  <a:pt x="0" y="33"/>
                </a:lnTo>
                <a:lnTo>
                  <a:pt x="0" y="36"/>
                </a:lnTo>
                <a:lnTo>
                  <a:pt x="0" y="37"/>
                </a:lnTo>
                <a:lnTo>
                  <a:pt x="0" y="40"/>
                </a:lnTo>
                <a:lnTo>
                  <a:pt x="0" y="42"/>
                </a:lnTo>
                <a:lnTo>
                  <a:pt x="1" y="43"/>
                </a:lnTo>
                <a:lnTo>
                  <a:pt x="1" y="46"/>
                </a:lnTo>
                <a:lnTo>
                  <a:pt x="2" y="48"/>
                </a:lnTo>
                <a:lnTo>
                  <a:pt x="3" y="51"/>
                </a:lnTo>
                <a:lnTo>
                  <a:pt x="4" y="54"/>
                </a:lnTo>
                <a:lnTo>
                  <a:pt x="6" y="57"/>
                </a:lnTo>
                <a:lnTo>
                  <a:pt x="7" y="59"/>
                </a:lnTo>
                <a:lnTo>
                  <a:pt x="8" y="60"/>
                </a:lnTo>
                <a:lnTo>
                  <a:pt x="9" y="62"/>
                </a:lnTo>
                <a:lnTo>
                  <a:pt x="10" y="62"/>
                </a:lnTo>
                <a:lnTo>
                  <a:pt x="12" y="63"/>
                </a:lnTo>
                <a:lnTo>
                  <a:pt x="13" y="65"/>
                </a:lnTo>
                <a:lnTo>
                  <a:pt x="14" y="65"/>
                </a:lnTo>
                <a:lnTo>
                  <a:pt x="16" y="65"/>
                </a:lnTo>
                <a:lnTo>
                  <a:pt x="17" y="66"/>
                </a:lnTo>
                <a:lnTo>
                  <a:pt x="19" y="66"/>
                </a:lnTo>
                <a:lnTo>
                  <a:pt x="20" y="66"/>
                </a:lnTo>
                <a:lnTo>
                  <a:pt x="251" y="108"/>
                </a:lnTo>
                <a:close/>
              </a:path>
            </a:pathLst>
          </a:custGeom>
          <a:solidFill>
            <a:srgbClr val="960018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69" name="Oval 54"/>
          <p:cNvSpPr>
            <a:spLocks noChangeArrowheads="1"/>
          </p:cNvSpPr>
          <p:nvPr/>
        </p:nvSpPr>
        <p:spPr bwMode="auto">
          <a:xfrm rot="5400000">
            <a:off x="1672431" y="3032919"/>
            <a:ext cx="68263" cy="104775"/>
          </a:xfrm>
          <a:prstGeom prst="ellipse">
            <a:avLst/>
          </a:prstGeom>
          <a:solidFill>
            <a:srgbClr val="BE0E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0" name="Oval 55"/>
          <p:cNvSpPr>
            <a:spLocks noChangeArrowheads="1"/>
          </p:cNvSpPr>
          <p:nvPr/>
        </p:nvSpPr>
        <p:spPr bwMode="auto">
          <a:xfrm>
            <a:off x="1703388" y="3079750"/>
            <a:ext cx="11112" cy="9525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1" name="Freeform 56"/>
          <p:cNvSpPr>
            <a:spLocks noChangeArrowheads="1"/>
          </p:cNvSpPr>
          <p:nvPr/>
        </p:nvSpPr>
        <p:spPr bwMode="auto">
          <a:xfrm>
            <a:off x="1239838" y="2994025"/>
            <a:ext cx="400050" cy="171450"/>
          </a:xfrm>
          <a:custGeom>
            <a:avLst/>
            <a:gdLst>
              <a:gd name="T0" fmla="*/ 400050 w 252"/>
              <a:gd name="T1" fmla="*/ 171450 h 108"/>
              <a:gd name="T2" fmla="*/ 400050 w 252"/>
              <a:gd name="T3" fmla="*/ 66675 h 108"/>
              <a:gd name="T4" fmla="*/ 33338 w 252"/>
              <a:gd name="T5" fmla="*/ 0 h 108"/>
              <a:gd name="T6" fmla="*/ 30163 w 252"/>
              <a:gd name="T7" fmla="*/ 0 h 108"/>
              <a:gd name="T8" fmla="*/ 28575 w 252"/>
              <a:gd name="T9" fmla="*/ 0 h 108"/>
              <a:gd name="T10" fmla="*/ 26988 w 252"/>
              <a:gd name="T11" fmla="*/ 3175 h 108"/>
              <a:gd name="T12" fmla="*/ 23813 w 252"/>
              <a:gd name="T13" fmla="*/ 3175 h 108"/>
              <a:gd name="T14" fmla="*/ 22225 w 252"/>
              <a:gd name="T15" fmla="*/ 4763 h 108"/>
              <a:gd name="T16" fmla="*/ 20638 w 252"/>
              <a:gd name="T17" fmla="*/ 4763 h 108"/>
              <a:gd name="T18" fmla="*/ 17463 w 252"/>
              <a:gd name="T19" fmla="*/ 4763 h 108"/>
              <a:gd name="T20" fmla="*/ 15875 w 252"/>
              <a:gd name="T21" fmla="*/ 9525 h 108"/>
              <a:gd name="T22" fmla="*/ 14288 w 252"/>
              <a:gd name="T23" fmla="*/ 9525 h 108"/>
              <a:gd name="T24" fmla="*/ 12700 w 252"/>
              <a:gd name="T25" fmla="*/ 12700 h 108"/>
              <a:gd name="T26" fmla="*/ 11113 w 252"/>
              <a:gd name="T27" fmla="*/ 12700 h 108"/>
              <a:gd name="T28" fmla="*/ 9525 w 252"/>
              <a:gd name="T29" fmla="*/ 14288 h 108"/>
              <a:gd name="T30" fmla="*/ 7938 w 252"/>
              <a:gd name="T31" fmla="*/ 17463 h 108"/>
              <a:gd name="T32" fmla="*/ 6350 w 252"/>
              <a:gd name="T33" fmla="*/ 20638 h 108"/>
              <a:gd name="T34" fmla="*/ 6350 w 252"/>
              <a:gd name="T35" fmla="*/ 22225 h 108"/>
              <a:gd name="T36" fmla="*/ 4763 w 252"/>
              <a:gd name="T37" fmla="*/ 25400 h 108"/>
              <a:gd name="T38" fmla="*/ 3175 w 252"/>
              <a:gd name="T39" fmla="*/ 30163 h 108"/>
              <a:gd name="T40" fmla="*/ 3175 w 252"/>
              <a:gd name="T41" fmla="*/ 31750 h 108"/>
              <a:gd name="T42" fmla="*/ 1588 w 252"/>
              <a:gd name="T43" fmla="*/ 31750 h 108"/>
              <a:gd name="T44" fmla="*/ 1588 w 252"/>
              <a:gd name="T45" fmla="*/ 36513 h 108"/>
              <a:gd name="T46" fmla="*/ 1588 w 252"/>
              <a:gd name="T47" fmla="*/ 36513 h 108"/>
              <a:gd name="T48" fmla="*/ 0 w 252"/>
              <a:gd name="T49" fmla="*/ 39688 h 108"/>
              <a:gd name="T50" fmla="*/ 0 w 252"/>
              <a:gd name="T51" fmla="*/ 44450 h 108"/>
              <a:gd name="T52" fmla="*/ 0 w 252"/>
              <a:gd name="T53" fmla="*/ 49213 h 108"/>
              <a:gd name="T54" fmla="*/ 0 w 252"/>
              <a:gd name="T55" fmla="*/ 53975 h 108"/>
              <a:gd name="T56" fmla="*/ 0 w 252"/>
              <a:gd name="T57" fmla="*/ 57150 h 108"/>
              <a:gd name="T58" fmla="*/ 0 w 252"/>
              <a:gd name="T59" fmla="*/ 61913 h 108"/>
              <a:gd name="T60" fmla="*/ 0 w 252"/>
              <a:gd name="T61" fmla="*/ 63500 h 108"/>
              <a:gd name="T62" fmla="*/ 0 w 252"/>
              <a:gd name="T63" fmla="*/ 68263 h 108"/>
              <a:gd name="T64" fmla="*/ 1588 w 252"/>
              <a:gd name="T65" fmla="*/ 71438 h 108"/>
              <a:gd name="T66" fmla="*/ 3175 w 252"/>
              <a:gd name="T67" fmla="*/ 76200 h 108"/>
              <a:gd name="T68" fmla="*/ 3175 w 252"/>
              <a:gd name="T69" fmla="*/ 77788 h 108"/>
              <a:gd name="T70" fmla="*/ 4763 w 252"/>
              <a:gd name="T71" fmla="*/ 80963 h 108"/>
              <a:gd name="T72" fmla="*/ 6350 w 252"/>
              <a:gd name="T73" fmla="*/ 85725 h 108"/>
              <a:gd name="T74" fmla="*/ 6350 w 252"/>
              <a:gd name="T75" fmla="*/ 87313 h 108"/>
              <a:gd name="T76" fmla="*/ 9525 w 252"/>
              <a:gd name="T77" fmla="*/ 90488 h 108"/>
              <a:gd name="T78" fmla="*/ 11113 w 252"/>
              <a:gd name="T79" fmla="*/ 93663 h 108"/>
              <a:gd name="T80" fmla="*/ 12700 w 252"/>
              <a:gd name="T81" fmla="*/ 95250 h 108"/>
              <a:gd name="T82" fmla="*/ 14288 w 252"/>
              <a:gd name="T83" fmla="*/ 98425 h 108"/>
              <a:gd name="T84" fmla="*/ 15875 w 252"/>
              <a:gd name="T85" fmla="*/ 98425 h 108"/>
              <a:gd name="T86" fmla="*/ 19050 w 252"/>
              <a:gd name="T87" fmla="*/ 103188 h 108"/>
              <a:gd name="T88" fmla="*/ 20638 w 252"/>
              <a:gd name="T89" fmla="*/ 103188 h 108"/>
              <a:gd name="T90" fmla="*/ 23813 w 252"/>
              <a:gd name="T91" fmla="*/ 103188 h 108"/>
              <a:gd name="T92" fmla="*/ 25400 w 252"/>
              <a:gd name="T93" fmla="*/ 104775 h 108"/>
              <a:gd name="T94" fmla="*/ 26988 w 252"/>
              <a:gd name="T95" fmla="*/ 104775 h 108"/>
              <a:gd name="T96" fmla="*/ 30163 w 252"/>
              <a:gd name="T97" fmla="*/ 107950 h 108"/>
              <a:gd name="T98" fmla="*/ 31750 w 252"/>
              <a:gd name="T99" fmla="*/ 107950 h 10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2" h="108">
                <a:moveTo>
                  <a:pt x="252" y="108"/>
                </a:moveTo>
                <a:lnTo>
                  <a:pt x="252" y="42"/>
                </a:lnTo>
                <a:lnTo>
                  <a:pt x="21" y="0"/>
                </a:lnTo>
                <a:lnTo>
                  <a:pt x="19" y="0"/>
                </a:lnTo>
                <a:lnTo>
                  <a:pt x="18" y="0"/>
                </a:lnTo>
                <a:lnTo>
                  <a:pt x="17" y="2"/>
                </a:lnTo>
                <a:lnTo>
                  <a:pt x="15" y="2"/>
                </a:lnTo>
                <a:lnTo>
                  <a:pt x="14" y="3"/>
                </a:lnTo>
                <a:lnTo>
                  <a:pt x="13" y="3"/>
                </a:lnTo>
                <a:lnTo>
                  <a:pt x="11" y="3"/>
                </a:lnTo>
                <a:lnTo>
                  <a:pt x="10" y="6"/>
                </a:lnTo>
                <a:lnTo>
                  <a:pt x="9" y="6"/>
                </a:lnTo>
                <a:lnTo>
                  <a:pt x="8" y="8"/>
                </a:lnTo>
                <a:lnTo>
                  <a:pt x="7" y="8"/>
                </a:lnTo>
                <a:lnTo>
                  <a:pt x="6" y="9"/>
                </a:lnTo>
                <a:lnTo>
                  <a:pt x="5" y="11"/>
                </a:lnTo>
                <a:lnTo>
                  <a:pt x="4" y="13"/>
                </a:lnTo>
                <a:lnTo>
                  <a:pt x="4" y="14"/>
                </a:lnTo>
                <a:lnTo>
                  <a:pt x="3" y="16"/>
                </a:lnTo>
                <a:lnTo>
                  <a:pt x="2" y="19"/>
                </a:lnTo>
                <a:lnTo>
                  <a:pt x="2" y="20"/>
                </a:lnTo>
                <a:lnTo>
                  <a:pt x="1" y="20"/>
                </a:lnTo>
                <a:lnTo>
                  <a:pt x="1" y="23"/>
                </a:lnTo>
                <a:lnTo>
                  <a:pt x="0" y="25"/>
                </a:lnTo>
                <a:lnTo>
                  <a:pt x="0" y="28"/>
                </a:lnTo>
                <a:lnTo>
                  <a:pt x="0" y="31"/>
                </a:lnTo>
                <a:lnTo>
                  <a:pt x="0" y="34"/>
                </a:lnTo>
                <a:lnTo>
                  <a:pt x="0" y="36"/>
                </a:lnTo>
                <a:lnTo>
                  <a:pt x="0" y="39"/>
                </a:lnTo>
                <a:lnTo>
                  <a:pt x="0" y="40"/>
                </a:lnTo>
                <a:lnTo>
                  <a:pt x="0" y="43"/>
                </a:lnTo>
                <a:lnTo>
                  <a:pt x="1" y="45"/>
                </a:lnTo>
                <a:lnTo>
                  <a:pt x="2" y="48"/>
                </a:lnTo>
                <a:lnTo>
                  <a:pt x="2" y="49"/>
                </a:lnTo>
                <a:lnTo>
                  <a:pt x="3" y="51"/>
                </a:lnTo>
                <a:lnTo>
                  <a:pt x="4" y="54"/>
                </a:lnTo>
                <a:lnTo>
                  <a:pt x="4" y="55"/>
                </a:lnTo>
                <a:lnTo>
                  <a:pt x="6" y="57"/>
                </a:lnTo>
                <a:lnTo>
                  <a:pt x="7" y="59"/>
                </a:lnTo>
                <a:lnTo>
                  <a:pt x="8" y="60"/>
                </a:lnTo>
                <a:lnTo>
                  <a:pt x="9" y="62"/>
                </a:lnTo>
                <a:lnTo>
                  <a:pt x="10" y="62"/>
                </a:lnTo>
                <a:lnTo>
                  <a:pt x="12" y="65"/>
                </a:lnTo>
                <a:lnTo>
                  <a:pt x="13" y="65"/>
                </a:lnTo>
                <a:lnTo>
                  <a:pt x="15" y="65"/>
                </a:lnTo>
                <a:lnTo>
                  <a:pt x="16" y="66"/>
                </a:lnTo>
                <a:lnTo>
                  <a:pt x="17" y="66"/>
                </a:lnTo>
                <a:lnTo>
                  <a:pt x="19" y="68"/>
                </a:lnTo>
                <a:lnTo>
                  <a:pt x="20" y="68"/>
                </a:lnTo>
                <a:lnTo>
                  <a:pt x="252" y="108"/>
                </a:lnTo>
                <a:close/>
              </a:path>
            </a:pathLst>
          </a:custGeom>
          <a:solidFill>
            <a:srgbClr val="960018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2" name="Oval 57"/>
          <p:cNvSpPr>
            <a:spLocks noChangeArrowheads="1"/>
          </p:cNvSpPr>
          <p:nvPr/>
        </p:nvSpPr>
        <p:spPr bwMode="auto">
          <a:xfrm rot="5400000">
            <a:off x="1604169" y="3059906"/>
            <a:ext cx="71438" cy="104775"/>
          </a:xfrm>
          <a:prstGeom prst="ellipse">
            <a:avLst/>
          </a:prstGeom>
          <a:solidFill>
            <a:srgbClr val="E1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3" name="Oval 58"/>
          <p:cNvSpPr>
            <a:spLocks noChangeArrowheads="1"/>
          </p:cNvSpPr>
          <p:nvPr/>
        </p:nvSpPr>
        <p:spPr bwMode="auto">
          <a:xfrm>
            <a:off x="1636713" y="3108325"/>
            <a:ext cx="11112" cy="4763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4" name="Freeform 59"/>
          <p:cNvSpPr>
            <a:spLocks noChangeArrowheads="1"/>
          </p:cNvSpPr>
          <p:nvPr/>
        </p:nvSpPr>
        <p:spPr bwMode="auto">
          <a:xfrm>
            <a:off x="1173163" y="3024188"/>
            <a:ext cx="401637" cy="173037"/>
          </a:xfrm>
          <a:custGeom>
            <a:avLst/>
            <a:gdLst>
              <a:gd name="T0" fmla="*/ 401637 w 253"/>
              <a:gd name="T1" fmla="*/ 173037 h 109"/>
              <a:gd name="T2" fmla="*/ 401637 w 253"/>
              <a:gd name="T3" fmla="*/ 65087 h 109"/>
              <a:gd name="T4" fmla="*/ 33337 w 253"/>
              <a:gd name="T5" fmla="*/ 0 h 109"/>
              <a:gd name="T6" fmla="*/ 31750 w 253"/>
              <a:gd name="T7" fmla="*/ 1587 h 109"/>
              <a:gd name="T8" fmla="*/ 30162 w 253"/>
              <a:gd name="T9" fmla="*/ 1587 h 109"/>
              <a:gd name="T10" fmla="*/ 26987 w 253"/>
              <a:gd name="T11" fmla="*/ 1587 h 109"/>
              <a:gd name="T12" fmla="*/ 25400 w 253"/>
              <a:gd name="T13" fmla="*/ 1587 h 109"/>
              <a:gd name="T14" fmla="*/ 23812 w 253"/>
              <a:gd name="T15" fmla="*/ 1587 h 109"/>
              <a:gd name="T16" fmla="*/ 22225 w 253"/>
              <a:gd name="T17" fmla="*/ 4762 h 109"/>
              <a:gd name="T18" fmla="*/ 19050 w 253"/>
              <a:gd name="T19" fmla="*/ 6350 h 109"/>
              <a:gd name="T20" fmla="*/ 15875 w 253"/>
              <a:gd name="T21" fmla="*/ 6350 h 109"/>
              <a:gd name="T22" fmla="*/ 14287 w 253"/>
              <a:gd name="T23" fmla="*/ 9525 h 109"/>
              <a:gd name="T24" fmla="*/ 12700 w 253"/>
              <a:gd name="T25" fmla="*/ 11112 h 109"/>
              <a:gd name="T26" fmla="*/ 12700 w 253"/>
              <a:gd name="T27" fmla="*/ 14287 h 109"/>
              <a:gd name="T28" fmla="*/ 11112 w 253"/>
              <a:gd name="T29" fmla="*/ 14287 h 109"/>
              <a:gd name="T30" fmla="*/ 9525 w 253"/>
              <a:gd name="T31" fmla="*/ 15875 h 109"/>
              <a:gd name="T32" fmla="*/ 7937 w 253"/>
              <a:gd name="T33" fmla="*/ 19050 h 109"/>
              <a:gd name="T34" fmla="*/ 6350 w 253"/>
              <a:gd name="T35" fmla="*/ 20637 h 109"/>
              <a:gd name="T36" fmla="*/ 6350 w 253"/>
              <a:gd name="T37" fmla="*/ 23812 h 109"/>
              <a:gd name="T38" fmla="*/ 4762 w 253"/>
              <a:gd name="T39" fmla="*/ 28575 h 109"/>
              <a:gd name="T40" fmla="*/ 3175 w 253"/>
              <a:gd name="T41" fmla="*/ 31750 h 109"/>
              <a:gd name="T42" fmla="*/ 3175 w 253"/>
              <a:gd name="T43" fmla="*/ 33337 h 109"/>
              <a:gd name="T44" fmla="*/ 3175 w 253"/>
              <a:gd name="T45" fmla="*/ 33337 h 109"/>
              <a:gd name="T46" fmla="*/ 1587 w 253"/>
              <a:gd name="T47" fmla="*/ 38100 h 109"/>
              <a:gd name="T48" fmla="*/ 1587 w 253"/>
              <a:gd name="T49" fmla="*/ 38100 h 109"/>
              <a:gd name="T50" fmla="*/ 1587 w 253"/>
              <a:gd name="T51" fmla="*/ 42862 h 109"/>
              <a:gd name="T52" fmla="*/ 0 w 253"/>
              <a:gd name="T53" fmla="*/ 47625 h 109"/>
              <a:gd name="T54" fmla="*/ 0 w 253"/>
              <a:gd name="T55" fmla="*/ 50800 h 109"/>
              <a:gd name="T56" fmla="*/ 0 w 253"/>
              <a:gd name="T57" fmla="*/ 55562 h 109"/>
              <a:gd name="T58" fmla="*/ 0 w 253"/>
              <a:gd name="T59" fmla="*/ 60325 h 109"/>
              <a:gd name="T60" fmla="*/ 1587 w 253"/>
              <a:gd name="T61" fmla="*/ 65087 h 109"/>
              <a:gd name="T62" fmla="*/ 1587 w 253"/>
              <a:gd name="T63" fmla="*/ 68262 h 109"/>
              <a:gd name="T64" fmla="*/ 1587 w 253"/>
              <a:gd name="T65" fmla="*/ 69850 h 109"/>
              <a:gd name="T66" fmla="*/ 3175 w 253"/>
              <a:gd name="T67" fmla="*/ 73025 h 109"/>
              <a:gd name="T68" fmla="*/ 4762 w 253"/>
              <a:gd name="T69" fmla="*/ 77787 h 109"/>
              <a:gd name="T70" fmla="*/ 6350 w 253"/>
              <a:gd name="T71" fmla="*/ 82550 h 109"/>
              <a:gd name="T72" fmla="*/ 6350 w 253"/>
              <a:gd name="T73" fmla="*/ 84137 h 109"/>
              <a:gd name="T74" fmla="*/ 7937 w 253"/>
              <a:gd name="T75" fmla="*/ 87312 h 109"/>
              <a:gd name="T76" fmla="*/ 9525 w 253"/>
              <a:gd name="T77" fmla="*/ 88900 h 109"/>
              <a:gd name="T78" fmla="*/ 12700 w 253"/>
              <a:gd name="T79" fmla="*/ 92075 h 109"/>
              <a:gd name="T80" fmla="*/ 12700 w 253"/>
              <a:gd name="T81" fmla="*/ 93662 h 109"/>
              <a:gd name="T82" fmla="*/ 15875 w 253"/>
              <a:gd name="T83" fmla="*/ 96837 h 109"/>
              <a:gd name="T84" fmla="*/ 17462 w 253"/>
              <a:gd name="T85" fmla="*/ 100012 h 109"/>
              <a:gd name="T86" fmla="*/ 19050 w 253"/>
              <a:gd name="T87" fmla="*/ 100012 h 109"/>
              <a:gd name="T88" fmla="*/ 22225 w 253"/>
              <a:gd name="T89" fmla="*/ 101600 h 109"/>
              <a:gd name="T90" fmla="*/ 23812 w 253"/>
              <a:gd name="T91" fmla="*/ 104775 h 109"/>
              <a:gd name="T92" fmla="*/ 26987 w 253"/>
              <a:gd name="T93" fmla="*/ 104775 h 109"/>
              <a:gd name="T94" fmla="*/ 28575 w 253"/>
              <a:gd name="T95" fmla="*/ 104775 h 109"/>
              <a:gd name="T96" fmla="*/ 30162 w 253"/>
              <a:gd name="T97" fmla="*/ 104775 h 109"/>
              <a:gd name="T98" fmla="*/ 33337 w 253"/>
              <a:gd name="T99" fmla="*/ 104775 h 10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3" h="109">
                <a:moveTo>
                  <a:pt x="253" y="109"/>
                </a:moveTo>
                <a:lnTo>
                  <a:pt x="253" y="41"/>
                </a:lnTo>
                <a:lnTo>
                  <a:pt x="21" y="0"/>
                </a:lnTo>
                <a:lnTo>
                  <a:pt x="20" y="1"/>
                </a:lnTo>
                <a:lnTo>
                  <a:pt x="19" y="1"/>
                </a:lnTo>
                <a:lnTo>
                  <a:pt x="17" y="1"/>
                </a:lnTo>
                <a:lnTo>
                  <a:pt x="16" y="1"/>
                </a:lnTo>
                <a:lnTo>
                  <a:pt x="15" y="1"/>
                </a:lnTo>
                <a:lnTo>
                  <a:pt x="14" y="3"/>
                </a:lnTo>
                <a:lnTo>
                  <a:pt x="12" y="4"/>
                </a:lnTo>
                <a:lnTo>
                  <a:pt x="10" y="4"/>
                </a:lnTo>
                <a:lnTo>
                  <a:pt x="9" y="6"/>
                </a:lnTo>
                <a:lnTo>
                  <a:pt x="8" y="7"/>
                </a:lnTo>
                <a:lnTo>
                  <a:pt x="8" y="9"/>
                </a:lnTo>
                <a:lnTo>
                  <a:pt x="7" y="9"/>
                </a:lnTo>
                <a:lnTo>
                  <a:pt x="6" y="10"/>
                </a:lnTo>
                <a:lnTo>
                  <a:pt x="5" y="12"/>
                </a:lnTo>
                <a:lnTo>
                  <a:pt x="4" y="13"/>
                </a:lnTo>
                <a:lnTo>
                  <a:pt x="4" y="15"/>
                </a:lnTo>
                <a:lnTo>
                  <a:pt x="3" y="18"/>
                </a:lnTo>
                <a:lnTo>
                  <a:pt x="2" y="20"/>
                </a:lnTo>
                <a:lnTo>
                  <a:pt x="2" y="21"/>
                </a:lnTo>
                <a:lnTo>
                  <a:pt x="1" y="24"/>
                </a:lnTo>
                <a:lnTo>
                  <a:pt x="1" y="27"/>
                </a:lnTo>
                <a:lnTo>
                  <a:pt x="0" y="30"/>
                </a:lnTo>
                <a:lnTo>
                  <a:pt x="0" y="32"/>
                </a:lnTo>
                <a:lnTo>
                  <a:pt x="0" y="35"/>
                </a:lnTo>
                <a:lnTo>
                  <a:pt x="0" y="38"/>
                </a:lnTo>
                <a:lnTo>
                  <a:pt x="1" y="41"/>
                </a:lnTo>
                <a:lnTo>
                  <a:pt x="1" y="43"/>
                </a:lnTo>
                <a:lnTo>
                  <a:pt x="1" y="44"/>
                </a:lnTo>
                <a:lnTo>
                  <a:pt x="2" y="46"/>
                </a:lnTo>
                <a:lnTo>
                  <a:pt x="3" y="49"/>
                </a:lnTo>
                <a:lnTo>
                  <a:pt x="4" y="52"/>
                </a:lnTo>
                <a:lnTo>
                  <a:pt x="4" y="53"/>
                </a:lnTo>
                <a:lnTo>
                  <a:pt x="5" y="55"/>
                </a:lnTo>
                <a:lnTo>
                  <a:pt x="6" y="56"/>
                </a:lnTo>
                <a:lnTo>
                  <a:pt x="8" y="58"/>
                </a:lnTo>
                <a:lnTo>
                  <a:pt x="8" y="59"/>
                </a:lnTo>
                <a:lnTo>
                  <a:pt x="10" y="61"/>
                </a:lnTo>
                <a:lnTo>
                  <a:pt x="11" y="63"/>
                </a:lnTo>
                <a:lnTo>
                  <a:pt x="12" y="63"/>
                </a:lnTo>
                <a:lnTo>
                  <a:pt x="14" y="64"/>
                </a:lnTo>
                <a:lnTo>
                  <a:pt x="15" y="66"/>
                </a:lnTo>
                <a:lnTo>
                  <a:pt x="17" y="66"/>
                </a:lnTo>
                <a:lnTo>
                  <a:pt x="18" y="66"/>
                </a:lnTo>
                <a:lnTo>
                  <a:pt x="19" y="66"/>
                </a:lnTo>
                <a:lnTo>
                  <a:pt x="21" y="66"/>
                </a:lnTo>
                <a:lnTo>
                  <a:pt x="253" y="109"/>
                </a:lnTo>
                <a:close/>
              </a:path>
            </a:pathLst>
          </a:custGeom>
          <a:solidFill>
            <a:srgbClr val="960018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5" name="Oval 60"/>
          <p:cNvSpPr>
            <a:spLocks noChangeArrowheads="1"/>
          </p:cNvSpPr>
          <p:nvPr/>
        </p:nvSpPr>
        <p:spPr bwMode="auto">
          <a:xfrm rot="5400000">
            <a:off x="1540669" y="3090069"/>
            <a:ext cx="68263" cy="10477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6" name="Oval 61"/>
          <p:cNvSpPr>
            <a:spLocks noChangeArrowheads="1"/>
          </p:cNvSpPr>
          <p:nvPr/>
        </p:nvSpPr>
        <p:spPr bwMode="auto">
          <a:xfrm>
            <a:off x="1571625" y="3138488"/>
            <a:ext cx="11113" cy="9525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7" name="Freeform 62"/>
          <p:cNvSpPr>
            <a:spLocks noChangeArrowheads="1"/>
          </p:cNvSpPr>
          <p:nvPr/>
        </p:nvSpPr>
        <p:spPr bwMode="auto">
          <a:xfrm>
            <a:off x="1574800" y="3138488"/>
            <a:ext cx="458788" cy="301625"/>
          </a:xfrm>
          <a:custGeom>
            <a:avLst/>
            <a:gdLst>
              <a:gd name="T0" fmla="*/ 14288 w 289"/>
              <a:gd name="T1" fmla="*/ 1588 h 190"/>
              <a:gd name="T2" fmla="*/ 31750 w 289"/>
              <a:gd name="T3" fmla="*/ 6350 h 190"/>
              <a:gd name="T4" fmla="*/ 65088 w 289"/>
              <a:gd name="T5" fmla="*/ 17463 h 190"/>
              <a:gd name="T6" fmla="*/ 93663 w 289"/>
              <a:gd name="T7" fmla="*/ 28575 h 190"/>
              <a:gd name="T8" fmla="*/ 114300 w 289"/>
              <a:gd name="T9" fmla="*/ 41275 h 190"/>
              <a:gd name="T10" fmla="*/ 138113 w 289"/>
              <a:gd name="T11" fmla="*/ 58738 h 190"/>
              <a:gd name="T12" fmla="*/ 157163 w 289"/>
              <a:gd name="T13" fmla="*/ 74613 h 190"/>
              <a:gd name="T14" fmla="*/ 177800 w 289"/>
              <a:gd name="T15" fmla="*/ 95250 h 190"/>
              <a:gd name="T16" fmla="*/ 195263 w 289"/>
              <a:gd name="T17" fmla="*/ 112713 h 190"/>
              <a:gd name="T18" fmla="*/ 215900 w 289"/>
              <a:gd name="T19" fmla="*/ 139700 h 190"/>
              <a:gd name="T20" fmla="*/ 234950 w 289"/>
              <a:gd name="T21" fmla="*/ 176213 h 190"/>
              <a:gd name="T22" fmla="*/ 250825 w 289"/>
              <a:gd name="T23" fmla="*/ 207963 h 190"/>
              <a:gd name="T24" fmla="*/ 260350 w 289"/>
              <a:gd name="T25" fmla="*/ 231775 h 190"/>
              <a:gd name="T26" fmla="*/ 266700 w 289"/>
              <a:gd name="T27" fmla="*/ 252413 h 190"/>
              <a:gd name="T28" fmla="*/ 274638 w 289"/>
              <a:gd name="T29" fmla="*/ 268288 h 190"/>
              <a:gd name="T30" fmla="*/ 288925 w 289"/>
              <a:gd name="T31" fmla="*/ 279400 h 190"/>
              <a:gd name="T32" fmla="*/ 315913 w 289"/>
              <a:gd name="T33" fmla="*/ 288925 h 190"/>
              <a:gd name="T34" fmla="*/ 342900 w 289"/>
              <a:gd name="T35" fmla="*/ 292100 h 190"/>
              <a:gd name="T36" fmla="*/ 376238 w 289"/>
              <a:gd name="T37" fmla="*/ 287338 h 190"/>
              <a:gd name="T38" fmla="*/ 411163 w 289"/>
              <a:gd name="T39" fmla="*/ 277813 h 190"/>
              <a:gd name="T40" fmla="*/ 444500 w 289"/>
              <a:gd name="T41" fmla="*/ 266700 h 190"/>
              <a:gd name="T42" fmla="*/ 447675 w 289"/>
              <a:gd name="T43" fmla="*/ 276225 h 190"/>
              <a:gd name="T44" fmla="*/ 407988 w 289"/>
              <a:gd name="T45" fmla="*/ 290513 h 190"/>
              <a:gd name="T46" fmla="*/ 369888 w 289"/>
              <a:gd name="T47" fmla="*/ 298450 h 190"/>
              <a:gd name="T48" fmla="*/ 338138 w 289"/>
              <a:gd name="T49" fmla="*/ 301625 h 190"/>
              <a:gd name="T50" fmla="*/ 312738 w 289"/>
              <a:gd name="T51" fmla="*/ 298450 h 190"/>
              <a:gd name="T52" fmla="*/ 290513 w 289"/>
              <a:gd name="T53" fmla="*/ 290513 h 190"/>
              <a:gd name="T54" fmla="*/ 273050 w 289"/>
              <a:gd name="T55" fmla="*/ 277813 h 190"/>
              <a:gd name="T56" fmla="*/ 258763 w 289"/>
              <a:gd name="T57" fmla="*/ 257175 h 190"/>
              <a:gd name="T58" fmla="*/ 250825 w 289"/>
              <a:gd name="T59" fmla="*/ 228600 h 190"/>
              <a:gd name="T60" fmla="*/ 238125 w 289"/>
              <a:gd name="T61" fmla="*/ 201613 h 190"/>
              <a:gd name="T62" fmla="*/ 222250 w 289"/>
              <a:gd name="T63" fmla="*/ 169863 h 190"/>
              <a:gd name="T64" fmla="*/ 203200 w 289"/>
              <a:gd name="T65" fmla="*/ 134938 h 190"/>
              <a:gd name="T66" fmla="*/ 187325 w 289"/>
              <a:gd name="T67" fmla="*/ 114300 h 190"/>
              <a:gd name="T68" fmla="*/ 161925 w 289"/>
              <a:gd name="T69" fmla="*/ 90488 h 190"/>
              <a:gd name="T70" fmla="*/ 142875 w 289"/>
              <a:gd name="T71" fmla="*/ 73025 h 190"/>
              <a:gd name="T72" fmla="*/ 119063 w 289"/>
              <a:gd name="T73" fmla="*/ 53975 h 190"/>
              <a:gd name="T74" fmla="*/ 82550 w 289"/>
              <a:gd name="T75" fmla="*/ 36513 h 190"/>
              <a:gd name="T76" fmla="*/ 50800 w 289"/>
              <a:gd name="T77" fmla="*/ 22225 h 190"/>
              <a:gd name="T78" fmla="*/ 28575 w 289"/>
              <a:gd name="T79" fmla="*/ 15875 h 190"/>
              <a:gd name="T80" fmla="*/ 9525 w 289"/>
              <a:gd name="T81" fmla="*/ 11113 h 190"/>
              <a:gd name="T82" fmla="*/ 1588 w 289"/>
              <a:gd name="T83" fmla="*/ 9525 h 190"/>
              <a:gd name="T84" fmla="*/ 0 w 289"/>
              <a:gd name="T85" fmla="*/ 6350 h 190"/>
              <a:gd name="T86" fmla="*/ 0 w 289"/>
              <a:gd name="T87" fmla="*/ 4763 h 190"/>
              <a:gd name="T88" fmla="*/ 0 w 289"/>
              <a:gd name="T89" fmla="*/ 0 h 190"/>
              <a:gd name="T90" fmla="*/ 1588 w 289"/>
              <a:gd name="T91" fmla="*/ 0 h 1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89" h="190">
                <a:moveTo>
                  <a:pt x="4" y="0"/>
                </a:moveTo>
                <a:lnTo>
                  <a:pt x="6" y="0"/>
                </a:lnTo>
                <a:lnTo>
                  <a:pt x="9" y="1"/>
                </a:lnTo>
                <a:lnTo>
                  <a:pt x="12" y="3"/>
                </a:lnTo>
                <a:lnTo>
                  <a:pt x="15" y="3"/>
                </a:lnTo>
                <a:lnTo>
                  <a:pt x="20" y="4"/>
                </a:lnTo>
                <a:lnTo>
                  <a:pt x="27" y="7"/>
                </a:lnTo>
                <a:lnTo>
                  <a:pt x="33" y="8"/>
                </a:lnTo>
                <a:lnTo>
                  <a:pt x="41" y="11"/>
                </a:lnTo>
                <a:lnTo>
                  <a:pt x="47" y="14"/>
                </a:lnTo>
                <a:lnTo>
                  <a:pt x="53" y="17"/>
                </a:lnTo>
                <a:lnTo>
                  <a:pt x="59" y="18"/>
                </a:lnTo>
                <a:lnTo>
                  <a:pt x="63" y="20"/>
                </a:lnTo>
                <a:lnTo>
                  <a:pt x="69" y="23"/>
                </a:lnTo>
                <a:lnTo>
                  <a:pt x="72" y="26"/>
                </a:lnTo>
                <a:lnTo>
                  <a:pt x="78" y="29"/>
                </a:lnTo>
                <a:lnTo>
                  <a:pt x="82" y="32"/>
                </a:lnTo>
                <a:lnTo>
                  <a:pt x="87" y="37"/>
                </a:lnTo>
                <a:lnTo>
                  <a:pt x="92" y="40"/>
                </a:lnTo>
                <a:lnTo>
                  <a:pt x="95" y="43"/>
                </a:lnTo>
                <a:lnTo>
                  <a:pt x="99" y="47"/>
                </a:lnTo>
                <a:lnTo>
                  <a:pt x="103" y="51"/>
                </a:lnTo>
                <a:lnTo>
                  <a:pt x="109" y="56"/>
                </a:lnTo>
                <a:lnTo>
                  <a:pt x="112" y="60"/>
                </a:lnTo>
                <a:lnTo>
                  <a:pt x="115" y="63"/>
                </a:lnTo>
                <a:lnTo>
                  <a:pt x="119" y="67"/>
                </a:lnTo>
                <a:lnTo>
                  <a:pt x="123" y="71"/>
                </a:lnTo>
                <a:lnTo>
                  <a:pt x="127" y="76"/>
                </a:lnTo>
                <a:lnTo>
                  <a:pt x="132" y="83"/>
                </a:lnTo>
                <a:lnTo>
                  <a:pt x="136" y="88"/>
                </a:lnTo>
                <a:lnTo>
                  <a:pt x="140" y="95"/>
                </a:lnTo>
                <a:lnTo>
                  <a:pt x="144" y="103"/>
                </a:lnTo>
                <a:lnTo>
                  <a:pt x="148" y="111"/>
                </a:lnTo>
                <a:lnTo>
                  <a:pt x="153" y="121"/>
                </a:lnTo>
                <a:lnTo>
                  <a:pt x="156" y="126"/>
                </a:lnTo>
                <a:lnTo>
                  <a:pt x="158" y="131"/>
                </a:lnTo>
                <a:lnTo>
                  <a:pt x="160" y="135"/>
                </a:lnTo>
                <a:lnTo>
                  <a:pt x="162" y="141"/>
                </a:lnTo>
                <a:lnTo>
                  <a:pt x="164" y="146"/>
                </a:lnTo>
                <a:lnTo>
                  <a:pt x="166" y="151"/>
                </a:lnTo>
                <a:lnTo>
                  <a:pt x="167" y="156"/>
                </a:lnTo>
                <a:lnTo>
                  <a:pt x="168" y="159"/>
                </a:lnTo>
                <a:lnTo>
                  <a:pt x="169" y="162"/>
                </a:lnTo>
                <a:lnTo>
                  <a:pt x="171" y="165"/>
                </a:lnTo>
                <a:lnTo>
                  <a:pt x="173" y="169"/>
                </a:lnTo>
                <a:lnTo>
                  <a:pt x="176" y="171"/>
                </a:lnTo>
                <a:lnTo>
                  <a:pt x="179" y="174"/>
                </a:lnTo>
                <a:lnTo>
                  <a:pt x="182" y="176"/>
                </a:lnTo>
                <a:lnTo>
                  <a:pt x="187" y="178"/>
                </a:lnTo>
                <a:lnTo>
                  <a:pt x="192" y="180"/>
                </a:lnTo>
                <a:lnTo>
                  <a:pt x="199" y="182"/>
                </a:lnTo>
                <a:lnTo>
                  <a:pt x="206" y="183"/>
                </a:lnTo>
                <a:lnTo>
                  <a:pt x="211" y="184"/>
                </a:lnTo>
                <a:lnTo>
                  <a:pt x="216" y="184"/>
                </a:lnTo>
                <a:lnTo>
                  <a:pt x="223" y="183"/>
                </a:lnTo>
                <a:lnTo>
                  <a:pt x="230" y="183"/>
                </a:lnTo>
                <a:lnTo>
                  <a:pt x="237" y="181"/>
                </a:lnTo>
                <a:lnTo>
                  <a:pt x="245" y="179"/>
                </a:lnTo>
                <a:lnTo>
                  <a:pt x="253" y="177"/>
                </a:lnTo>
                <a:lnTo>
                  <a:pt x="259" y="175"/>
                </a:lnTo>
                <a:lnTo>
                  <a:pt x="268" y="173"/>
                </a:lnTo>
                <a:lnTo>
                  <a:pt x="274" y="171"/>
                </a:lnTo>
                <a:lnTo>
                  <a:pt x="280" y="168"/>
                </a:lnTo>
                <a:lnTo>
                  <a:pt x="289" y="163"/>
                </a:lnTo>
                <a:lnTo>
                  <a:pt x="289" y="169"/>
                </a:lnTo>
                <a:lnTo>
                  <a:pt x="282" y="174"/>
                </a:lnTo>
                <a:lnTo>
                  <a:pt x="274" y="177"/>
                </a:lnTo>
                <a:lnTo>
                  <a:pt x="265" y="180"/>
                </a:lnTo>
                <a:lnTo>
                  <a:pt x="257" y="183"/>
                </a:lnTo>
                <a:lnTo>
                  <a:pt x="246" y="185"/>
                </a:lnTo>
                <a:lnTo>
                  <a:pt x="239" y="186"/>
                </a:lnTo>
                <a:lnTo>
                  <a:pt x="233" y="188"/>
                </a:lnTo>
                <a:lnTo>
                  <a:pt x="226" y="189"/>
                </a:lnTo>
                <a:lnTo>
                  <a:pt x="220" y="190"/>
                </a:lnTo>
                <a:lnTo>
                  <a:pt x="213" y="190"/>
                </a:lnTo>
                <a:lnTo>
                  <a:pt x="208" y="190"/>
                </a:lnTo>
                <a:lnTo>
                  <a:pt x="202" y="189"/>
                </a:lnTo>
                <a:lnTo>
                  <a:pt x="197" y="188"/>
                </a:lnTo>
                <a:lnTo>
                  <a:pt x="192" y="186"/>
                </a:lnTo>
                <a:lnTo>
                  <a:pt x="188" y="185"/>
                </a:lnTo>
                <a:lnTo>
                  <a:pt x="183" y="183"/>
                </a:lnTo>
                <a:lnTo>
                  <a:pt x="178" y="181"/>
                </a:lnTo>
                <a:lnTo>
                  <a:pt x="175" y="178"/>
                </a:lnTo>
                <a:lnTo>
                  <a:pt x="172" y="175"/>
                </a:lnTo>
                <a:lnTo>
                  <a:pt x="169" y="172"/>
                </a:lnTo>
                <a:lnTo>
                  <a:pt x="166" y="168"/>
                </a:lnTo>
                <a:lnTo>
                  <a:pt x="163" y="162"/>
                </a:lnTo>
                <a:lnTo>
                  <a:pt x="162" y="156"/>
                </a:lnTo>
                <a:lnTo>
                  <a:pt x="160" y="150"/>
                </a:lnTo>
                <a:lnTo>
                  <a:pt x="158" y="144"/>
                </a:lnTo>
                <a:lnTo>
                  <a:pt x="155" y="138"/>
                </a:lnTo>
                <a:lnTo>
                  <a:pt x="153" y="133"/>
                </a:lnTo>
                <a:lnTo>
                  <a:pt x="150" y="127"/>
                </a:lnTo>
                <a:lnTo>
                  <a:pt x="147" y="120"/>
                </a:lnTo>
                <a:lnTo>
                  <a:pt x="144" y="113"/>
                </a:lnTo>
                <a:lnTo>
                  <a:pt x="140" y="107"/>
                </a:lnTo>
                <a:lnTo>
                  <a:pt x="136" y="99"/>
                </a:lnTo>
                <a:lnTo>
                  <a:pt x="132" y="92"/>
                </a:lnTo>
                <a:lnTo>
                  <a:pt x="128" y="85"/>
                </a:lnTo>
                <a:lnTo>
                  <a:pt x="123" y="80"/>
                </a:lnTo>
                <a:lnTo>
                  <a:pt x="121" y="76"/>
                </a:lnTo>
                <a:lnTo>
                  <a:pt x="118" y="72"/>
                </a:lnTo>
                <a:lnTo>
                  <a:pt x="112" y="66"/>
                </a:lnTo>
                <a:lnTo>
                  <a:pt x="107" y="63"/>
                </a:lnTo>
                <a:lnTo>
                  <a:pt x="102" y="57"/>
                </a:lnTo>
                <a:lnTo>
                  <a:pt x="98" y="53"/>
                </a:lnTo>
                <a:lnTo>
                  <a:pt x="93" y="49"/>
                </a:lnTo>
                <a:lnTo>
                  <a:pt x="90" y="46"/>
                </a:lnTo>
                <a:lnTo>
                  <a:pt x="84" y="41"/>
                </a:lnTo>
                <a:lnTo>
                  <a:pt x="78" y="37"/>
                </a:lnTo>
                <a:lnTo>
                  <a:pt x="75" y="34"/>
                </a:lnTo>
                <a:lnTo>
                  <a:pt x="69" y="30"/>
                </a:lnTo>
                <a:lnTo>
                  <a:pt x="61" y="26"/>
                </a:lnTo>
                <a:lnTo>
                  <a:pt x="52" y="23"/>
                </a:lnTo>
                <a:lnTo>
                  <a:pt x="46" y="20"/>
                </a:lnTo>
                <a:lnTo>
                  <a:pt x="38" y="17"/>
                </a:lnTo>
                <a:lnTo>
                  <a:pt x="32" y="14"/>
                </a:lnTo>
                <a:lnTo>
                  <a:pt x="26" y="12"/>
                </a:lnTo>
                <a:lnTo>
                  <a:pt x="21" y="11"/>
                </a:lnTo>
                <a:lnTo>
                  <a:pt x="18" y="10"/>
                </a:lnTo>
                <a:lnTo>
                  <a:pt x="13" y="9"/>
                </a:lnTo>
                <a:lnTo>
                  <a:pt x="9" y="7"/>
                </a:lnTo>
                <a:lnTo>
                  <a:pt x="6" y="7"/>
                </a:lnTo>
                <a:lnTo>
                  <a:pt x="1" y="6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8" name="Freeform 63"/>
          <p:cNvSpPr>
            <a:spLocks noChangeArrowheads="1"/>
          </p:cNvSpPr>
          <p:nvPr/>
        </p:nvSpPr>
        <p:spPr bwMode="auto">
          <a:xfrm>
            <a:off x="1257300" y="2892425"/>
            <a:ext cx="400050" cy="169863"/>
          </a:xfrm>
          <a:custGeom>
            <a:avLst/>
            <a:gdLst>
              <a:gd name="T0" fmla="*/ 400050 w 252"/>
              <a:gd name="T1" fmla="*/ 169863 h 107"/>
              <a:gd name="T2" fmla="*/ 400050 w 252"/>
              <a:gd name="T3" fmla="*/ 65088 h 107"/>
              <a:gd name="T4" fmla="*/ 33338 w 252"/>
              <a:gd name="T5" fmla="*/ 0 h 107"/>
              <a:gd name="T6" fmla="*/ 31750 w 252"/>
              <a:gd name="T7" fmla="*/ 0 h 107"/>
              <a:gd name="T8" fmla="*/ 30163 w 252"/>
              <a:gd name="T9" fmla="*/ 0 h 107"/>
              <a:gd name="T10" fmla="*/ 26988 w 252"/>
              <a:gd name="T11" fmla="*/ 1588 h 107"/>
              <a:gd name="T12" fmla="*/ 25400 w 252"/>
              <a:gd name="T13" fmla="*/ 1588 h 107"/>
              <a:gd name="T14" fmla="*/ 23813 w 252"/>
              <a:gd name="T15" fmla="*/ 1588 h 107"/>
              <a:gd name="T16" fmla="*/ 22225 w 252"/>
              <a:gd name="T17" fmla="*/ 4763 h 107"/>
              <a:gd name="T18" fmla="*/ 19050 w 252"/>
              <a:gd name="T19" fmla="*/ 6350 h 107"/>
              <a:gd name="T20" fmla="*/ 15875 w 252"/>
              <a:gd name="T21" fmla="*/ 6350 h 107"/>
              <a:gd name="T22" fmla="*/ 14288 w 252"/>
              <a:gd name="T23" fmla="*/ 9525 h 107"/>
              <a:gd name="T24" fmla="*/ 12700 w 252"/>
              <a:gd name="T25" fmla="*/ 11113 h 107"/>
              <a:gd name="T26" fmla="*/ 11113 w 252"/>
              <a:gd name="T27" fmla="*/ 12700 h 107"/>
              <a:gd name="T28" fmla="*/ 11113 w 252"/>
              <a:gd name="T29" fmla="*/ 15875 h 107"/>
              <a:gd name="T30" fmla="*/ 9525 w 252"/>
              <a:gd name="T31" fmla="*/ 17463 h 107"/>
              <a:gd name="T32" fmla="*/ 7938 w 252"/>
              <a:gd name="T33" fmla="*/ 19050 h 107"/>
              <a:gd name="T34" fmla="*/ 6350 w 252"/>
              <a:gd name="T35" fmla="*/ 22225 h 107"/>
              <a:gd name="T36" fmla="*/ 4763 w 252"/>
              <a:gd name="T37" fmla="*/ 23813 h 107"/>
              <a:gd name="T38" fmla="*/ 4763 w 252"/>
              <a:gd name="T39" fmla="*/ 28575 h 107"/>
              <a:gd name="T40" fmla="*/ 3175 w 252"/>
              <a:gd name="T41" fmla="*/ 28575 h 107"/>
              <a:gd name="T42" fmla="*/ 3175 w 252"/>
              <a:gd name="T43" fmla="*/ 31750 h 107"/>
              <a:gd name="T44" fmla="*/ 3175 w 252"/>
              <a:gd name="T45" fmla="*/ 33338 h 107"/>
              <a:gd name="T46" fmla="*/ 1588 w 252"/>
              <a:gd name="T47" fmla="*/ 36513 h 107"/>
              <a:gd name="T48" fmla="*/ 1588 w 252"/>
              <a:gd name="T49" fmla="*/ 38100 h 107"/>
              <a:gd name="T50" fmla="*/ 0 w 252"/>
              <a:gd name="T51" fmla="*/ 42863 h 107"/>
              <a:gd name="T52" fmla="*/ 0 w 252"/>
              <a:gd name="T53" fmla="*/ 47625 h 107"/>
              <a:gd name="T54" fmla="*/ 0 w 252"/>
              <a:gd name="T55" fmla="*/ 50800 h 107"/>
              <a:gd name="T56" fmla="*/ 0 w 252"/>
              <a:gd name="T57" fmla="*/ 55563 h 107"/>
              <a:gd name="T58" fmla="*/ 0 w 252"/>
              <a:gd name="T59" fmla="*/ 60325 h 107"/>
              <a:gd name="T60" fmla="*/ 1588 w 252"/>
              <a:gd name="T61" fmla="*/ 63500 h 107"/>
              <a:gd name="T62" fmla="*/ 1588 w 252"/>
              <a:gd name="T63" fmla="*/ 65088 h 107"/>
              <a:gd name="T64" fmla="*/ 1588 w 252"/>
              <a:gd name="T65" fmla="*/ 69850 h 107"/>
              <a:gd name="T66" fmla="*/ 3175 w 252"/>
              <a:gd name="T67" fmla="*/ 74613 h 107"/>
              <a:gd name="T68" fmla="*/ 4763 w 252"/>
              <a:gd name="T69" fmla="*/ 77788 h 107"/>
              <a:gd name="T70" fmla="*/ 4763 w 252"/>
              <a:gd name="T71" fmla="*/ 79375 h 107"/>
              <a:gd name="T72" fmla="*/ 6350 w 252"/>
              <a:gd name="T73" fmla="*/ 82550 h 107"/>
              <a:gd name="T74" fmla="*/ 7938 w 252"/>
              <a:gd name="T75" fmla="*/ 87313 h 107"/>
              <a:gd name="T76" fmla="*/ 9525 w 252"/>
              <a:gd name="T77" fmla="*/ 90488 h 107"/>
              <a:gd name="T78" fmla="*/ 11113 w 252"/>
              <a:gd name="T79" fmla="*/ 92075 h 107"/>
              <a:gd name="T80" fmla="*/ 12700 w 252"/>
              <a:gd name="T81" fmla="*/ 95250 h 107"/>
              <a:gd name="T82" fmla="*/ 15875 w 252"/>
              <a:gd name="T83" fmla="*/ 96838 h 107"/>
              <a:gd name="T84" fmla="*/ 17463 w 252"/>
              <a:gd name="T85" fmla="*/ 100013 h 107"/>
              <a:gd name="T86" fmla="*/ 19050 w 252"/>
              <a:gd name="T87" fmla="*/ 101600 h 107"/>
              <a:gd name="T88" fmla="*/ 22225 w 252"/>
              <a:gd name="T89" fmla="*/ 101600 h 107"/>
              <a:gd name="T90" fmla="*/ 23813 w 252"/>
              <a:gd name="T91" fmla="*/ 101600 h 107"/>
              <a:gd name="T92" fmla="*/ 25400 w 252"/>
              <a:gd name="T93" fmla="*/ 104775 h 107"/>
              <a:gd name="T94" fmla="*/ 28575 w 252"/>
              <a:gd name="T95" fmla="*/ 104775 h 107"/>
              <a:gd name="T96" fmla="*/ 30163 w 252"/>
              <a:gd name="T97" fmla="*/ 106363 h 107"/>
              <a:gd name="T98" fmla="*/ 33338 w 252"/>
              <a:gd name="T99" fmla="*/ 106363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2" h="107">
                <a:moveTo>
                  <a:pt x="252" y="107"/>
                </a:moveTo>
                <a:lnTo>
                  <a:pt x="252" y="41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7" y="1"/>
                </a:lnTo>
                <a:lnTo>
                  <a:pt x="16" y="1"/>
                </a:lnTo>
                <a:lnTo>
                  <a:pt x="15" y="1"/>
                </a:lnTo>
                <a:lnTo>
                  <a:pt x="14" y="3"/>
                </a:lnTo>
                <a:lnTo>
                  <a:pt x="12" y="4"/>
                </a:lnTo>
                <a:lnTo>
                  <a:pt x="10" y="4"/>
                </a:lnTo>
                <a:lnTo>
                  <a:pt x="9" y="6"/>
                </a:lnTo>
                <a:lnTo>
                  <a:pt x="8" y="7"/>
                </a:lnTo>
                <a:lnTo>
                  <a:pt x="7" y="8"/>
                </a:lnTo>
                <a:lnTo>
                  <a:pt x="7" y="10"/>
                </a:lnTo>
                <a:lnTo>
                  <a:pt x="6" y="11"/>
                </a:lnTo>
                <a:lnTo>
                  <a:pt x="5" y="12"/>
                </a:lnTo>
                <a:lnTo>
                  <a:pt x="4" y="14"/>
                </a:lnTo>
                <a:lnTo>
                  <a:pt x="3" y="15"/>
                </a:lnTo>
                <a:lnTo>
                  <a:pt x="3" y="18"/>
                </a:lnTo>
                <a:lnTo>
                  <a:pt x="2" y="18"/>
                </a:lnTo>
                <a:lnTo>
                  <a:pt x="2" y="20"/>
                </a:lnTo>
                <a:lnTo>
                  <a:pt x="2" y="21"/>
                </a:lnTo>
                <a:lnTo>
                  <a:pt x="1" y="23"/>
                </a:lnTo>
                <a:lnTo>
                  <a:pt x="1" y="24"/>
                </a:lnTo>
                <a:lnTo>
                  <a:pt x="0" y="27"/>
                </a:lnTo>
                <a:lnTo>
                  <a:pt x="0" y="30"/>
                </a:lnTo>
                <a:lnTo>
                  <a:pt x="0" y="32"/>
                </a:lnTo>
                <a:lnTo>
                  <a:pt x="0" y="35"/>
                </a:lnTo>
                <a:lnTo>
                  <a:pt x="0" y="38"/>
                </a:lnTo>
                <a:lnTo>
                  <a:pt x="1" y="40"/>
                </a:lnTo>
                <a:lnTo>
                  <a:pt x="1" y="41"/>
                </a:lnTo>
                <a:lnTo>
                  <a:pt x="1" y="44"/>
                </a:lnTo>
                <a:lnTo>
                  <a:pt x="2" y="47"/>
                </a:lnTo>
                <a:lnTo>
                  <a:pt x="3" y="49"/>
                </a:lnTo>
                <a:lnTo>
                  <a:pt x="3" y="50"/>
                </a:lnTo>
                <a:lnTo>
                  <a:pt x="4" y="52"/>
                </a:lnTo>
                <a:lnTo>
                  <a:pt x="5" y="55"/>
                </a:lnTo>
                <a:lnTo>
                  <a:pt x="6" y="57"/>
                </a:lnTo>
                <a:lnTo>
                  <a:pt x="7" y="58"/>
                </a:lnTo>
                <a:lnTo>
                  <a:pt x="8" y="60"/>
                </a:lnTo>
                <a:lnTo>
                  <a:pt x="10" y="61"/>
                </a:lnTo>
                <a:lnTo>
                  <a:pt x="11" y="63"/>
                </a:lnTo>
                <a:lnTo>
                  <a:pt x="12" y="64"/>
                </a:lnTo>
                <a:lnTo>
                  <a:pt x="14" y="64"/>
                </a:lnTo>
                <a:lnTo>
                  <a:pt x="15" y="64"/>
                </a:lnTo>
                <a:lnTo>
                  <a:pt x="16" y="66"/>
                </a:lnTo>
                <a:lnTo>
                  <a:pt x="18" y="66"/>
                </a:lnTo>
                <a:lnTo>
                  <a:pt x="19" y="67"/>
                </a:lnTo>
                <a:lnTo>
                  <a:pt x="21" y="67"/>
                </a:lnTo>
                <a:lnTo>
                  <a:pt x="252" y="107"/>
                </a:lnTo>
                <a:close/>
              </a:path>
            </a:pathLst>
          </a:custGeom>
          <a:solidFill>
            <a:srgbClr val="8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79" name="Oval 64"/>
          <p:cNvSpPr>
            <a:spLocks noChangeArrowheads="1"/>
          </p:cNvSpPr>
          <p:nvPr/>
        </p:nvSpPr>
        <p:spPr bwMode="auto">
          <a:xfrm rot="5400000">
            <a:off x="1624806" y="2956719"/>
            <a:ext cx="68263" cy="104775"/>
          </a:xfrm>
          <a:prstGeom prst="ellipse">
            <a:avLst/>
          </a:prstGeom>
          <a:solidFill>
            <a:srgbClr val="E1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0" name="Oval 65"/>
          <p:cNvSpPr>
            <a:spLocks noChangeArrowheads="1"/>
          </p:cNvSpPr>
          <p:nvPr/>
        </p:nvSpPr>
        <p:spPr bwMode="auto">
          <a:xfrm>
            <a:off x="1654175" y="3003550"/>
            <a:ext cx="9525" cy="635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1" name="Freeform 66"/>
          <p:cNvSpPr>
            <a:spLocks noChangeArrowheads="1"/>
          </p:cNvSpPr>
          <p:nvPr/>
        </p:nvSpPr>
        <p:spPr bwMode="auto">
          <a:xfrm>
            <a:off x="1190625" y="2921000"/>
            <a:ext cx="398463" cy="171450"/>
          </a:xfrm>
          <a:custGeom>
            <a:avLst/>
            <a:gdLst>
              <a:gd name="T0" fmla="*/ 398463 w 251"/>
              <a:gd name="T1" fmla="*/ 171450 h 108"/>
              <a:gd name="T2" fmla="*/ 398463 w 251"/>
              <a:gd name="T3" fmla="*/ 63500 h 108"/>
              <a:gd name="T4" fmla="*/ 33338 w 251"/>
              <a:gd name="T5" fmla="*/ 0 h 108"/>
              <a:gd name="T6" fmla="*/ 30163 w 251"/>
              <a:gd name="T7" fmla="*/ 0 h 108"/>
              <a:gd name="T8" fmla="*/ 28575 w 251"/>
              <a:gd name="T9" fmla="*/ 0 h 108"/>
              <a:gd name="T10" fmla="*/ 26988 w 251"/>
              <a:gd name="T11" fmla="*/ 0 h 108"/>
              <a:gd name="T12" fmla="*/ 23813 w 251"/>
              <a:gd name="T13" fmla="*/ 0 h 108"/>
              <a:gd name="T14" fmla="*/ 22225 w 251"/>
              <a:gd name="T15" fmla="*/ 3175 h 108"/>
              <a:gd name="T16" fmla="*/ 20638 w 251"/>
              <a:gd name="T17" fmla="*/ 4763 h 108"/>
              <a:gd name="T18" fmla="*/ 17463 w 251"/>
              <a:gd name="T19" fmla="*/ 4763 h 108"/>
              <a:gd name="T20" fmla="*/ 15875 w 251"/>
              <a:gd name="T21" fmla="*/ 7938 h 108"/>
              <a:gd name="T22" fmla="*/ 14288 w 251"/>
              <a:gd name="T23" fmla="*/ 9525 h 108"/>
              <a:gd name="T24" fmla="*/ 12700 w 251"/>
              <a:gd name="T25" fmla="*/ 9525 h 108"/>
              <a:gd name="T26" fmla="*/ 11113 w 251"/>
              <a:gd name="T27" fmla="*/ 12700 h 108"/>
              <a:gd name="T28" fmla="*/ 9525 w 251"/>
              <a:gd name="T29" fmla="*/ 14288 h 108"/>
              <a:gd name="T30" fmla="*/ 7938 w 251"/>
              <a:gd name="T31" fmla="*/ 17463 h 108"/>
              <a:gd name="T32" fmla="*/ 7938 w 251"/>
              <a:gd name="T33" fmla="*/ 20638 h 108"/>
              <a:gd name="T34" fmla="*/ 6350 w 251"/>
              <a:gd name="T35" fmla="*/ 22225 h 108"/>
              <a:gd name="T36" fmla="*/ 4763 w 251"/>
              <a:gd name="T37" fmla="*/ 25400 h 108"/>
              <a:gd name="T38" fmla="*/ 3175 w 251"/>
              <a:gd name="T39" fmla="*/ 26988 h 108"/>
              <a:gd name="T40" fmla="*/ 3175 w 251"/>
              <a:gd name="T41" fmla="*/ 30163 h 108"/>
              <a:gd name="T42" fmla="*/ 3175 w 251"/>
              <a:gd name="T43" fmla="*/ 31750 h 108"/>
              <a:gd name="T44" fmla="*/ 1588 w 251"/>
              <a:gd name="T45" fmla="*/ 34925 h 108"/>
              <a:gd name="T46" fmla="*/ 1588 w 251"/>
              <a:gd name="T47" fmla="*/ 36513 h 108"/>
              <a:gd name="T48" fmla="*/ 1588 w 251"/>
              <a:gd name="T49" fmla="*/ 39688 h 108"/>
              <a:gd name="T50" fmla="*/ 0 w 251"/>
              <a:gd name="T51" fmla="*/ 44450 h 108"/>
              <a:gd name="T52" fmla="*/ 0 w 251"/>
              <a:gd name="T53" fmla="*/ 46038 h 108"/>
              <a:gd name="T54" fmla="*/ 0 w 251"/>
              <a:gd name="T55" fmla="*/ 50800 h 108"/>
              <a:gd name="T56" fmla="*/ 0 w 251"/>
              <a:gd name="T57" fmla="*/ 53975 h 108"/>
              <a:gd name="T58" fmla="*/ 0 w 251"/>
              <a:gd name="T59" fmla="*/ 58738 h 108"/>
              <a:gd name="T60" fmla="*/ 0 w 251"/>
              <a:gd name="T61" fmla="*/ 63500 h 108"/>
              <a:gd name="T62" fmla="*/ 1588 w 251"/>
              <a:gd name="T63" fmla="*/ 66675 h 108"/>
              <a:gd name="T64" fmla="*/ 1588 w 251"/>
              <a:gd name="T65" fmla="*/ 68263 h 108"/>
              <a:gd name="T66" fmla="*/ 3175 w 251"/>
              <a:gd name="T67" fmla="*/ 73025 h 108"/>
              <a:gd name="T68" fmla="*/ 3175 w 251"/>
              <a:gd name="T69" fmla="*/ 77788 h 108"/>
              <a:gd name="T70" fmla="*/ 4763 w 251"/>
              <a:gd name="T71" fmla="*/ 82550 h 108"/>
              <a:gd name="T72" fmla="*/ 6350 w 251"/>
              <a:gd name="T73" fmla="*/ 85725 h 108"/>
              <a:gd name="T74" fmla="*/ 7938 w 251"/>
              <a:gd name="T75" fmla="*/ 85725 h 108"/>
              <a:gd name="T76" fmla="*/ 9525 w 251"/>
              <a:gd name="T77" fmla="*/ 90488 h 108"/>
              <a:gd name="T78" fmla="*/ 11113 w 251"/>
              <a:gd name="T79" fmla="*/ 93663 h 108"/>
              <a:gd name="T80" fmla="*/ 12700 w 251"/>
              <a:gd name="T81" fmla="*/ 95250 h 108"/>
              <a:gd name="T82" fmla="*/ 14288 w 251"/>
              <a:gd name="T83" fmla="*/ 98425 h 108"/>
              <a:gd name="T84" fmla="*/ 17463 w 251"/>
              <a:gd name="T85" fmla="*/ 100013 h 108"/>
              <a:gd name="T86" fmla="*/ 19050 w 251"/>
              <a:gd name="T87" fmla="*/ 100013 h 108"/>
              <a:gd name="T88" fmla="*/ 20638 w 251"/>
              <a:gd name="T89" fmla="*/ 103188 h 108"/>
              <a:gd name="T90" fmla="*/ 23813 w 251"/>
              <a:gd name="T91" fmla="*/ 103188 h 108"/>
              <a:gd name="T92" fmla="*/ 25400 w 251"/>
              <a:gd name="T93" fmla="*/ 104775 h 108"/>
              <a:gd name="T94" fmla="*/ 26988 w 251"/>
              <a:gd name="T95" fmla="*/ 104775 h 108"/>
              <a:gd name="T96" fmla="*/ 30163 w 251"/>
              <a:gd name="T97" fmla="*/ 104775 h 108"/>
              <a:gd name="T98" fmla="*/ 33338 w 251"/>
              <a:gd name="T99" fmla="*/ 104775 h 10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1" h="108">
                <a:moveTo>
                  <a:pt x="251" y="108"/>
                </a:moveTo>
                <a:lnTo>
                  <a:pt x="251" y="40"/>
                </a:lnTo>
                <a:lnTo>
                  <a:pt x="21" y="0"/>
                </a:lnTo>
                <a:lnTo>
                  <a:pt x="19" y="0"/>
                </a:lnTo>
                <a:lnTo>
                  <a:pt x="18" y="0"/>
                </a:lnTo>
                <a:lnTo>
                  <a:pt x="17" y="0"/>
                </a:lnTo>
                <a:lnTo>
                  <a:pt x="15" y="0"/>
                </a:lnTo>
                <a:lnTo>
                  <a:pt x="14" y="2"/>
                </a:lnTo>
                <a:lnTo>
                  <a:pt x="13" y="3"/>
                </a:lnTo>
                <a:lnTo>
                  <a:pt x="11" y="3"/>
                </a:lnTo>
                <a:lnTo>
                  <a:pt x="10" y="5"/>
                </a:lnTo>
                <a:lnTo>
                  <a:pt x="9" y="6"/>
                </a:lnTo>
                <a:lnTo>
                  <a:pt x="8" y="6"/>
                </a:lnTo>
                <a:lnTo>
                  <a:pt x="7" y="8"/>
                </a:lnTo>
                <a:lnTo>
                  <a:pt x="6" y="9"/>
                </a:lnTo>
                <a:lnTo>
                  <a:pt x="5" y="11"/>
                </a:lnTo>
                <a:lnTo>
                  <a:pt x="5" y="13"/>
                </a:lnTo>
                <a:lnTo>
                  <a:pt x="4" y="14"/>
                </a:lnTo>
                <a:lnTo>
                  <a:pt x="3" y="16"/>
                </a:lnTo>
                <a:lnTo>
                  <a:pt x="2" y="17"/>
                </a:lnTo>
                <a:lnTo>
                  <a:pt x="2" y="19"/>
                </a:lnTo>
                <a:lnTo>
                  <a:pt x="2" y="20"/>
                </a:lnTo>
                <a:lnTo>
                  <a:pt x="1" y="22"/>
                </a:lnTo>
                <a:lnTo>
                  <a:pt x="1" y="23"/>
                </a:lnTo>
                <a:lnTo>
                  <a:pt x="1" y="25"/>
                </a:lnTo>
                <a:lnTo>
                  <a:pt x="0" y="28"/>
                </a:lnTo>
                <a:lnTo>
                  <a:pt x="0" y="29"/>
                </a:lnTo>
                <a:lnTo>
                  <a:pt x="0" y="32"/>
                </a:lnTo>
                <a:lnTo>
                  <a:pt x="0" y="34"/>
                </a:lnTo>
                <a:lnTo>
                  <a:pt x="0" y="37"/>
                </a:lnTo>
                <a:lnTo>
                  <a:pt x="0" y="40"/>
                </a:lnTo>
                <a:lnTo>
                  <a:pt x="1" y="42"/>
                </a:lnTo>
                <a:lnTo>
                  <a:pt x="1" y="43"/>
                </a:lnTo>
                <a:lnTo>
                  <a:pt x="2" y="46"/>
                </a:lnTo>
                <a:lnTo>
                  <a:pt x="2" y="49"/>
                </a:lnTo>
                <a:lnTo>
                  <a:pt x="3" y="52"/>
                </a:lnTo>
                <a:lnTo>
                  <a:pt x="4" y="54"/>
                </a:lnTo>
                <a:lnTo>
                  <a:pt x="5" y="54"/>
                </a:lnTo>
                <a:lnTo>
                  <a:pt x="6" y="57"/>
                </a:lnTo>
                <a:lnTo>
                  <a:pt x="7" y="59"/>
                </a:lnTo>
                <a:lnTo>
                  <a:pt x="8" y="60"/>
                </a:lnTo>
                <a:lnTo>
                  <a:pt x="9" y="62"/>
                </a:lnTo>
                <a:lnTo>
                  <a:pt x="11" y="63"/>
                </a:lnTo>
                <a:lnTo>
                  <a:pt x="12" y="63"/>
                </a:lnTo>
                <a:lnTo>
                  <a:pt x="13" y="65"/>
                </a:lnTo>
                <a:lnTo>
                  <a:pt x="15" y="65"/>
                </a:lnTo>
                <a:lnTo>
                  <a:pt x="16" y="66"/>
                </a:lnTo>
                <a:lnTo>
                  <a:pt x="17" y="66"/>
                </a:lnTo>
                <a:lnTo>
                  <a:pt x="19" y="66"/>
                </a:lnTo>
                <a:lnTo>
                  <a:pt x="21" y="66"/>
                </a:lnTo>
                <a:lnTo>
                  <a:pt x="251" y="108"/>
                </a:lnTo>
                <a:close/>
              </a:path>
            </a:pathLst>
          </a:custGeom>
          <a:solidFill>
            <a:srgbClr val="960018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2" name="Oval 67"/>
          <p:cNvSpPr>
            <a:spLocks noChangeArrowheads="1"/>
          </p:cNvSpPr>
          <p:nvPr/>
        </p:nvSpPr>
        <p:spPr bwMode="auto">
          <a:xfrm rot="5400000">
            <a:off x="1556545" y="2986881"/>
            <a:ext cx="68262" cy="10477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3" name="Oval 68"/>
          <p:cNvSpPr>
            <a:spLocks noChangeArrowheads="1"/>
          </p:cNvSpPr>
          <p:nvPr/>
        </p:nvSpPr>
        <p:spPr bwMode="auto">
          <a:xfrm>
            <a:off x="1589088" y="3030538"/>
            <a:ext cx="9525" cy="9525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4" name="Freeform 69"/>
          <p:cNvSpPr>
            <a:spLocks noChangeArrowheads="1"/>
          </p:cNvSpPr>
          <p:nvPr/>
        </p:nvSpPr>
        <p:spPr bwMode="auto">
          <a:xfrm>
            <a:off x="1123950" y="2955925"/>
            <a:ext cx="398463" cy="169863"/>
          </a:xfrm>
          <a:custGeom>
            <a:avLst/>
            <a:gdLst>
              <a:gd name="T0" fmla="*/ 398463 w 251"/>
              <a:gd name="T1" fmla="*/ 169863 h 107"/>
              <a:gd name="T2" fmla="*/ 398463 w 251"/>
              <a:gd name="T3" fmla="*/ 65088 h 107"/>
              <a:gd name="T4" fmla="*/ 31750 w 251"/>
              <a:gd name="T5" fmla="*/ 0 h 107"/>
              <a:gd name="T6" fmla="*/ 30163 w 251"/>
              <a:gd name="T7" fmla="*/ 0 h 107"/>
              <a:gd name="T8" fmla="*/ 28575 w 251"/>
              <a:gd name="T9" fmla="*/ 0 h 107"/>
              <a:gd name="T10" fmla="*/ 25400 w 251"/>
              <a:gd name="T11" fmla="*/ 0 h 107"/>
              <a:gd name="T12" fmla="*/ 23813 w 251"/>
              <a:gd name="T13" fmla="*/ 1588 h 107"/>
              <a:gd name="T14" fmla="*/ 22225 w 251"/>
              <a:gd name="T15" fmla="*/ 1588 h 107"/>
              <a:gd name="T16" fmla="*/ 20638 w 251"/>
              <a:gd name="T17" fmla="*/ 1588 h 107"/>
              <a:gd name="T18" fmla="*/ 17463 w 251"/>
              <a:gd name="T19" fmla="*/ 4763 h 107"/>
              <a:gd name="T20" fmla="*/ 15875 w 251"/>
              <a:gd name="T21" fmla="*/ 6350 h 107"/>
              <a:gd name="T22" fmla="*/ 14288 w 251"/>
              <a:gd name="T23" fmla="*/ 9525 h 107"/>
              <a:gd name="T24" fmla="*/ 12700 w 251"/>
              <a:gd name="T25" fmla="*/ 11113 h 107"/>
              <a:gd name="T26" fmla="*/ 11113 w 251"/>
              <a:gd name="T27" fmla="*/ 11113 h 107"/>
              <a:gd name="T28" fmla="*/ 9525 w 251"/>
              <a:gd name="T29" fmla="*/ 14288 h 107"/>
              <a:gd name="T30" fmla="*/ 7938 w 251"/>
              <a:gd name="T31" fmla="*/ 15875 h 107"/>
              <a:gd name="T32" fmla="*/ 6350 w 251"/>
              <a:gd name="T33" fmla="*/ 19050 h 107"/>
              <a:gd name="T34" fmla="*/ 6350 w 251"/>
              <a:gd name="T35" fmla="*/ 19050 h 107"/>
              <a:gd name="T36" fmla="*/ 4763 w 251"/>
              <a:gd name="T37" fmla="*/ 23813 h 107"/>
              <a:gd name="T38" fmla="*/ 3175 w 251"/>
              <a:gd name="T39" fmla="*/ 26988 h 107"/>
              <a:gd name="T40" fmla="*/ 3175 w 251"/>
              <a:gd name="T41" fmla="*/ 28575 h 107"/>
              <a:gd name="T42" fmla="*/ 1588 w 251"/>
              <a:gd name="T43" fmla="*/ 31750 h 107"/>
              <a:gd name="T44" fmla="*/ 1588 w 251"/>
              <a:gd name="T45" fmla="*/ 33338 h 107"/>
              <a:gd name="T46" fmla="*/ 1588 w 251"/>
              <a:gd name="T47" fmla="*/ 36513 h 107"/>
              <a:gd name="T48" fmla="*/ 0 w 251"/>
              <a:gd name="T49" fmla="*/ 38100 h 107"/>
              <a:gd name="T50" fmla="*/ 0 w 251"/>
              <a:gd name="T51" fmla="*/ 42863 h 107"/>
              <a:gd name="T52" fmla="*/ 0 w 251"/>
              <a:gd name="T53" fmla="*/ 47625 h 107"/>
              <a:gd name="T54" fmla="*/ 0 w 251"/>
              <a:gd name="T55" fmla="*/ 50800 h 107"/>
              <a:gd name="T56" fmla="*/ 0 w 251"/>
              <a:gd name="T57" fmla="*/ 55563 h 107"/>
              <a:gd name="T58" fmla="*/ 0 w 251"/>
              <a:gd name="T59" fmla="*/ 60325 h 107"/>
              <a:gd name="T60" fmla="*/ 0 w 251"/>
              <a:gd name="T61" fmla="*/ 63500 h 107"/>
              <a:gd name="T62" fmla="*/ 0 w 251"/>
              <a:gd name="T63" fmla="*/ 65088 h 107"/>
              <a:gd name="T64" fmla="*/ 1588 w 251"/>
              <a:gd name="T65" fmla="*/ 69850 h 107"/>
              <a:gd name="T66" fmla="*/ 1588 w 251"/>
              <a:gd name="T67" fmla="*/ 73025 h 107"/>
              <a:gd name="T68" fmla="*/ 3175 w 251"/>
              <a:gd name="T69" fmla="*/ 77788 h 107"/>
              <a:gd name="T70" fmla="*/ 4763 w 251"/>
              <a:gd name="T71" fmla="*/ 79375 h 107"/>
              <a:gd name="T72" fmla="*/ 6350 w 251"/>
              <a:gd name="T73" fmla="*/ 82550 h 107"/>
              <a:gd name="T74" fmla="*/ 6350 w 251"/>
              <a:gd name="T75" fmla="*/ 87313 h 107"/>
              <a:gd name="T76" fmla="*/ 9525 w 251"/>
              <a:gd name="T77" fmla="*/ 88900 h 107"/>
              <a:gd name="T78" fmla="*/ 11113 w 251"/>
              <a:gd name="T79" fmla="*/ 92075 h 107"/>
              <a:gd name="T80" fmla="*/ 12700 w 251"/>
              <a:gd name="T81" fmla="*/ 95250 h 107"/>
              <a:gd name="T82" fmla="*/ 14288 w 251"/>
              <a:gd name="T83" fmla="*/ 96838 h 107"/>
              <a:gd name="T84" fmla="*/ 15875 w 251"/>
              <a:gd name="T85" fmla="*/ 96838 h 107"/>
              <a:gd name="T86" fmla="*/ 19050 w 251"/>
              <a:gd name="T87" fmla="*/ 100013 h 107"/>
              <a:gd name="T88" fmla="*/ 20638 w 251"/>
              <a:gd name="T89" fmla="*/ 101600 h 107"/>
              <a:gd name="T90" fmla="*/ 22225 w 251"/>
              <a:gd name="T91" fmla="*/ 101600 h 107"/>
              <a:gd name="T92" fmla="*/ 25400 w 251"/>
              <a:gd name="T93" fmla="*/ 104775 h 107"/>
              <a:gd name="T94" fmla="*/ 26988 w 251"/>
              <a:gd name="T95" fmla="*/ 104775 h 107"/>
              <a:gd name="T96" fmla="*/ 30163 w 251"/>
              <a:gd name="T97" fmla="*/ 104775 h 107"/>
              <a:gd name="T98" fmla="*/ 31750 w 251"/>
              <a:gd name="T99" fmla="*/ 106363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1" h="107">
                <a:moveTo>
                  <a:pt x="251" y="107"/>
                </a:moveTo>
                <a:lnTo>
                  <a:pt x="251" y="41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  <a:lnTo>
                  <a:pt x="16" y="0"/>
                </a:lnTo>
                <a:lnTo>
                  <a:pt x="15" y="1"/>
                </a:lnTo>
                <a:lnTo>
                  <a:pt x="14" y="1"/>
                </a:lnTo>
                <a:lnTo>
                  <a:pt x="13" y="1"/>
                </a:lnTo>
                <a:lnTo>
                  <a:pt x="11" y="3"/>
                </a:lnTo>
                <a:lnTo>
                  <a:pt x="10" y="4"/>
                </a:lnTo>
                <a:lnTo>
                  <a:pt x="9" y="6"/>
                </a:lnTo>
                <a:lnTo>
                  <a:pt x="8" y="7"/>
                </a:lnTo>
                <a:lnTo>
                  <a:pt x="7" y="7"/>
                </a:lnTo>
                <a:lnTo>
                  <a:pt x="6" y="9"/>
                </a:lnTo>
                <a:lnTo>
                  <a:pt x="5" y="10"/>
                </a:lnTo>
                <a:lnTo>
                  <a:pt x="4" y="12"/>
                </a:lnTo>
                <a:lnTo>
                  <a:pt x="3" y="15"/>
                </a:lnTo>
                <a:lnTo>
                  <a:pt x="2" y="17"/>
                </a:lnTo>
                <a:lnTo>
                  <a:pt x="2" y="18"/>
                </a:lnTo>
                <a:lnTo>
                  <a:pt x="1" y="20"/>
                </a:lnTo>
                <a:lnTo>
                  <a:pt x="1" y="21"/>
                </a:lnTo>
                <a:lnTo>
                  <a:pt x="1" y="23"/>
                </a:lnTo>
                <a:lnTo>
                  <a:pt x="0" y="24"/>
                </a:lnTo>
                <a:lnTo>
                  <a:pt x="0" y="27"/>
                </a:lnTo>
                <a:lnTo>
                  <a:pt x="0" y="30"/>
                </a:lnTo>
                <a:lnTo>
                  <a:pt x="0" y="32"/>
                </a:lnTo>
                <a:lnTo>
                  <a:pt x="0" y="35"/>
                </a:lnTo>
                <a:lnTo>
                  <a:pt x="0" y="38"/>
                </a:lnTo>
                <a:lnTo>
                  <a:pt x="0" y="40"/>
                </a:lnTo>
                <a:lnTo>
                  <a:pt x="0" y="41"/>
                </a:lnTo>
                <a:lnTo>
                  <a:pt x="1" y="44"/>
                </a:lnTo>
                <a:lnTo>
                  <a:pt x="1" y="46"/>
                </a:lnTo>
                <a:lnTo>
                  <a:pt x="2" y="49"/>
                </a:lnTo>
                <a:lnTo>
                  <a:pt x="3" y="50"/>
                </a:lnTo>
                <a:lnTo>
                  <a:pt x="4" y="52"/>
                </a:lnTo>
                <a:lnTo>
                  <a:pt x="4" y="55"/>
                </a:lnTo>
                <a:lnTo>
                  <a:pt x="6" y="56"/>
                </a:lnTo>
                <a:lnTo>
                  <a:pt x="7" y="58"/>
                </a:lnTo>
                <a:lnTo>
                  <a:pt x="8" y="60"/>
                </a:lnTo>
                <a:lnTo>
                  <a:pt x="9" y="61"/>
                </a:lnTo>
                <a:lnTo>
                  <a:pt x="10" y="61"/>
                </a:lnTo>
                <a:lnTo>
                  <a:pt x="12" y="63"/>
                </a:lnTo>
                <a:lnTo>
                  <a:pt x="13" y="64"/>
                </a:lnTo>
                <a:lnTo>
                  <a:pt x="14" y="64"/>
                </a:lnTo>
                <a:lnTo>
                  <a:pt x="16" y="66"/>
                </a:lnTo>
                <a:lnTo>
                  <a:pt x="17" y="66"/>
                </a:lnTo>
                <a:lnTo>
                  <a:pt x="19" y="66"/>
                </a:lnTo>
                <a:lnTo>
                  <a:pt x="20" y="67"/>
                </a:lnTo>
                <a:lnTo>
                  <a:pt x="251" y="107"/>
                </a:lnTo>
                <a:close/>
              </a:path>
            </a:pathLst>
          </a:custGeom>
          <a:solidFill>
            <a:srgbClr val="BE0E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5" name="Oval 70"/>
          <p:cNvSpPr>
            <a:spLocks noChangeArrowheads="1"/>
          </p:cNvSpPr>
          <p:nvPr/>
        </p:nvSpPr>
        <p:spPr bwMode="auto">
          <a:xfrm rot="5400000">
            <a:off x="1489869" y="3020219"/>
            <a:ext cx="68263" cy="10477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6" name="Oval 71"/>
          <p:cNvSpPr>
            <a:spLocks noChangeArrowheads="1"/>
          </p:cNvSpPr>
          <p:nvPr/>
        </p:nvSpPr>
        <p:spPr bwMode="auto">
          <a:xfrm>
            <a:off x="1520825" y="3067050"/>
            <a:ext cx="9525" cy="7938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7" name="Freeform 72"/>
          <p:cNvSpPr>
            <a:spLocks noChangeArrowheads="1"/>
          </p:cNvSpPr>
          <p:nvPr/>
        </p:nvSpPr>
        <p:spPr bwMode="auto">
          <a:xfrm>
            <a:off x="2038350" y="3381375"/>
            <a:ext cx="34925" cy="30163"/>
          </a:xfrm>
          <a:custGeom>
            <a:avLst/>
            <a:gdLst>
              <a:gd name="T0" fmla="*/ 34925 w 22"/>
              <a:gd name="T1" fmla="*/ 3175 h 19"/>
              <a:gd name="T2" fmla="*/ 34925 w 22"/>
              <a:gd name="T3" fmla="*/ 1588 h 19"/>
              <a:gd name="T4" fmla="*/ 34925 w 22"/>
              <a:gd name="T5" fmla="*/ 0 h 19"/>
              <a:gd name="T6" fmla="*/ 31750 w 22"/>
              <a:gd name="T7" fmla="*/ 0 h 19"/>
              <a:gd name="T8" fmla="*/ 28575 w 22"/>
              <a:gd name="T9" fmla="*/ 0 h 19"/>
              <a:gd name="T10" fmla="*/ 26988 w 22"/>
              <a:gd name="T11" fmla="*/ 1588 h 19"/>
              <a:gd name="T12" fmla="*/ 0 w 22"/>
              <a:gd name="T13" fmla="*/ 30163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" h="19">
                <a:moveTo>
                  <a:pt x="22" y="2"/>
                </a:moveTo>
                <a:lnTo>
                  <a:pt x="22" y="1"/>
                </a:lnTo>
                <a:lnTo>
                  <a:pt x="22" y="0"/>
                </a:lnTo>
                <a:lnTo>
                  <a:pt x="20" y="0"/>
                </a:lnTo>
                <a:lnTo>
                  <a:pt x="18" y="0"/>
                </a:lnTo>
                <a:lnTo>
                  <a:pt x="17" y="1"/>
                </a:lnTo>
                <a:lnTo>
                  <a:pt x="0" y="19"/>
                </a:lnTo>
                <a:lnTo>
                  <a:pt x="22" y="2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8" name="Freeform 73"/>
          <p:cNvSpPr>
            <a:spLocks noChangeArrowheads="1"/>
          </p:cNvSpPr>
          <p:nvPr/>
        </p:nvSpPr>
        <p:spPr bwMode="auto">
          <a:xfrm>
            <a:off x="2014538" y="3362325"/>
            <a:ext cx="26987" cy="49213"/>
          </a:xfrm>
          <a:custGeom>
            <a:avLst/>
            <a:gdLst>
              <a:gd name="T0" fmla="*/ 1587 w 17"/>
              <a:gd name="T1" fmla="*/ 6350 h 31"/>
              <a:gd name="T2" fmla="*/ 0 w 17"/>
              <a:gd name="T3" fmla="*/ 3175 h 31"/>
              <a:gd name="T4" fmla="*/ 0 w 17"/>
              <a:gd name="T5" fmla="*/ 1588 h 31"/>
              <a:gd name="T6" fmla="*/ 1587 w 17"/>
              <a:gd name="T7" fmla="*/ 0 h 31"/>
              <a:gd name="T8" fmla="*/ 3175 w 17"/>
              <a:gd name="T9" fmla="*/ 0 h 31"/>
              <a:gd name="T10" fmla="*/ 4762 w 17"/>
              <a:gd name="T11" fmla="*/ 0 h 31"/>
              <a:gd name="T12" fmla="*/ 6350 w 17"/>
              <a:gd name="T13" fmla="*/ 0 h 31"/>
              <a:gd name="T14" fmla="*/ 6350 w 17"/>
              <a:gd name="T15" fmla="*/ 3175 h 31"/>
              <a:gd name="T16" fmla="*/ 26987 w 17"/>
              <a:gd name="T17" fmla="*/ 49213 h 3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" h="31">
                <a:moveTo>
                  <a:pt x="1" y="4"/>
                </a:move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4" y="2"/>
                </a:lnTo>
                <a:lnTo>
                  <a:pt x="17" y="31"/>
                </a:lnTo>
                <a:lnTo>
                  <a:pt x="1" y="4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89" name="Freeform 74"/>
          <p:cNvSpPr>
            <a:spLocks noChangeArrowheads="1"/>
          </p:cNvSpPr>
          <p:nvPr/>
        </p:nvSpPr>
        <p:spPr bwMode="auto">
          <a:xfrm>
            <a:off x="2012950" y="3413125"/>
            <a:ext cx="26988" cy="42863"/>
          </a:xfrm>
          <a:custGeom>
            <a:avLst/>
            <a:gdLst>
              <a:gd name="T0" fmla="*/ 0 w 17"/>
              <a:gd name="T1" fmla="*/ 36513 h 27"/>
              <a:gd name="T2" fmla="*/ 0 w 17"/>
              <a:gd name="T3" fmla="*/ 38100 h 27"/>
              <a:gd name="T4" fmla="*/ 0 w 17"/>
              <a:gd name="T5" fmla="*/ 39688 h 27"/>
              <a:gd name="T6" fmla="*/ 1588 w 17"/>
              <a:gd name="T7" fmla="*/ 41275 h 27"/>
              <a:gd name="T8" fmla="*/ 4763 w 17"/>
              <a:gd name="T9" fmla="*/ 42863 h 27"/>
              <a:gd name="T10" fmla="*/ 6350 w 17"/>
              <a:gd name="T11" fmla="*/ 42863 h 27"/>
              <a:gd name="T12" fmla="*/ 7938 w 17"/>
              <a:gd name="T13" fmla="*/ 39688 h 27"/>
              <a:gd name="T14" fmla="*/ 26988 w 17"/>
              <a:gd name="T15" fmla="*/ 0 h 2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7" h="27">
                <a:moveTo>
                  <a:pt x="0" y="23"/>
                </a:moveTo>
                <a:lnTo>
                  <a:pt x="0" y="24"/>
                </a:lnTo>
                <a:lnTo>
                  <a:pt x="0" y="25"/>
                </a:lnTo>
                <a:lnTo>
                  <a:pt x="1" y="26"/>
                </a:lnTo>
                <a:lnTo>
                  <a:pt x="3" y="27"/>
                </a:lnTo>
                <a:lnTo>
                  <a:pt x="4" y="27"/>
                </a:lnTo>
                <a:lnTo>
                  <a:pt x="5" y="25"/>
                </a:lnTo>
                <a:lnTo>
                  <a:pt x="17" y="0"/>
                </a:lnTo>
                <a:lnTo>
                  <a:pt x="0" y="23"/>
                </a:lnTo>
                <a:close/>
              </a:path>
            </a:pathLst>
          </a:custGeom>
          <a:solidFill>
            <a:srgbClr val="E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0" name="Freeform 75"/>
          <p:cNvSpPr>
            <a:spLocks noChangeArrowheads="1"/>
          </p:cNvSpPr>
          <p:nvPr/>
        </p:nvSpPr>
        <p:spPr bwMode="auto">
          <a:xfrm>
            <a:off x="2038350" y="3411538"/>
            <a:ext cx="28575" cy="47625"/>
          </a:xfrm>
          <a:custGeom>
            <a:avLst/>
            <a:gdLst>
              <a:gd name="T0" fmla="*/ 28575 w 18"/>
              <a:gd name="T1" fmla="*/ 41275 h 30"/>
              <a:gd name="T2" fmla="*/ 28575 w 18"/>
              <a:gd name="T3" fmla="*/ 44450 h 30"/>
              <a:gd name="T4" fmla="*/ 28575 w 18"/>
              <a:gd name="T5" fmla="*/ 46038 h 30"/>
              <a:gd name="T6" fmla="*/ 28575 w 18"/>
              <a:gd name="T7" fmla="*/ 47625 h 30"/>
              <a:gd name="T8" fmla="*/ 26988 w 18"/>
              <a:gd name="T9" fmla="*/ 47625 h 30"/>
              <a:gd name="T10" fmla="*/ 25400 w 18"/>
              <a:gd name="T11" fmla="*/ 47625 h 30"/>
              <a:gd name="T12" fmla="*/ 23813 w 18"/>
              <a:gd name="T13" fmla="*/ 47625 h 30"/>
              <a:gd name="T14" fmla="*/ 23813 w 18"/>
              <a:gd name="T15" fmla="*/ 46038 h 30"/>
              <a:gd name="T16" fmla="*/ 0 w 18"/>
              <a:gd name="T17" fmla="*/ 0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" h="30">
                <a:moveTo>
                  <a:pt x="18" y="26"/>
                </a:moveTo>
                <a:lnTo>
                  <a:pt x="18" y="28"/>
                </a:lnTo>
                <a:lnTo>
                  <a:pt x="18" y="29"/>
                </a:lnTo>
                <a:lnTo>
                  <a:pt x="18" y="30"/>
                </a:lnTo>
                <a:lnTo>
                  <a:pt x="17" y="30"/>
                </a:lnTo>
                <a:lnTo>
                  <a:pt x="16" y="30"/>
                </a:lnTo>
                <a:lnTo>
                  <a:pt x="15" y="30"/>
                </a:lnTo>
                <a:lnTo>
                  <a:pt x="15" y="29"/>
                </a:lnTo>
                <a:lnTo>
                  <a:pt x="0" y="0"/>
                </a:lnTo>
                <a:lnTo>
                  <a:pt x="18" y="26"/>
                </a:lnTo>
                <a:close/>
              </a:path>
            </a:pathLst>
          </a:custGeom>
          <a:solidFill>
            <a:srgbClr val="E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1" name="Freeform 76"/>
          <p:cNvSpPr>
            <a:spLocks noChangeArrowheads="1"/>
          </p:cNvSpPr>
          <p:nvPr/>
        </p:nvSpPr>
        <p:spPr bwMode="auto">
          <a:xfrm>
            <a:off x="2001838" y="3411538"/>
            <a:ext cx="38100" cy="31750"/>
          </a:xfrm>
          <a:custGeom>
            <a:avLst/>
            <a:gdLst>
              <a:gd name="T0" fmla="*/ 3175 w 24"/>
              <a:gd name="T1" fmla="*/ 31750 h 20"/>
              <a:gd name="T2" fmla="*/ 0 w 24"/>
              <a:gd name="T3" fmla="*/ 31750 h 20"/>
              <a:gd name="T4" fmla="*/ 0 w 24"/>
              <a:gd name="T5" fmla="*/ 30163 h 20"/>
              <a:gd name="T6" fmla="*/ 0 w 24"/>
              <a:gd name="T7" fmla="*/ 26988 h 20"/>
              <a:gd name="T8" fmla="*/ 0 w 24"/>
              <a:gd name="T9" fmla="*/ 23813 h 20"/>
              <a:gd name="T10" fmla="*/ 0 w 24"/>
              <a:gd name="T11" fmla="*/ 22225 h 20"/>
              <a:gd name="T12" fmla="*/ 38100 w 24"/>
              <a:gd name="T13" fmla="*/ 0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4" h="20">
                <a:moveTo>
                  <a:pt x="2" y="20"/>
                </a:moveTo>
                <a:lnTo>
                  <a:pt x="0" y="20"/>
                </a:lnTo>
                <a:lnTo>
                  <a:pt x="0" y="19"/>
                </a:lnTo>
                <a:lnTo>
                  <a:pt x="0" y="17"/>
                </a:lnTo>
                <a:lnTo>
                  <a:pt x="0" y="15"/>
                </a:lnTo>
                <a:lnTo>
                  <a:pt x="0" y="14"/>
                </a:lnTo>
                <a:lnTo>
                  <a:pt x="24" y="0"/>
                </a:lnTo>
                <a:lnTo>
                  <a:pt x="2" y="20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2" name="Freeform 77"/>
          <p:cNvSpPr>
            <a:spLocks noChangeArrowheads="1"/>
          </p:cNvSpPr>
          <p:nvPr/>
        </p:nvSpPr>
        <p:spPr bwMode="auto">
          <a:xfrm>
            <a:off x="2035175" y="3411538"/>
            <a:ext cx="50800" cy="15875"/>
          </a:xfrm>
          <a:custGeom>
            <a:avLst/>
            <a:gdLst>
              <a:gd name="T0" fmla="*/ 49213 w 32"/>
              <a:gd name="T1" fmla="*/ 15875 h 10"/>
              <a:gd name="T2" fmla="*/ 50800 w 32"/>
              <a:gd name="T3" fmla="*/ 15875 h 10"/>
              <a:gd name="T4" fmla="*/ 50800 w 32"/>
              <a:gd name="T5" fmla="*/ 12700 h 10"/>
              <a:gd name="T6" fmla="*/ 49213 w 32"/>
              <a:gd name="T7" fmla="*/ 11113 h 10"/>
              <a:gd name="T8" fmla="*/ 49213 w 32"/>
              <a:gd name="T9" fmla="*/ 11113 h 10"/>
              <a:gd name="T10" fmla="*/ 0 w 32"/>
              <a:gd name="T11" fmla="*/ 0 h 10"/>
              <a:gd name="T12" fmla="*/ 46038 w 32"/>
              <a:gd name="T13" fmla="*/ 15875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2" h="10">
                <a:moveTo>
                  <a:pt x="31" y="10"/>
                </a:moveTo>
                <a:lnTo>
                  <a:pt x="32" y="10"/>
                </a:lnTo>
                <a:lnTo>
                  <a:pt x="32" y="8"/>
                </a:lnTo>
                <a:lnTo>
                  <a:pt x="31" y="7"/>
                </a:lnTo>
                <a:lnTo>
                  <a:pt x="0" y="0"/>
                </a:lnTo>
                <a:lnTo>
                  <a:pt x="29" y="10"/>
                </a:lnTo>
                <a:lnTo>
                  <a:pt x="31" y="10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3" name="Freeform 78"/>
          <p:cNvSpPr>
            <a:spLocks noChangeArrowheads="1"/>
          </p:cNvSpPr>
          <p:nvPr/>
        </p:nvSpPr>
        <p:spPr bwMode="auto">
          <a:xfrm>
            <a:off x="1974850" y="3411538"/>
            <a:ext cx="60325" cy="19050"/>
          </a:xfrm>
          <a:custGeom>
            <a:avLst/>
            <a:gdLst>
              <a:gd name="T0" fmla="*/ 1588 w 38"/>
              <a:gd name="T1" fmla="*/ 19050 h 12"/>
              <a:gd name="T2" fmla="*/ 0 w 38"/>
              <a:gd name="T3" fmla="*/ 17463 h 12"/>
              <a:gd name="T4" fmla="*/ 0 w 38"/>
              <a:gd name="T5" fmla="*/ 15875 h 12"/>
              <a:gd name="T6" fmla="*/ 1588 w 38"/>
              <a:gd name="T7" fmla="*/ 14288 h 12"/>
              <a:gd name="T8" fmla="*/ 1588 w 38"/>
              <a:gd name="T9" fmla="*/ 12700 h 12"/>
              <a:gd name="T10" fmla="*/ 60325 w 38"/>
              <a:gd name="T11" fmla="*/ 0 h 12"/>
              <a:gd name="T12" fmla="*/ 4763 w 38"/>
              <a:gd name="T13" fmla="*/ 19050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" h="12">
                <a:moveTo>
                  <a:pt x="1" y="12"/>
                </a:moveTo>
                <a:lnTo>
                  <a:pt x="0" y="11"/>
                </a:lnTo>
                <a:lnTo>
                  <a:pt x="0" y="10"/>
                </a:lnTo>
                <a:lnTo>
                  <a:pt x="1" y="9"/>
                </a:lnTo>
                <a:lnTo>
                  <a:pt x="1" y="8"/>
                </a:lnTo>
                <a:lnTo>
                  <a:pt x="38" y="0"/>
                </a:lnTo>
                <a:lnTo>
                  <a:pt x="3" y="12"/>
                </a:lnTo>
                <a:lnTo>
                  <a:pt x="1" y="12"/>
                </a:ln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4" name="Freeform 79"/>
          <p:cNvSpPr>
            <a:spLocks noChangeArrowheads="1"/>
          </p:cNvSpPr>
          <p:nvPr/>
        </p:nvSpPr>
        <p:spPr bwMode="auto">
          <a:xfrm>
            <a:off x="1995488" y="3382963"/>
            <a:ext cx="42862" cy="28575"/>
          </a:xfrm>
          <a:custGeom>
            <a:avLst/>
            <a:gdLst>
              <a:gd name="T0" fmla="*/ 3175 w 27"/>
              <a:gd name="T1" fmla="*/ 6350 h 18"/>
              <a:gd name="T2" fmla="*/ 0 w 27"/>
              <a:gd name="T3" fmla="*/ 3175 h 18"/>
              <a:gd name="T4" fmla="*/ 0 w 27"/>
              <a:gd name="T5" fmla="*/ 1588 h 18"/>
              <a:gd name="T6" fmla="*/ 1587 w 27"/>
              <a:gd name="T7" fmla="*/ 0 h 18"/>
              <a:gd name="T8" fmla="*/ 1587 w 27"/>
              <a:gd name="T9" fmla="*/ 0 h 18"/>
              <a:gd name="T10" fmla="*/ 4762 w 27"/>
              <a:gd name="T11" fmla="*/ 0 h 18"/>
              <a:gd name="T12" fmla="*/ 42862 w 27"/>
              <a:gd name="T13" fmla="*/ 28575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" h="18">
                <a:moveTo>
                  <a:pt x="2" y="4"/>
                </a:move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lnTo>
                  <a:pt x="3" y="0"/>
                </a:lnTo>
                <a:lnTo>
                  <a:pt x="27" y="18"/>
                </a:lnTo>
                <a:lnTo>
                  <a:pt x="2" y="4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5" name="Oval 80"/>
          <p:cNvSpPr>
            <a:spLocks noChangeArrowheads="1"/>
          </p:cNvSpPr>
          <p:nvPr/>
        </p:nvSpPr>
        <p:spPr bwMode="auto">
          <a:xfrm>
            <a:off x="2008188" y="3375025"/>
            <a:ext cx="6350" cy="47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6" name="Oval 81"/>
          <p:cNvSpPr>
            <a:spLocks noChangeArrowheads="1"/>
          </p:cNvSpPr>
          <p:nvPr/>
        </p:nvSpPr>
        <p:spPr bwMode="auto">
          <a:xfrm>
            <a:off x="2027238" y="3394075"/>
            <a:ext cx="1587" cy="158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7" name="Oval 82"/>
          <p:cNvSpPr>
            <a:spLocks noChangeArrowheads="1"/>
          </p:cNvSpPr>
          <p:nvPr/>
        </p:nvSpPr>
        <p:spPr bwMode="auto">
          <a:xfrm>
            <a:off x="1987550" y="3452813"/>
            <a:ext cx="3175" cy="158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8" name="Oval 83"/>
          <p:cNvSpPr>
            <a:spLocks noChangeArrowheads="1"/>
          </p:cNvSpPr>
          <p:nvPr/>
        </p:nvSpPr>
        <p:spPr bwMode="auto">
          <a:xfrm>
            <a:off x="2066925" y="3463925"/>
            <a:ext cx="1588" cy="317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99" name="Oval 84"/>
          <p:cNvSpPr>
            <a:spLocks noChangeArrowheads="1"/>
          </p:cNvSpPr>
          <p:nvPr/>
        </p:nvSpPr>
        <p:spPr bwMode="auto">
          <a:xfrm>
            <a:off x="2062163" y="3405188"/>
            <a:ext cx="1587" cy="317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0" name="Oval 85"/>
          <p:cNvSpPr>
            <a:spLocks noChangeArrowheads="1"/>
          </p:cNvSpPr>
          <p:nvPr/>
        </p:nvSpPr>
        <p:spPr bwMode="auto">
          <a:xfrm>
            <a:off x="2027238" y="3422650"/>
            <a:ext cx="1587" cy="317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1" name="Oval 86"/>
          <p:cNvSpPr>
            <a:spLocks noChangeArrowheads="1"/>
          </p:cNvSpPr>
          <p:nvPr/>
        </p:nvSpPr>
        <p:spPr bwMode="auto">
          <a:xfrm>
            <a:off x="2046288" y="3413125"/>
            <a:ext cx="3175" cy="3175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2" name="Oval 87"/>
          <p:cNvSpPr>
            <a:spLocks noChangeArrowheads="1"/>
          </p:cNvSpPr>
          <p:nvPr/>
        </p:nvSpPr>
        <p:spPr bwMode="auto">
          <a:xfrm>
            <a:off x="2079625" y="3414713"/>
            <a:ext cx="3175" cy="3175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3" name="Oval 88"/>
          <p:cNvSpPr>
            <a:spLocks noChangeArrowheads="1"/>
          </p:cNvSpPr>
          <p:nvPr/>
        </p:nvSpPr>
        <p:spPr bwMode="auto">
          <a:xfrm>
            <a:off x="2035175" y="3379788"/>
            <a:ext cx="1588" cy="1587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4" name="Oval 89"/>
          <p:cNvSpPr>
            <a:spLocks noChangeArrowheads="1"/>
          </p:cNvSpPr>
          <p:nvPr/>
        </p:nvSpPr>
        <p:spPr bwMode="auto">
          <a:xfrm>
            <a:off x="1978025" y="3390900"/>
            <a:ext cx="3175" cy="3175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5" name="Oval 90"/>
          <p:cNvSpPr>
            <a:spLocks noChangeArrowheads="1"/>
          </p:cNvSpPr>
          <p:nvPr/>
        </p:nvSpPr>
        <p:spPr bwMode="auto">
          <a:xfrm>
            <a:off x="2074863" y="3355975"/>
            <a:ext cx="3175" cy="3175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6" name="Freeform 91"/>
          <p:cNvSpPr>
            <a:spLocks noChangeArrowheads="1"/>
          </p:cNvSpPr>
          <p:nvPr/>
        </p:nvSpPr>
        <p:spPr bwMode="auto">
          <a:xfrm>
            <a:off x="2022475" y="3368675"/>
            <a:ext cx="15875" cy="42863"/>
          </a:xfrm>
          <a:custGeom>
            <a:avLst/>
            <a:gdLst>
              <a:gd name="T0" fmla="*/ 6350 w 10"/>
              <a:gd name="T1" fmla="*/ 3175 h 27"/>
              <a:gd name="T2" fmla="*/ 4763 w 10"/>
              <a:gd name="T3" fmla="*/ 1588 h 27"/>
              <a:gd name="T4" fmla="*/ 3175 w 10"/>
              <a:gd name="T5" fmla="*/ 0 h 27"/>
              <a:gd name="T6" fmla="*/ 1588 w 10"/>
              <a:gd name="T7" fmla="*/ 1588 h 27"/>
              <a:gd name="T8" fmla="*/ 0 w 10"/>
              <a:gd name="T9" fmla="*/ 3175 h 27"/>
              <a:gd name="T10" fmla="*/ 0 w 10"/>
              <a:gd name="T11" fmla="*/ 4763 h 27"/>
              <a:gd name="T12" fmla="*/ 1588 w 10"/>
              <a:gd name="T13" fmla="*/ 6350 h 27"/>
              <a:gd name="T14" fmla="*/ 15875 w 10"/>
              <a:gd name="T15" fmla="*/ 42863 h 2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" h="27">
                <a:moveTo>
                  <a:pt x="4" y="2"/>
                </a:moveTo>
                <a:lnTo>
                  <a:pt x="3" y="1"/>
                </a:lnTo>
                <a:lnTo>
                  <a:pt x="2" y="0"/>
                </a:lnTo>
                <a:lnTo>
                  <a:pt x="1" y="1"/>
                </a:lnTo>
                <a:lnTo>
                  <a:pt x="0" y="2"/>
                </a:lnTo>
                <a:lnTo>
                  <a:pt x="0" y="3"/>
                </a:lnTo>
                <a:lnTo>
                  <a:pt x="1" y="4"/>
                </a:lnTo>
                <a:lnTo>
                  <a:pt x="10" y="27"/>
                </a:lnTo>
                <a:lnTo>
                  <a:pt x="4" y="2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7" name="Freeform 92"/>
          <p:cNvSpPr>
            <a:spLocks noChangeArrowheads="1"/>
          </p:cNvSpPr>
          <p:nvPr/>
        </p:nvSpPr>
        <p:spPr bwMode="auto">
          <a:xfrm>
            <a:off x="2025650" y="3422650"/>
            <a:ext cx="12700" cy="36513"/>
          </a:xfrm>
          <a:custGeom>
            <a:avLst/>
            <a:gdLst>
              <a:gd name="T0" fmla="*/ 4763 w 8"/>
              <a:gd name="T1" fmla="*/ 34925 h 23"/>
              <a:gd name="T2" fmla="*/ 3175 w 8"/>
              <a:gd name="T3" fmla="*/ 36513 h 23"/>
              <a:gd name="T4" fmla="*/ 1588 w 8"/>
              <a:gd name="T5" fmla="*/ 36513 h 23"/>
              <a:gd name="T6" fmla="*/ 1588 w 8"/>
              <a:gd name="T7" fmla="*/ 34925 h 23"/>
              <a:gd name="T8" fmla="*/ 0 w 8"/>
              <a:gd name="T9" fmla="*/ 34925 h 23"/>
              <a:gd name="T10" fmla="*/ 0 w 8"/>
              <a:gd name="T11" fmla="*/ 33338 h 23"/>
              <a:gd name="T12" fmla="*/ 1588 w 8"/>
              <a:gd name="T13" fmla="*/ 30163 h 23"/>
              <a:gd name="T14" fmla="*/ 12700 w 8"/>
              <a:gd name="T15" fmla="*/ 0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" h="23">
                <a:moveTo>
                  <a:pt x="3" y="22"/>
                </a:moveTo>
                <a:lnTo>
                  <a:pt x="2" y="23"/>
                </a:lnTo>
                <a:lnTo>
                  <a:pt x="1" y="23"/>
                </a:lnTo>
                <a:lnTo>
                  <a:pt x="1" y="22"/>
                </a:lnTo>
                <a:lnTo>
                  <a:pt x="0" y="22"/>
                </a:lnTo>
                <a:lnTo>
                  <a:pt x="0" y="21"/>
                </a:lnTo>
                <a:lnTo>
                  <a:pt x="1" y="19"/>
                </a:lnTo>
                <a:lnTo>
                  <a:pt x="8" y="0"/>
                </a:lnTo>
                <a:lnTo>
                  <a:pt x="3" y="22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8" name="Freeform 93"/>
          <p:cNvSpPr>
            <a:spLocks noChangeArrowheads="1"/>
          </p:cNvSpPr>
          <p:nvPr/>
        </p:nvSpPr>
        <p:spPr bwMode="auto">
          <a:xfrm>
            <a:off x="2046288" y="3424238"/>
            <a:ext cx="11112" cy="36512"/>
          </a:xfrm>
          <a:custGeom>
            <a:avLst/>
            <a:gdLst>
              <a:gd name="T0" fmla="*/ 6350 w 7"/>
              <a:gd name="T1" fmla="*/ 34925 h 23"/>
              <a:gd name="T2" fmla="*/ 7937 w 7"/>
              <a:gd name="T3" fmla="*/ 34925 h 23"/>
              <a:gd name="T4" fmla="*/ 9525 w 7"/>
              <a:gd name="T5" fmla="*/ 36512 h 23"/>
              <a:gd name="T6" fmla="*/ 11112 w 7"/>
              <a:gd name="T7" fmla="*/ 34925 h 23"/>
              <a:gd name="T8" fmla="*/ 11112 w 7"/>
              <a:gd name="T9" fmla="*/ 33337 h 23"/>
              <a:gd name="T10" fmla="*/ 11112 w 7"/>
              <a:gd name="T11" fmla="*/ 31750 h 23"/>
              <a:gd name="T12" fmla="*/ 11112 w 7"/>
              <a:gd name="T13" fmla="*/ 30162 h 23"/>
              <a:gd name="T14" fmla="*/ 0 w 7"/>
              <a:gd name="T15" fmla="*/ 0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" h="23">
                <a:moveTo>
                  <a:pt x="4" y="22"/>
                </a:moveTo>
                <a:lnTo>
                  <a:pt x="5" y="22"/>
                </a:lnTo>
                <a:lnTo>
                  <a:pt x="6" y="23"/>
                </a:lnTo>
                <a:lnTo>
                  <a:pt x="7" y="22"/>
                </a:lnTo>
                <a:lnTo>
                  <a:pt x="7" y="21"/>
                </a:lnTo>
                <a:lnTo>
                  <a:pt x="7" y="20"/>
                </a:lnTo>
                <a:lnTo>
                  <a:pt x="7" y="19"/>
                </a:lnTo>
                <a:lnTo>
                  <a:pt x="0" y="0"/>
                </a:lnTo>
                <a:lnTo>
                  <a:pt x="4" y="22"/>
                </a:lnTo>
                <a:close/>
              </a:path>
            </a:pathLst>
          </a:custGeom>
          <a:solidFill>
            <a:srgbClr val="B358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09" name="Freeform 94"/>
          <p:cNvSpPr>
            <a:spLocks noChangeArrowheads="1"/>
          </p:cNvSpPr>
          <p:nvPr/>
        </p:nvSpPr>
        <p:spPr bwMode="auto">
          <a:xfrm>
            <a:off x="2038350" y="3375025"/>
            <a:ext cx="47625" cy="36513"/>
          </a:xfrm>
          <a:custGeom>
            <a:avLst/>
            <a:gdLst>
              <a:gd name="T0" fmla="*/ 41275 w 30"/>
              <a:gd name="T1" fmla="*/ 1588 h 23"/>
              <a:gd name="T2" fmla="*/ 46038 w 30"/>
              <a:gd name="T3" fmla="*/ 0 h 23"/>
              <a:gd name="T4" fmla="*/ 47625 w 30"/>
              <a:gd name="T5" fmla="*/ 0 h 23"/>
              <a:gd name="T6" fmla="*/ 47625 w 30"/>
              <a:gd name="T7" fmla="*/ 1588 h 23"/>
              <a:gd name="T8" fmla="*/ 47625 w 30"/>
              <a:gd name="T9" fmla="*/ 3175 h 23"/>
              <a:gd name="T10" fmla="*/ 47625 w 30"/>
              <a:gd name="T11" fmla="*/ 4763 h 23"/>
              <a:gd name="T12" fmla="*/ 47625 w 30"/>
              <a:gd name="T13" fmla="*/ 7938 h 23"/>
              <a:gd name="T14" fmla="*/ 46038 w 30"/>
              <a:gd name="T15" fmla="*/ 7938 h 23"/>
              <a:gd name="T16" fmla="*/ 0 w 30"/>
              <a:gd name="T17" fmla="*/ 36513 h 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0" h="23">
                <a:moveTo>
                  <a:pt x="26" y="1"/>
                </a:moveTo>
                <a:lnTo>
                  <a:pt x="29" y="0"/>
                </a:lnTo>
                <a:lnTo>
                  <a:pt x="30" y="0"/>
                </a:lnTo>
                <a:lnTo>
                  <a:pt x="30" y="1"/>
                </a:lnTo>
                <a:lnTo>
                  <a:pt x="30" y="2"/>
                </a:lnTo>
                <a:lnTo>
                  <a:pt x="30" y="3"/>
                </a:lnTo>
                <a:lnTo>
                  <a:pt x="30" y="5"/>
                </a:lnTo>
                <a:lnTo>
                  <a:pt x="29" y="5"/>
                </a:lnTo>
                <a:lnTo>
                  <a:pt x="0" y="23"/>
                </a:lnTo>
                <a:lnTo>
                  <a:pt x="26" y="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0" name="Freeform 95"/>
          <p:cNvSpPr>
            <a:spLocks noChangeArrowheads="1"/>
          </p:cNvSpPr>
          <p:nvPr/>
        </p:nvSpPr>
        <p:spPr bwMode="auto">
          <a:xfrm>
            <a:off x="1998663" y="3373438"/>
            <a:ext cx="39687" cy="38100"/>
          </a:xfrm>
          <a:custGeom>
            <a:avLst/>
            <a:gdLst>
              <a:gd name="T0" fmla="*/ 6350 w 25"/>
              <a:gd name="T1" fmla="*/ 3175 h 24"/>
              <a:gd name="T2" fmla="*/ 3175 w 25"/>
              <a:gd name="T3" fmla="*/ 0 h 24"/>
              <a:gd name="T4" fmla="*/ 1587 w 25"/>
              <a:gd name="T5" fmla="*/ 0 h 24"/>
              <a:gd name="T6" fmla="*/ 0 w 25"/>
              <a:gd name="T7" fmla="*/ 1588 h 24"/>
              <a:gd name="T8" fmla="*/ 0 w 25"/>
              <a:gd name="T9" fmla="*/ 4763 h 24"/>
              <a:gd name="T10" fmla="*/ 0 w 25"/>
              <a:gd name="T11" fmla="*/ 6350 h 24"/>
              <a:gd name="T12" fmla="*/ 1587 w 25"/>
              <a:gd name="T13" fmla="*/ 7938 h 24"/>
              <a:gd name="T14" fmla="*/ 3175 w 25"/>
              <a:gd name="T15" fmla="*/ 7938 h 24"/>
              <a:gd name="T16" fmla="*/ 39687 w 25"/>
              <a:gd name="T17" fmla="*/ 38100 h 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" h="24">
                <a:moveTo>
                  <a:pt x="4" y="2"/>
                </a:moveTo>
                <a:lnTo>
                  <a:pt x="2" y="0"/>
                </a:lnTo>
                <a:lnTo>
                  <a:pt x="1" y="0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1" y="5"/>
                </a:lnTo>
                <a:lnTo>
                  <a:pt x="2" y="5"/>
                </a:lnTo>
                <a:lnTo>
                  <a:pt x="25" y="24"/>
                </a:lnTo>
                <a:lnTo>
                  <a:pt x="4" y="2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1" name="Freeform 96"/>
          <p:cNvSpPr>
            <a:spLocks noChangeArrowheads="1"/>
          </p:cNvSpPr>
          <p:nvPr/>
        </p:nvSpPr>
        <p:spPr bwMode="auto">
          <a:xfrm>
            <a:off x="1990725" y="3414713"/>
            <a:ext cx="42863" cy="30162"/>
          </a:xfrm>
          <a:custGeom>
            <a:avLst/>
            <a:gdLst>
              <a:gd name="T0" fmla="*/ 4763 w 27"/>
              <a:gd name="T1" fmla="*/ 28575 h 19"/>
              <a:gd name="T2" fmla="*/ 1588 w 27"/>
              <a:gd name="T3" fmla="*/ 30162 h 19"/>
              <a:gd name="T4" fmla="*/ 0 w 27"/>
              <a:gd name="T5" fmla="*/ 30162 h 19"/>
              <a:gd name="T6" fmla="*/ 0 w 27"/>
              <a:gd name="T7" fmla="*/ 30162 h 19"/>
              <a:gd name="T8" fmla="*/ 0 w 27"/>
              <a:gd name="T9" fmla="*/ 26987 h 19"/>
              <a:gd name="T10" fmla="*/ 0 w 27"/>
              <a:gd name="T11" fmla="*/ 25400 h 19"/>
              <a:gd name="T12" fmla="*/ 0 w 27"/>
              <a:gd name="T13" fmla="*/ 25400 h 19"/>
              <a:gd name="T14" fmla="*/ 1588 w 27"/>
              <a:gd name="T15" fmla="*/ 23812 h 19"/>
              <a:gd name="T16" fmla="*/ 42863 w 27"/>
              <a:gd name="T17" fmla="*/ 0 h 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" h="19">
                <a:moveTo>
                  <a:pt x="3" y="18"/>
                </a:moveTo>
                <a:lnTo>
                  <a:pt x="1" y="19"/>
                </a:lnTo>
                <a:lnTo>
                  <a:pt x="0" y="19"/>
                </a:lnTo>
                <a:lnTo>
                  <a:pt x="0" y="17"/>
                </a:lnTo>
                <a:lnTo>
                  <a:pt x="0" y="16"/>
                </a:lnTo>
                <a:lnTo>
                  <a:pt x="1" y="15"/>
                </a:lnTo>
                <a:lnTo>
                  <a:pt x="27" y="0"/>
                </a:lnTo>
                <a:lnTo>
                  <a:pt x="3" y="18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2" name="Freeform 97"/>
          <p:cNvSpPr>
            <a:spLocks noChangeArrowheads="1"/>
          </p:cNvSpPr>
          <p:nvPr/>
        </p:nvSpPr>
        <p:spPr bwMode="auto">
          <a:xfrm>
            <a:off x="2043113" y="3411538"/>
            <a:ext cx="47625" cy="25400"/>
          </a:xfrm>
          <a:custGeom>
            <a:avLst/>
            <a:gdLst>
              <a:gd name="T0" fmla="*/ 41275 w 30"/>
              <a:gd name="T1" fmla="*/ 23813 h 16"/>
              <a:gd name="T2" fmla="*/ 44450 w 30"/>
              <a:gd name="T3" fmla="*/ 25400 h 16"/>
              <a:gd name="T4" fmla="*/ 46038 w 30"/>
              <a:gd name="T5" fmla="*/ 25400 h 16"/>
              <a:gd name="T6" fmla="*/ 47625 w 30"/>
              <a:gd name="T7" fmla="*/ 23813 h 16"/>
              <a:gd name="T8" fmla="*/ 47625 w 30"/>
              <a:gd name="T9" fmla="*/ 22225 h 16"/>
              <a:gd name="T10" fmla="*/ 47625 w 30"/>
              <a:gd name="T11" fmla="*/ 22225 h 16"/>
              <a:gd name="T12" fmla="*/ 46038 w 30"/>
              <a:gd name="T13" fmla="*/ 20638 h 16"/>
              <a:gd name="T14" fmla="*/ 44450 w 30"/>
              <a:gd name="T15" fmla="*/ 19050 h 16"/>
              <a:gd name="T16" fmla="*/ 0 w 30"/>
              <a:gd name="T17" fmla="*/ 0 h 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0" h="16">
                <a:moveTo>
                  <a:pt x="26" y="15"/>
                </a:moveTo>
                <a:lnTo>
                  <a:pt x="28" y="16"/>
                </a:lnTo>
                <a:lnTo>
                  <a:pt x="29" y="16"/>
                </a:lnTo>
                <a:lnTo>
                  <a:pt x="30" y="15"/>
                </a:lnTo>
                <a:lnTo>
                  <a:pt x="30" y="14"/>
                </a:lnTo>
                <a:lnTo>
                  <a:pt x="29" y="13"/>
                </a:lnTo>
                <a:lnTo>
                  <a:pt x="28" y="12"/>
                </a:lnTo>
                <a:lnTo>
                  <a:pt x="0" y="0"/>
                </a:lnTo>
                <a:lnTo>
                  <a:pt x="26" y="15"/>
                </a:lnTo>
                <a:close/>
              </a:path>
            </a:pathLst>
          </a:custGeom>
          <a:solidFill>
            <a:srgbClr val="9A9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3" name="Freeform 98"/>
          <p:cNvSpPr>
            <a:spLocks noChangeArrowheads="1"/>
          </p:cNvSpPr>
          <p:nvPr/>
        </p:nvSpPr>
        <p:spPr bwMode="auto">
          <a:xfrm>
            <a:off x="1990725" y="3398838"/>
            <a:ext cx="49213" cy="12700"/>
          </a:xfrm>
          <a:custGeom>
            <a:avLst/>
            <a:gdLst>
              <a:gd name="T0" fmla="*/ 1588 w 31"/>
              <a:gd name="T1" fmla="*/ 0 h 8"/>
              <a:gd name="T2" fmla="*/ 0 w 31"/>
              <a:gd name="T3" fmla="*/ 1588 h 8"/>
              <a:gd name="T4" fmla="*/ 0 w 31"/>
              <a:gd name="T5" fmla="*/ 3175 h 8"/>
              <a:gd name="T6" fmla="*/ 0 w 31"/>
              <a:gd name="T7" fmla="*/ 4763 h 8"/>
              <a:gd name="T8" fmla="*/ 1588 w 31"/>
              <a:gd name="T9" fmla="*/ 4763 h 8"/>
              <a:gd name="T10" fmla="*/ 49213 w 31"/>
              <a:gd name="T11" fmla="*/ 12700 h 8"/>
              <a:gd name="T12" fmla="*/ 4763 w 31"/>
              <a:gd name="T13" fmla="*/ 0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" h="8">
                <a:moveTo>
                  <a:pt x="1" y="0"/>
                </a:moveTo>
                <a:lnTo>
                  <a:pt x="0" y="1"/>
                </a:lnTo>
                <a:lnTo>
                  <a:pt x="0" y="2"/>
                </a:lnTo>
                <a:lnTo>
                  <a:pt x="0" y="3"/>
                </a:lnTo>
                <a:lnTo>
                  <a:pt x="1" y="3"/>
                </a:lnTo>
                <a:lnTo>
                  <a:pt x="31" y="8"/>
                </a:lnTo>
                <a:lnTo>
                  <a:pt x="3" y="0"/>
                </a:lnTo>
                <a:lnTo>
                  <a:pt x="1" y="0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4" name="Freeform 99"/>
          <p:cNvSpPr>
            <a:spLocks noChangeArrowheads="1"/>
          </p:cNvSpPr>
          <p:nvPr/>
        </p:nvSpPr>
        <p:spPr bwMode="auto">
          <a:xfrm>
            <a:off x="2039938" y="3394075"/>
            <a:ext cx="58737" cy="17463"/>
          </a:xfrm>
          <a:custGeom>
            <a:avLst/>
            <a:gdLst>
              <a:gd name="T0" fmla="*/ 57150 w 37"/>
              <a:gd name="T1" fmla="*/ 0 h 11"/>
              <a:gd name="T2" fmla="*/ 58737 w 37"/>
              <a:gd name="T3" fmla="*/ 1588 h 11"/>
              <a:gd name="T4" fmla="*/ 58737 w 37"/>
              <a:gd name="T5" fmla="*/ 3175 h 11"/>
              <a:gd name="T6" fmla="*/ 57150 w 37"/>
              <a:gd name="T7" fmla="*/ 4763 h 11"/>
              <a:gd name="T8" fmla="*/ 57150 w 37"/>
              <a:gd name="T9" fmla="*/ 6350 h 11"/>
              <a:gd name="T10" fmla="*/ 0 w 37"/>
              <a:gd name="T11" fmla="*/ 17463 h 11"/>
              <a:gd name="T12" fmla="*/ 53975 w 37"/>
              <a:gd name="T13" fmla="*/ 0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7" h="11">
                <a:moveTo>
                  <a:pt x="36" y="0"/>
                </a:moveTo>
                <a:lnTo>
                  <a:pt x="37" y="1"/>
                </a:lnTo>
                <a:lnTo>
                  <a:pt x="37" y="2"/>
                </a:lnTo>
                <a:lnTo>
                  <a:pt x="36" y="3"/>
                </a:lnTo>
                <a:lnTo>
                  <a:pt x="36" y="4"/>
                </a:lnTo>
                <a:lnTo>
                  <a:pt x="0" y="11"/>
                </a:lnTo>
                <a:lnTo>
                  <a:pt x="34" y="0"/>
                </a:lnTo>
                <a:lnTo>
                  <a:pt x="36" y="0"/>
                </a:ln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5" name="Freeform 100"/>
          <p:cNvSpPr>
            <a:spLocks noChangeArrowheads="1"/>
          </p:cNvSpPr>
          <p:nvPr/>
        </p:nvSpPr>
        <p:spPr bwMode="auto">
          <a:xfrm>
            <a:off x="2027238" y="3392488"/>
            <a:ext cx="12700" cy="19050"/>
          </a:xfrm>
          <a:custGeom>
            <a:avLst/>
            <a:gdLst>
              <a:gd name="T0" fmla="*/ 4763 w 8"/>
              <a:gd name="T1" fmla="*/ 0 h 12"/>
              <a:gd name="T2" fmla="*/ 3175 w 8"/>
              <a:gd name="T3" fmla="*/ 0 h 12"/>
              <a:gd name="T4" fmla="*/ 1588 w 8"/>
              <a:gd name="T5" fmla="*/ 0 h 12"/>
              <a:gd name="T6" fmla="*/ 0 w 8"/>
              <a:gd name="T7" fmla="*/ 0 h 12"/>
              <a:gd name="T8" fmla="*/ 0 w 8"/>
              <a:gd name="T9" fmla="*/ 0 h 12"/>
              <a:gd name="T10" fmla="*/ 0 w 8"/>
              <a:gd name="T11" fmla="*/ 1588 h 12"/>
              <a:gd name="T12" fmla="*/ 0 w 8"/>
              <a:gd name="T13" fmla="*/ 3175 h 12"/>
              <a:gd name="T14" fmla="*/ 12700 w 8"/>
              <a:gd name="T15" fmla="*/ 19050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" h="12">
                <a:moveTo>
                  <a:pt x="3" y="0"/>
                </a:move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8" y="12"/>
                </a:lnTo>
                <a:lnTo>
                  <a:pt x="3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6" name="Freeform 101"/>
          <p:cNvSpPr>
            <a:spLocks noChangeArrowheads="1"/>
          </p:cNvSpPr>
          <p:nvPr/>
        </p:nvSpPr>
        <p:spPr bwMode="auto">
          <a:xfrm>
            <a:off x="2017713" y="3411538"/>
            <a:ext cx="22225" cy="33337"/>
          </a:xfrm>
          <a:custGeom>
            <a:avLst/>
            <a:gdLst>
              <a:gd name="T0" fmla="*/ 7938 w 14"/>
              <a:gd name="T1" fmla="*/ 31750 h 21"/>
              <a:gd name="T2" fmla="*/ 6350 w 14"/>
              <a:gd name="T3" fmla="*/ 33337 h 21"/>
              <a:gd name="T4" fmla="*/ 3175 w 14"/>
              <a:gd name="T5" fmla="*/ 33337 h 21"/>
              <a:gd name="T6" fmla="*/ 1588 w 14"/>
              <a:gd name="T7" fmla="*/ 31750 h 21"/>
              <a:gd name="T8" fmla="*/ 0 w 14"/>
              <a:gd name="T9" fmla="*/ 31750 h 21"/>
              <a:gd name="T10" fmla="*/ 0 w 14"/>
              <a:gd name="T11" fmla="*/ 30162 h 21"/>
              <a:gd name="T12" fmla="*/ 1588 w 14"/>
              <a:gd name="T13" fmla="*/ 28575 h 21"/>
              <a:gd name="T14" fmla="*/ 22225 w 14"/>
              <a:gd name="T15" fmla="*/ 0 h 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" h="21">
                <a:moveTo>
                  <a:pt x="5" y="20"/>
                </a:moveTo>
                <a:lnTo>
                  <a:pt x="4" y="21"/>
                </a:lnTo>
                <a:lnTo>
                  <a:pt x="2" y="21"/>
                </a:lnTo>
                <a:lnTo>
                  <a:pt x="1" y="20"/>
                </a:lnTo>
                <a:lnTo>
                  <a:pt x="0" y="20"/>
                </a:lnTo>
                <a:lnTo>
                  <a:pt x="0" y="19"/>
                </a:lnTo>
                <a:lnTo>
                  <a:pt x="1" y="18"/>
                </a:lnTo>
                <a:lnTo>
                  <a:pt x="14" y="0"/>
                </a:lnTo>
                <a:lnTo>
                  <a:pt x="5" y="20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7" name="Freeform 102"/>
          <p:cNvSpPr>
            <a:spLocks noChangeArrowheads="1"/>
          </p:cNvSpPr>
          <p:nvPr/>
        </p:nvSpPr>
        <p:spPr bwMode="auto">
          <a:xfrm>
            <a:off x="2039938" y="3411538"/>
            <a:ext cx="12700" cy="20637"/>
          </a:xfrm>
          <a:custGeom>
            <a:avLst/>
            <a:gdLst>
              <a:gd name="T0" fmla="*/ 7938 w 8"/>
              <a:gd name="T1" fmla="*/ 20637 h 13"/>
              <a:gd name="T2" fmla="*/ 9525 w 8"/>
              <a:gd name="T3" fmla="*/ 20637 h 13"/>
              <a:gd name="T4" fmla="*/ 11113 w 8"/>
              <a:gd name="T5" fmla="*/ 20637 h 13"/>
              <a:gd name="T6" fmla="*/ 11113 w 8"/>
              <a:gd name="T7" fmla="*/ 20637 h 13"/>
              <a:gd name="T8" fmla="*/ 12700 w 8"/>
              <a:gd name="T9" fmla="*/ 19050 h 13"/>
              <a:gd name="T10" fmla="*/ 12700 w 8"/>
              <a:gd name="T11" fmla="*/ 19050 h 13"/>
              <a:gd name="T12" fmla="*/ 12700 w 8"/>
              <a:gd name="T13" fmla="*/ 17462 h 13"/>
              <a:gd name="T14" fmla="*/ 0 w 8"/>
              <a:gd name="T15" fmla="*/ 0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" h="13">
                <a:moveTo>
                  <a:pt x="5" y="13"/>
                </a:moveTo>
                <a:lnTo>
                  <a:pt x="6" y="13"/>
                </a:lnTo>
                <a:lnTo>
                  <a:pt x="7" y="13"/>
                </a:lnTo>
                <a:lnTo>
                  <a:pt x="8" y="12"/>
                </a:lnTo>
                <a:lnTo>
                  <a:pt x="8" y="11"/>
                </a:lnTo>
                <a:lnTo>
                  <a:pt x="0" y="0"/>
                </a:lnTo>
                <a:lnTo>
                  <a:pt x="5" y="13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8" name="Freeform 103"/>
          <p:cNvSpPr>
            <a:spLocks noChangeArrowheads="1"/>
          </p:cNvSpPr>
          <p:nvPr/>
        </p:nvSpPr>
        <p:spPr bwMode="auto">
          <a:xfrm>
            <a:off x="2039938" y="3352800"/>
            <a:ext cx="11112" cy="58738"/>
          </a:xfrm>
          <a:custGeom>
            <a:avLst/>
            <a:gdLst>
              <a:gd name="T0" fmla="*/ 6350 w 7"/>
              <a:gd name="T1" fmla="*/ 3175 h 37"/>
              <a:gd name="T2" fmla="*/ 7937 w 7"/>
              <a:gd name="T3" fmla="*/ 0 h 37"/>
              <a:gd name="T4" fmla="*/ 9525 w 7"/>
              <a:gd name="T5" fmla="*/ 0 h 37"/>
              <a:gd name="T6" fmla="*/ 11112 w 7"/>
              <a:gd name="T7" fmla="*/ 0 h 37"/>
              <a:gd name="T8" fmla="*/ 11112 w 7"/>
              <a:gd name="T9" fmla="*/ 1588 h 37"/>
              <a:gd name="T10" fmla="*/ 11112 w 7"/>
              <a:gd name="T11" fmla="*/ 3175 h 37"/>
              <a:gd name="T12" fmla="*/ 11112 w 7"/>
              <a:gd name="T13" fmla="*/ 6350 h 37"/>
              <a:gd name="T14" fmla="*/ 0 w 7"/>
              <a:gd name="T15" fmla="*/ 58738 h 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" h="37">
                <a:moveTo>
                  <a:pt x="4" y="2"/>
                </a:moveTo>
                <a:lnTo>
                  <a:pt x="5" y="0"/>
                </a:lnTo>
                <a:lnTo>
                  <a:pt x="6" y="0"/>
                </a:lnTo>
                <a:lnTo>
                  <a:pt x="7" y="0"/>
                </a:lnTo>
                <a:lnTo>
                  <a:pt x="7" y="1"/>
                </a:lnTo>
                <a:lnTo>
                  <a:pt x="7" y="2"/>
                </a:lnTo>
                <a:lnTo>
                  <a:pt x="7" y="4"/>
                </a:lnTo>
                <a:lnTo>
                  <a:pt x="0" y="37"/>
                </a:lnTo>
                <a:lnTo>
                  <a:pt x="4" y="2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19" name="Freeform 104"/>
          <p:cNvSpPr>
            <a:spLocks noChangeArrowheads="1"/>
          </p:cNvSpPr>
          <p:nvPr/>
        </p:nvSpPr>
        <p:spPr bwMode="auto">
          <a:xfrm>
            <a:off x="2033588" y="3355975"/>
            <a:ext cx="6350" cy="55563"/>
          </a:xfrm>
          <a:custGeom>
            <a:avLst/>
            <a:gdLst>
              <a:gd name="T0" fmla="*/ 1588 w 4"/>
              <a:gd name="T1" fmla="*/ 3175 h 35"/>
              <a:gd name="T2" fmla="*/ 1588 w 4"/>
              <a:gd name="T3" fmla="*/ 0 h 35"/>
              <a:gd name="T4" fmla="*/ 0 w 4"/>
              <a:gd name="T5" fmla="*/ 0 h 35"/>
              <a:gd name="T6" fmla="*/ 0 w 4"/>
              <a:gd name="T7" fmla="*/ 0 h 35"/>
              <a:gd name="T8" fmla="*/ 0 w 4"/>
              <a:gd name="T9" fmla="*/ 1588 h 35"/>
              <a:gd name="T10" fmla="*/ 0 w 4"/>
              <a:gd name="T11" fmla="*/ 3175 h 35"/>
              <a:gd name="T12" fmla="*/ 0 w 4"/>
              <a:gd name="T13" fmla="*/ 6350 h 35"/>
              <a:gd name="T14" fmla="*/ 6350 w 4"/>
              <a:gd name="T15" fmla="*/ 55563 h 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" h="35">
                <a:moveTo>
                  <a:pt x="1" y="2"/>
                </a:move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0" y="4"/>
                </a:lnTo>
                <a:lnTo>
                  <a:pt x="4" y="35"/>
                </a:lnTo>
                <a:lnTo>
                  <a:pt x="1" y="2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0" name="Freeform 105"/>
          <p:cNvSpPr>
            <a:spLocks noChangeArrowheads="1"/>
          </p:cNvSpPr>
          <p:nvPr/>
        </p:nvSpPr>
        <p:spPr bwMode="auto">
          <a:xfrm>
            <a:off x="2030413" y="3411538"/>
            <a:ext cx="9525" cy="57150"/>
          </a:xfrm>
          <a:custGeom>
            <a:avLst/>
            <a:gdLst>
              <a:gd name="T0" fmla="*/ 4763 w 6"/>
              <a:gd name="T1" fmla="*/ 52388 h 36"/>
              <a:gd name="T2" fmla="*/ 3175 w 6"/>
              <a:gd name="T3" fmla="*/ 55563 h 36"/>
              <a:gd name="T4" fmla="*/ 1588 w 6"/>
              <a:gd name="T5" fmla="*/ 57150 h 36"/>
              <a:gd name="T6" fmla="*/ 1588 w 6"/>
              <a:gd name="T7" fmla="*/ 55563 h 36"/>
              <a:gd name="T8" fmla="*/ 0 w 6"/>
              <a:gd name="T9" fmla="*/ 53975 h 36"/>
              <a:gd name="T10" fmla="*/ 0 w 6"/>
              <a:gd name="T11" fmla="*/ 52388 h 36"/>
              <a:gd name="T12" fmla="*/ 0 w 6"/>
              <a:gd name="T13" fmla="*/ 50800 h 36"/>
              <a:gd name="T14" fmla="*/ 9525 w 6"/>
              <a:gd name="T15" fmla="*/ 0 h 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" h="36">
                <a:moveTo>
                  <a:pt x="3" y="33"/>
                </a:moveTo>
                <a:lnTo>
                  <a:pt x="2" y="35"/>
                </a:lnTo>
                <a:lnTo>
                  <a:pt x="1" y="36"/>
                </a:lnTo>
                <a:lnTo>
                  <a:pt x="1" y="35"/>
                </a:lnTo>
                <a:lnTo>
                  <a:pt x="0" y="34"/>
                </a:lnTo>
                <a:lnTo>
                  <a:pt x="0" y="33"/>
                </a:lnTo>
                <a:lnTo>
                  <a:pt x="0" y="32"/>
                </a:lnTo>
                <a:lnTo>
                  <a:pt x="6" y="0"/>
                </a:lnTo>
                <a:lnTo>
                  <a:pt x="3" y="33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1" name="Freeform 106"/>
          <p:cNvSpPr>
            <a:spLocks noChangeArrowheads="1"/>
          </p:cNvSpPr>
          <p:nvPr/>
        </p:nvSpPr>
        <p:spPr bwMode="auto">
          <a:xfrm>
            <a:off x="2039938" y="3411538"/>
            <a:ext cx="14287" cy="55562"/>
          </a:xfrm>
          <a:custGeom>
            <a:avLst/>
            <a:gdLst>
              <a:gd name="T0" fmla="*/ 7937 w 9"/>
              <a:gd name="T1" fmla="*/ 52387 h 35"/>
              <a:gd name="T2" fmla="*/ 11112 w 9"/>
              <a:gd name="T3" fmla="*/ 55562 h 35"/>
              <a:gd name="T4" fmla="*/ 12700 w 9"/>
              <a:gd name="T5" fmla="*/ 55562 h 35"/>
              <a:gd name="T6" fmla="*/ 12700 w 9"/>
              <a:gd name="T7" fmla="*/ 55562 h 35"/>
              <a:gd name="T8" fmla="*/ 14287 w 9"/>
              <a:gd name="T9" fmla="*/ 53975 h 35"/>
              <a:gd name="T10" fmla="*/ 14287 w 9"/>
              <a:gd name="T11" fmla="*/ 52387 h 35"/>
              <a:gd name="T12" fmla="*/ 14287 w 9"/>
              <a:gd name="T13" fmla="*/ 50800 h 35"/>
              <a:gd name="T14" fmla="*/ 0 w 9"/>
              <a:gd name="T15" fmla="*/ 0 h 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" h="35">
                <a:moveTo>
                  <a:pt x="5" y="33"/>
                </a:moveTo>
                <a:lnTo>
                  <a:pt x="7" y="35"/>
                </a:lnTo>
                <a:lnTo>
                  <a:pt x="8" y="35"/>
                </a:lnTo>
                <a:lnTo>
                  <a:pt x="9" y="34"/>
                </a:lnTo>
                <a:lnTo>
                  <a:pt x="9" y="33"/>
                </a:lnTo>
                <a:lnTo>
                  <a:pt x="9" y="32"/>
                </a:lnTo>
                <a:lnTo>
                  <a:pt x="0" y="0"/>
                </a:lnTo>
                <a:lnTo>
                  <a:pt x="5" y="33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2" name="Freeform 107"/>
          <p:cNvSpPr>
            <a:spLocks noChangeArrowheads="1"/>
          </p:cNvSpPr>
          <p:nvPr/>
        </p:nvSpPr>
        <p:spPr bwMode="auto">
          <a:xfrm>
            <a:off x="2016125" y="3373438"/>
            <a:ext cx="23813" cy="38100"/>
          </a:xfrm>
          <a:custGeom>
            <a:avLst/>
            <a:gdLst>
              <a:gd name="T0" fmla="*/ 6350 w 15"/>
              <a:gd name="T1" fmla="*/ 3175 h 24"/>
              <a:gd name="T2" fmla="*/ 4763 w 15"/>
              <a:gd name="T3" fmla="*/ 0 h 24"/>
              <a:gd name="T4" fmla="*/ 1588 w 15"/>
              <a:gd name="T5" fmla="*/ 0 h 24"/>
              <a:gd name="T6" fmla="*/ 0 w 15"/>
              <a:gd name="T7" fmla="*/ 1588 h 24"/>
              <a:gd name="T8" fmla="*/ 0 w 15"/>
              <a:gd name="T9" fmla="*/ 1588 h 24"/>
              <a:gd name="T10" fmla="*/ 1588 w 15"/>
              <a:gd name="T11" fmla="*/ 4763 h 24"/>
              <a:gd name="T12" fmla="*/ 23813 w 15"/>
              <a:gd name="T13" fmla="*/ 38100 h 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" h="24">
                <a:moveTo>
                  <a:pt x="4" y="2"/>
                </a:moveTo>
                <a:lnTo>
                  <a:pt x="3" y="0"/>
                </a:lnTo>
                <a:lnTo>
                  <a:pt x="1" y="0"/>
                </a:lnTo>
                <a:lnTo>
                  <a:pt x="0" y="1"/>
                </a:lnTo>
                <a:lnTo>
                  <a:pt x="1" y="3"/>
                </a:lnTo>
                <a:lnTo>
                  <a:pt x="15" y="24"/>
                </a:lnTo>
                <a:lnTo>
                  <a:pt x="4" y="2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3" name="Freeform 108"/>
          <p:cNvSpPr>
            <a:spLocks noChangeArrowheads="1"/>
          </p:cNvSpPr>
          <p:nvPr/>
        </p:nvSpPr>
        <p:spPr bwMode="auto">
          <a:xfrm>
            <a:off x="2039938" y="3367088"/>
            <a:ext cx="25400" cy="44450"/>
          </a:xfrm>
          <a:custGeom>
            <a:avLst/>
            <a:gdLst>
              <a:gd name="T0" fmla="*/ 19050 w 16"/>
              <a:gd name="T1" fmla="*/ 3175 h 28"/>
              <a:gd name="T2" fmla="*/ 22225 w 16"/>
              <a:gd name="T3" fmla="*/ 0 h 28"/>
              <a:gd name="T4" fmla="*/ 23813 w 16"/>
              <a:gd name="T5" fmla="*/ 0 h 28"/>
              <a:gd name="T6" fmla="*/ 25400 w 16"/>
              <a:gd name="T7" fmla="*/ 1588 h 28"/>
              <a:gd name="T8" fmla="*/ 25400 w 16"/>
              <a:gd name="T9" fmla="*/ 1588 h 28"/>
              <a:gd name="T10" fmla="*/ 25400 w 16"/>
              <a:gd name="T11" fmla="*/ 4763 h 28"/>
              <a:gd name="T12" fmla="*/ 0 w 16"/>
              <a:gd name="T13" fmla="*/ 44450 h 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" h="28">
                <a:moveTo>
                  <a:pt x="12" y="2"/>
                </a:moveTo>
                <a:lnTo>
                  <a:pt x="14" y="0"/>
                </a:lnTo>
                <a:lnTo>
                  <a:pt x="15" y="0"/>
                </a:lnTo>
                <a:lnTo>
                  <a:pt x="16" y="1"/>
                </a:lnTo>
                <a:lnTo>
                  <a:pt x="16" y="3"/>
                </a:lnTo>
                <a:lnTo>
                  <a:pt x="0" y="28"/>
                </a:lnTo>
                <a:lnTo>
                  <a:pt x="12" y="2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4" name="Freeform 109"/>
          <p:cNvSpPr>
            <a:spLocks noChangeArrowheads="1"/>
          </p:cNvSpPr>
          <p:nvPr/>
        </p:nvSpPr>
        <p:spPr bwMode="auto">
          <a:xfrm>
            <a:off x="2039938" y="3411538"/>
            <a:ext cx="30162" cy="30162"/>
          </a:xfrm>
          <a:custGeom>
            <a:avLst/>
            <a:gdLst>
              <a:gd name="T0" fmla="*/ 28575 w 19"/>
              <a:gd name="T1" fmla="*/ 23812 h 19"/>
              <a:gd name="T2" fmla="*/ 30162 w 19"/>
              <a:gd name="T3" fmla="*/ 25400 h 19"/>
              <a:gd name="T4" fmla="*/ 30162 w 19"/>
              <a:gd name="T5" fmla="*/ 28575 h 19"/>
              <a:gd name="T6" fmla="*/ 30162 w 19"/>
              <a:gd name="T7" fmla="*/ 30162 h 19"/>
              <a:gd name="T8" fmla="*/ 28575 w 19"/>
              <a:gd name="T9" fmla="*/ 30162 h 19"/>
              <a:gd name="T10" fmla="*/ 26987 w 19"/>
              <a:gd name="T11" fmla="*/ 28575 h 19"/>
              <a:gd name="T12" fmla="*/ 0 w 19"/>
              <a:gd name="T13" fmla="*/ 0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" h="19">
                <a:moveTo>
                  <a:pt x="18" y="15"/>
                </a:moveTo>
                <a:lnTo>
                  <a:pt x="19" y="16"/>
                </a:lnTo>
                <a:lnTo>
                  <a:pt x="19" y="18"/>
                </a:lnTo>
                <a:lnTo>
                  <a:pt x="19" y="19"/>
                </a:lnTo>
                <a:lnTo>
                  <a:pt x="18" y="19"/>
                </a:lnTo>
                <a:lnTo>
                  <a:pt x="17" y="18"/>
                </a:lnTo>
                <a:lnTo>
                  <a:pt x="0" y="0"/>
                </a:lnTo>
                <a:lnTo>
                  <a:pt x="18" y="15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5" name="Freeform 110"/>
          <p:cNvSpPr>
            <a:spLocks noChangeArrowheads="1"/>
          </p:cNvSpPr>
          <p:nvPr/>
        </p:nvSpPr>
        <p:spPr bwMode="auto">
          <a:xfrm>
            <a:off x="2009775" y="3411538"/>
            <a:ext cx="30163" cy="28575"/>
          </a:xfrm>
          <a:custGeom>
            <a:avLst/>
            <a:gdLst>
              <a:gd name="T0" fmla="*/ 1588 w 19"/>
              <a:gd name="T1" fmla="*/ 22225 h 18"/>
              <a:gd name="T2" fmla="*/ 0 w 19"/>
              <a:gd name="T3" fmla="*/ 23813 h 18"/>
              <a:gd name="T4" fmla="*/ 0 w 19"/>
              <a:gd name="T5" fmla="*/ 26988 h 18"/>
              <a:gd name="T6" fmla="*/ 0 w 19"/>
              <a:gd name="T7" fmla="*/ 28575 h 18"/>
              <a:gd name="T8" fmla="*/ 1588 w 19"/>
              <a:gd name="T9" fmla="*/ 28575 h 18"/>
              <a:gd name="T10" fmla="*/ 3175 w 19"/>
              <a:gd name="T11" fmla="*/ 26988 h 18"/>
              <a:gd name="T12" fmla="*/ 30163 w 19"/>
              <a:gd name="T13" fmla="*/ 0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" h="18">
                <a:moveTo>
                  <a:pt x="1" y="14"/>
                </a:move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1" y="18"/>
                </a:lnTo>
                <a:lnTo>
                  <a:pt x="2" y="17"/>
                </a:lnTo>
                <a:lnTo>
                  <a:pt x="19" y="0"/>
                </a:lnTo>
                <a:lnTo>
                  <a:pt x="1" y="14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6" name="Freeform 111"/>
          <p:cNvSpPr>
            <a:spLocks noChangeArrowheads="1"/>
          </p:cNvSpPr>
          <p:nvPr/>
        </p:nvSpPr>
        <p:spPr bwMode="auto">
          <a:xfrm>
            <a:off x="1990725" y="3390900"/>
            <a:ext cx="49213" cy="20638"/>
          </a:xfrm>
          <a:custGeom>
            <a:avLst/>
            <a:gdLst>
              <a:gd name="T0" fmla="*/ 4763 w 31"/>
              <a:gd name="T1" fmla="*/ 0 h 13"/>
              <a:gd name="T2" fmla="*/ 3175 w 31"/>
              <a:gd name="T3" fmla="*/ 0 h 13"/>
              <a:gd name="T4" fmla="*/ 0 w 31"/>
              <a:gd name="T5" fmla="*/ 1588 h 13"/>
              <a:gd name="T6" fmla="*/ 0 w 31"/>
              <a:gd name="T7" fmla="*/ 3175 h 13"/>
              <a:gd name="T8" fmla="*/ 0 w 31"/>
              <a:gd name="T9" fmla="*/ 4763 h 13"/>
              <a:gd name="T10" fmla="*/ 1588 w 31"/>
              <a:gd name="T11" fmla="*/ 6350 h 13"/>
              <a:gd name="T12" fmla="*/ 49213 w 31"/>
              <a:gd name="T13" fmla="*/ 20638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" h="13">
                <a:moveTo>
                  <a:pt x="3" y="0"/>
                </a:moveTo>
                <a:lnTo>
                  <a:pt x="2" y="0"/>
                </a:lnTo>
                <a:lnTo>
                  <a:pt x="0" y="1"/>
                </a:lnTo>
                <a:lnTo>
                  <a:pt x="0" y="2"/>
                </a:lnTo>
                <a:lnTo>
                  <a:pt x="0" y="3"/>
                </a:lnTo>
                <a:lnTo>
                  <a:pt x="1" y="4"/>
                </a:lnTo>
                <a:lnTo>
                  <a:pt x="31" y="13"/>
                </a:lnTo>
                <a:lnTo>
                  <a:pt x="3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7" name="Freeform 112"/>
          <p:cNvSpPr>
            <a:spLocks noChangeArrowheads="1"/>
          </p:cNvSpPr>
          <p:nvPr/>
        </p:nvSpPr>
        <p:spPr bwMode="auto">
          <a:xfrm>
            <a:off x="2019300" y="3411538"/>
            <a:ext cx="20638" cy="41275"/>
          </a:xfrm>
          <a:custGeom>
            <a:avLst/>
            <a:gdLst>
              <a:gd name="T0" fmla="*/ 0 w 13"/>
              <a:gd name="T1" fmla="*/ 38100 h 26"/>
              <a:gd name="T2" fmla="*/ 0 w 13"/>
              <a:gd name="T3" fmla="*/ 41275 h 26"/>
              <a:gd name="T4" fmla="*/ 0 w 13"/>
              <a:gd name="T5" fmla="*/ 41275 h 26"/>
              <a:gd name="T6" fmla="*/ 1588 w 13"/>
              <a:gd name="T7" fmla="*/ 41275 h 26"/>
              <a:gd name="T8" fmla="*/ 3175 w 13"/>
              <a:gd name="T9" fmla="*/ 41275 h 26"/>
              <a:gd name="T10" fmla="*/ 6350 w 13"/>
              <a:gd name="T11" fmla="*/ 41275 h 26"/>
              <a:gd name="T12" fmla="*/ 20638 w 13"/>
              <a:gd name="T13" fmla="*/ 0 h 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" h="26">
                <a:moveTo>
                  <a:pt x="0" y="24"/>
                </a:moveTo>
                <a:lnTo>
                  <a:pt x="0" y="26"/>
                </a:lnTo>
                <a:lnTo>
                  <a:pt x="1" y="26"/>
                </a:lnTo>
                <a:lnTo>
                  <a:pt x="2" y="26"/>
                </a:lnTo>
                <a:lnTo>
                  <a:pt x="4" y="26"/>
                </a:lnTo>
                <a:lnTo>
                  <a:pt x="13" y="0"/>
                </a:lnTo>
                <a:lnTo>
                  <a:pt x="0" y="24"/>
                </a:lnTo>
                <a:close/>
              </a:path>
            </a:pathLst>
          </a:custGeom>
          <a:solidFill>
            <a:srgbClr val="E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8" name="Freeform 113"/>
          <p:cNvSpPr>
            <a:spLocks noChangeArrowheads="1"/>
          </p:cNvSpPr>
          <p:nvPr/>
        </p:nvSpPr>
        <p:spPr bwMode="auto">
          <a:xfrm>
            <a:off x="2039938" y="3411538"/>
            <a:ext cx="22225" cy="34925"/>
          </a:xfrm>
          <a:custGeom>
            <a:avLst/>
            <a:gdLst>
              <a:gd name="T0" fmla="*/ 22225 w 14"/>
              <a:gd name="T1" fmla="*/ 31750 h 22"/>
              <a:gd name="T2" fmla="*/ 22225 w 14"/>
              <a:gd name="T3" fmla="*/ 33338 h 22"/>
              <a:gd name="T4" fmla="*/ 20638 w 14"/>
              <a:gd name="T5" fmla="*/ 34925 h 22"/>
              <a:gd name="T6" fmla="*/ 19050 w 14"/>
              <a:gd name="T7" fmla="*/ 34925 h 22"/>
              <a:gd name="T8" fmla="*/ 17463 w 14"/>
              <a:gd name="T9" fmla="*/ 34925 h 22"/>
              <a:gd name="T10" fmla="*/ 15875 w 14"/>
              <a:gd name="T11" fmla="*/ 34925 h 22"/>
              <a:gd name="T12" fmla="*/ 0 w 14"/>
              <a:gd name="T13" fmla="*/ 0 h 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" h="22">
                <a:moveTo>
                  <a:pt x="14" y="20"/>
                </a:moveTo>
                <a:lnTo>
                  <a:pt x="14" y="21"/>
                </a:lnTo>
                <a:lnTo>
                  <a:pt x="13" y="22"/>
                </a:lnTo>
                <a:lnTo>
                  <a:pt x="12" y="22"/>
                </a:lnTo>
                <a:lnTo>
                  <a:pt x="11" y="22"/>
                </a:lnTo>
                <a:lnTo>
                  <a:pt x="10" y="22"/>
                </a:lnTo>
                <a:lnTo>
                  <a:pt x="0" y="0"/>
                </a:lnTo>
                <a:lnTo>
                  <a:pt x="14" y="20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29" name="Freeform 114"/>
          <p:cNvSpPr>
            <a:spLocks noChangeArrowheads="1"/>
          </p:cNvSpPr>
          <p:nvPr/>
        </p:nvSpPr>
        <p:spPr bwMode="auto">
          <a:xfrm>
            <a:off x="2039938" y="3409950"/>
            <a:ext cx="60325" cy="6350"/>
          </a:xfrm>
          <a:custGeom>
            <a:avLst/>
            <a:gdLst>
              <a:gd name="T0" fmla="*/ 55563 w 38"/>
              <a:gd name="T1" fmla="*/ 0 h 4"/>
              <a:gd name="T2" fmla="*/ 57150 w 38"/>
              <a:gd name="T3" fmla="*/ 0 h 4"/>
              <a:gd name="T4" fmla="*/ 58738 w 38"/>
              <a:gd name="T5" fmla="*/ 0 h 4"/>
              <a:gd name="T6" fmla="*/ 60325 w 38"/>
              <a:gd name="T7" fmla="*/ 1588 h 4"/>
              <a:gd name="T8" fmla="*/ 60325 w 38"/>
              <a:gd name="T9" fmla="*/ 3175 h 4"/>
              <a:gd name="T10" fmla="*/ 60325 w 38"/>
              <a:gd name="T11" fmla="*/ 4763 h 4"/>
              <a:gd name="T12" fmla="*/ 58738 w 38"/>
              <a:gd name="T13" fmla="*/ 6350 h 4"/>
              <a:gd name="T14" fmla="*/ 57150 w 38"/>
              <a:gd name="T15" fmla="*/ 6350 h 4"/>
              <a:gd name="T16" fmla="*/ 55563 w 38"/>
              <a:gd name="T17" fmla="*/ 6350 h 4"/>
              <a:gd name="T18" fmla="*/ 0 w 38"/>
              <a:gd name="T19" fmla="*/ 1588 h 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8" h="4">
                <a:moveTo>
                  <a:pt x="35" y="0"/>
                </a:moveTo>
                <a:lnTo>
                  <a:pt x="36" y="0"/>
                </a:lnTo>
                <a:lnTo>
                  <a:pt x="37" y="0"/>
                </a:lnTo>
                <a:lnTo>
                  <a:pt x="38" y="1"/>
                </a:lnTo>
                <a:lnTo>
                  <a:pt x="38" y="2"/>
                </a:lnTo>
                <a:lnTo>
                  <a:pt x="38" y="3"/>
                </a:lnTo>
                <a:lnTo>
                  <a:pt x="37" y="4"/>
                </a:lnTo>
                <a:lnTo>
                  <a:pt x="36" y="4"/>
                </a:lnTo>
                <a:lnTo>
                  <a:pt x="35" y="4"/>
                </a:lnTo>
                <a:lnTo>
                  <a:pt x="0" y="1"/>
                </a:lnTo>
                <a:lnTo>
                  <a:pt x="35" y="0"/>
                </a:lnTo>
                <a:close/>
              </a:path>
            </a:pathLst>
          </a:custGeom>
          <a:solidFill>
            <a:srgbClr val="FFAD2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0" name="Freeform 115"/>
          <p:cNvSpPr>
            <a:spLocks noChangeArrowheads="1"/>
          </p:cNvSpPr>
          <p:nvPr/>
        </p:nvSpPr>
        <p:spPr bwMode="auto">
          <a:xfrm>
            <a:off x="1978025" y="3411538"/>
            <a:ext cx="60325" cy="7937"/>
          </a:xfrm>
          <a:custGeom>
            <a:avLst/>
            <a:gdLst>
              <a:gd name="T0" fmla="*/ 4763 w 38"/>
              <a:gd name="T1" fmla="*/ 0 h 5"/>
              <a:gd name="T2" fmla="*/ 3175 w 38"/>
              <a:gd name="T3" fmla="*/ 0 h 5"/>
              <a:gd name="T4" fmla="*/ 1588 w 38"/>
              <a:gd name="T5" fmla="*/ 1587 h 5"/>
              <a:gd name="T6" fmla="*/ 0 w 38"/>
              <a:gd name="T7" fmla="*/ 1587 h 5"/>
              <a:gd name="T8" fmla="*/ 0 w 38"/>
              <a:gd name="T9" fmla="*/ 4762 h 5"/>
              <a:gd name="T10" fmla="*/ 0 w 38"/>
              <a:gd name="T11" fmla="*/ 6350 h 5"/>
              <a:gd name="T12" fmla="*/ 1588 w 38"/>
              <a:gd name="T13" fmla="*/ 7937 h 5"/>
              <a:gd name="T14" fmla="*/ 3175 w 38"/>
              <a:gd name="T15" fmla="*/ 7937 h 5"/>
              <a:gd name="T16" fmla="*/ 4763 w 38"/>
              <a:gd name="T17" fmla="*/ 7937 h 5"/>
              <a:gd name="T18" fmla="*/ 60325 w 38"/>
              <a:gd name="T19" fmla="*/ 0 h 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8" h="5">
                <a:moveTo>
                  <a:pt x="3" y="0"/>
                </a:moveTo>
                <a:lnTo>
                  <a:pt x="2" y="0"/>
                </a:lnTo>
                <a:lnTo>
                  <a:pt x="1" y="1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1" y="5"/>
                </a:lnTo>
                <a:lnTo>
                  <a:pt x="2" y="5"/>
                </a:lnTo>
                <a:lnTo>
                  <a:pt x="3" y="5"/>
                </a:lnTo>
                <a:lnTo>
                  <a:pt x="38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1" name="Freeform 116"/>
          <p:cNvSpPr>
            <a:spLocks noChangeArrowheads="1"/>
          </p:cNvSpPr>
          <p:nvPr/>
        </p:nvSpPr>
        <p:spPr bwMode="auto">
          <a:xfrm>
            <a:off x="2036763" y="3355975"/>
            <a:ext cx="3175" cy="55563"/>
          </a:xfrm>
          <a:custGeom>
            <a:avLst/>
            <a:gdLst>
              <a:gd name="T0" fmla="*/ 3175 w 2"/>
              <a:gd name="T1" fmla="*/ 4763 h 35"/>
              <a:gd name="T2" fmla="*/ 3175 w 2"/>
              <a:gd name="T3" fmla="*/ 3175 h 35"/>
              <a:gd name="T4" fmla="*/ 3175 w 2"/>
              <a:gd name="T5" fmla="*/ 1588 h 35"/>
              <a:gd name="T6" fmla="*/ 3175 w 2"/>
              <a:gd name="T7" fmla="*/ 0 h 35"/>
              <a:gd name="T8" fmla="*/ 1588 w 2"/>
              <a:gd name="T9" fmla="*/ 0 h 35"/>
              <a:gd name="T10" fmla="*/ 0 w 2"/>
              <a:gd name="T11" fmla="*/ 0 h 35"/>
              <a:gd name="T12" fmla="*/ 0 w 2"/>
              <a:gd name="T13" fmla="*/ 1588 h 35"/>
              <a:gd name="T14" fmla="*/ 0 w 2"/>
              <a:gd name="T15" fmla="*/ 3175 h 35"/>
              <a:gd name="T16" fmla="*/ 0 w 2"/>
              <a:gd name="T17" fmla="*/ 3175 h 35"/>
              <a:gd name="T18" fmla="*/ 1588 w 2"/>
              <a:gd name="T19" fmla="*/ 55563 h 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" h="35">
                <a:moveTo>
                  <a:pt x="2" y="3"/>
                </a:moveTo>
                <a:lnTo>
                  <a:pt x="2" y="2"/>
                </a:lnTo>
                <a:lnTo>
                  <a:pt x="2" y="1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1" y="35"/>
                </a:lnTo>
                <a:lnTo>
                  <a:pt x="2" y="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2" name="Freeform 117"/>
          <p:cNvSpPr>
            <a:spLocks noChangeArrowheads="1"/>
          </p:cNvSpPr>
          <p:nvPr/>
        </p:nvSpPr>
        <p:spPr bwMode="auto">
          <a:xfrm>
            <a:off x="2038350" y="3411538"/>
            <a:ext cx="4763" cy="57150"/>
          </a:xfrm>
          <a:custGeom>
            <a:avLst/>
            <a:gdLst>
              <a:gd name="T0" fmla="*/ 4763 w 3"/>
              <a:gd name="T1" fmla="*/ 52388 h 36"/>
              <a:gd name="T2" fmla="*/ 4763 w 3"/>
              <a:gd name="T3" fmla="*/ 53975 h 36"/>
              <a:gd name="T4" fmla="*/ 4763 w 3"/>
              <a:gd name="T5" fmla="*/ 55563 h 36"/>
              <a:gd name="T6" fmla="*/ 3175 w 3"/>
              <a:gd name="T7" fmla="*/ 57150 h 36"/>
              <a:gd name="T8" fmla="*/ 3175 w 3"/>
              <a:gd name="T9" fmla="*/ 57150 h 36"/>
              <a:gd name="T10" fmla="*/ 1588 w 3"/>
              <a:gd name="T11" fmla="*/ 57150 h 36"/>
              <a:gd name="T12" fmla="*/ 0 w 3"/>
              <a:gd name="T13" fmla="*/ 55563 h 36"/>
              <a:gd name="T14" fmla="*/ 0 w 3"/>
              <a:gd name="T15" fmla="*/ 53975 h 36"/>
              <a:gd name="T16" fmla="*/ 0 w 3"/>
              <a:gd name="T17" fmla="*/ 52388 h 36"/>
              <a:gd name="T18" fmla="*/ 3175 w 3"/>
              <a:gd name="T19" fmla="*/ 0 h 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" h="36">
                <a:moveTo>
                  <a:pt x="3" y="33"/>
                </a:moveTo>
                <a:lnTo>
                  <a:pt x="3" y="34"/>
                </a:lnTo>
                <a:lnTo>
                  <a:pt x="3" y="35"/>
                </a:lnTo>
                <a:lnTo>
                  <a:pt x="2" y="36"/>
                </a:lnTo>
                <a:lnTo>
                  <a:pt x="1" y="36"/>
                </a:lnTo>
                <a:lnTo>
                  <a:pt x="0" y="35"/>
                </a:lnTo>
                <a:lnTo>
                  <a:pt x="0" y="34"/>
                </a:lnTo>
                <a:lnTo>
                  <a:pt x="0" y="33"/>
                </a:lnTo>
                <a:lnTo>
                  <a:pt x="2" y="0"/>
                </a:lnTo>
                <a:lnTo>
                  <a:pt x="3" y="3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3" name="Oval 118"/>
          <p:cNvSpPr>
            <a:spLocks noChangeArrowheads="1"/>
          </p:cNvSpPr>
          <p:nvPr/>
        </p:nvSpPr>
        <p:spPr bwMode="auto">
          <a:xfrm>
            <a:off x="2090738" y="3371850"/>
            <a:ext cx="1587" cy="158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4" name="Oval 119"/>
          <p:cNvSpPr>
            <a:spLocks noChangeArrowheads="1"/>
          </p:cNvSpPr>
          <p:nvPr/>
        </p:nvSpPr>
        <p:spPr bwMode="auto">
          <a:xfrm>
            <a:off x="2054225" y="3398838"/>
            <a:ext cx="1588" cy="158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5" name="Oval 120"/>
          <p:cNvSpPr>
            <a:spLocks noChangeArrowheads="1"/>
          </p:cNvSpPr>
          <p:nvPr/>
        </p:nvSpPr>
        <p:spPr bwMode="auto">
          <a:xfrm>
            <a:off x="1997075" y="3357563"/>
            <a:ext cx="3175" cy="158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6" name="Oval 121"/>
          <p:cNvSpPr>
            <a:spLocks noChangeArrowheads="1"/>
          </p:cNvSpPr>
          <p:nvPr/>
        </p:nvSpPr>
        <p:spPr bwMode="auto">
          <a:xfrm>
            <a:off x="1981200" y="3425825"/>
            <a:ext cx="1588" cy="158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7" name="Oval 122"/>
          <p:cNvSpPr>
            <a:spLocks noChangeArrowheads="1"/>
          </p:cNvSpPr>
          <p:nvPr/>
        </p:nvSpPr>
        <p:spPr bwMode="auto">
          <a:xfrm>
            <a:off x="1987550" y="3440113"/>
            <a:ext cx="3175" cy="158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8" name="Oval 123"/>
          <p:cNvSpPr>
            <a:spLocks noChangeArrowheads="1"/>
          </p:cNvSpPr>
          <p:nvPr/>
        </p:nvSpPr>
        <p:spPr bwMode="auto">
          <a:xfrm>
            <a:off x="2044700" y="3435350"/>
            <a:ext cx="1588" cy="158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39" name="Oval 124"/>
          <p:cNvSpPr>
            <a:spLocks noChangeArrowheads="1"/>
          </p:cNvSpPr>
          <p:nvPr/>
        </p:nvSpPr>
        <p:spPr bwMode="auto">
          <a:xfrm>
            <a:off x="2027238" y="3400425"/>
            <a:ext cx="1587" cy="317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0" name="Oval 125"/>
          <p:cNvSpPr>
            <a:spLocks noChangeArrowheads="1"/>
          </p:cNvSpPr>
          <p:nvPr/>
        </p:nvSpPr>
        <p:spPr bwMode="auto">
          <a:xfrm>
            <a:off x="2035175" y="3421063"/>
            <a:ext cx="1588" cy="1587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1" name="Oval 126"/>
          <p:cNvSpPr>
            <a:spLocks noChangeArrowheads="1"/>
          </p:cNvSpPr>
          <p:nvPr/>
        </p:nvSpPr>
        <p:spPr bwMode="auto">
          <a:xfrm>
            <a:off x="2033588" y="3455988"/>
            <a:ext cx="3175" cy="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2" name="Oval 127"/>
          <p:cNvSpPr>
            <a:spLocks noChangeArrowheads="1"/>
          </p:cNvSpPr>
          <p:nvPr/>
        </p:nvSpPr>
        <p:spPr bwMode="auto">
          <a:xfrm>
            <a:off x="2070100" y="3406775"/>
            <a:ext cx="3175" cy="3175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3" name="Oval 128"/>
          <p:cNvSpPr>
            <a:spLocks noChangeArrowheads="1"/>
          </p:cNvSpPr>
          <p:nvPr/>
        </p:nvSpPr>
        <p:spPr bwMode="auto">
          <a:xfrm>
            <a:off x="2033588" y="3343275"/>
            <a:ext cx="3175" cy="4763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4" name="Oval 129"/>
          <p:cNvSpPr>
            <a:spLocks noChangeArrowheads="1"/>
          </p:cNvSpPr>
          <p:nvPr/>
        </p:nvSpPr>
        <p:spPr bwMode="auto">
          <a:xfrm>
            <a:off x="2090738" y="3448050"/>
            <a:ext cx="1587" cy="1588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5" name="Freeform 130"/>
          <p:cNvSpPr>
            <a:spLocks noChangeArrowheads="1"/>
          </p:cNvSpPr>
          <p:nvPr/>
        </p:nvSpPr>
        <p:spPr bwMode="auto">
          <a:xfrm>
            <a:off x="2038350" y="3390900"/>
            <a:ext cx="46038" cy="20638"/>
          </a:xfrm>
          <a:custGeom>
            <a:avLst/>
            <a:gdLst>
              <a:gd name="T0" fmla="*/ 44450 w 29"/>
              <a:gd name="T1" fmla="*/ 7938 h 13"/>
              <a:gd name="T2" fmla="*/ 46038 w 29"/>
              <a:gd name="T3" fmla="*/ 6350 h 13"/>
              <a:gd name="T4" fmla="*/ 46038 w 29"/>
              <a:gd name="T5" fmla="*/ 3175 h 13"/>
              <a:gd name="T6" fmla="*/ 46038 w 29"/>
              <a:gd name="T7" fmla="*/ 1588 h 13"/>
              <a:gd name="T8" fmla="*/ 44450 w 29"/>
              <a:gd name="T9" fmla="*/ 0 h 13"/>
              <a:gd name="T10" fmla="*/ 41275 w 29"/>
              <a:gd name="T11" fmla="*/ 0 h 13"/>
              <a:gd name="T12" fmla="*/ 39688 w 29"/>
              <a:gd name="T13" fmla="*/ 0 h 13"/>
              <a:gd name="T14" fmla="*/ 0 w 29"/>
              <a:gd name="T15" fmla="*/ 20638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9" h="13">
                <a:moveTo>
                  <a:pt x="28" y="5"/>
                </a:moveTo>
                <a:lnTo>
                  <a:pt x="29" y="4"/>
                </a:lnTo>
                <a:lnTo>
                  <a:pt x="29" y="2"/>
                </a:lnTo>
                <a:lnTo>
                  <a:pt x="29" y="1"/>
                </a:lnTo>
                <a:lnTo>
                  <a:pt x="28" y="0"/>
                </a:lnTo>
                <a:lnTo>
                  <a:pt x="26" y="0"/>
                </a:lnTo>
                <a:lnTo>
                  <a:pt x="25" y="0"/>
                </a:lnTo>
                <a:lnTo>
                  <a:pt x="0" y="13"/>
                </a:lnTo>
                <a:lnTo>
                  <a:pt x="28" y="5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6" name="Freeform 131"/>
          <p:cNvSpPr>
            <a:spLocks noChangeArrowheads="1"/>
          </p:cNvSpPr>
          <p:nvPr/>
        </p:nvSpPr>
        <p:spPr bwMode="auto">
          <a:xfrm>
            <a:off x="2005013" y="3397250"/>
            <a:ext cx="33337" cy="14288"/>
          </a:xfrm>
          <a:custGeom>
            <a:avLst/>
            <a:gdLst>
              <a:gd name="T0" fmla="*/ 1587 w 21"/>
              <a:gd name="T1" fmla="*/ 6350 h 9"/>
              <a:gd name="T2" fmla="*/ 0 w 21"/>
              <a:gd name="T3" fmla="*/ 4763 h 9"/>
              <a:gd name="T4" fmla="*/ 0 w 21"/>
              <a:gd name="T5" fmla="*/ 3175 h 9"/>
              <a:gd name="T6" fmla="*/ 0 w 21"/>
              <a:gd name="T7" fmla="*/ 1588 h 9"/>
              <a:gd name="T8" fmla="*/ 1587 w 21"/>
              <a:gd name="T9" fmla="*/ 0 h 9"/>
              <a:gd name="T10" fmla="*/ 3175 w 21"/>
              <a:gd name="T11" fmla="*/ 0 h 9"/>
              <a:gd name="T12" fmla="*/ 4762 w 21"/>
              <a:gd name="T13" fmla="*/ 1588 h 9"/>
              <a:gd name="T14" fmla="*/ 33337 w 21"/>
              <a:gd name="T15" fmla="*/ 14288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" h="9">
                <a:moveTo>
                  <a:pt x="1" y="4"/>
                </a:moveTo>
                <a:lnTo>
                  <a:pt x="0" y="3"/>
                </a:ln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lnTo>
                  <a:pt x="2" y="0"/>
                </a:lnTo>
                <a:lnTo>
                  <a:pt x="3" y="1"/>
                </a:lnTo>
                <a:lnTo>
                  <a:pt x="21" y="9"/>
                </a:lnTo>
                <a:lnTo>
                  <a:pt x="1" y="4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7" name="Freeform 132"/>
          <p:cNvSpPr>
            <a:spLocks noChangeArrowheads="1"/>
          </p:cNvSpPr>
          <p:nvPr/>
        </p:nvSpPr>
        <p:spPr bwMode="auto">
          <a:xfrm>
            <a:off x="2003425" y="3413125"/>
            <a:ext cx="34925" cy="12700"/>
          </a:xfrm>
          <a:custGeom>
            <a:avLst/>
            <a:gdLst>
              <a:gd name="T0" fmla="*/ 1588 w 22"/>
              <a:gd name="T1" fmla="*/ 7938 h 8"/>
              <a:gd name="T2" fmla="*/ 1588 w 22"/>
              <a:gd name="T3" fmla="*/ 9525 h 8"/>
              <a:gd name="T4" fmla="*/ 0 w 22"/>
              <a:gd name="T5" fmla="*/ 11113 h 8"/>
              <a:gd name="T6" fmla="*/ 1588 w 22"/>
              <a:gd name="T7" fmla="*/ 11113 h 8"/>
              <a:gd name="T8" fmla="*/ 1588 w 22"/>
              <a:gd name="T9" fmla="*/ 12700 h 8"/>
              <a:gd name="T10" fmla="*/ 3175 w 22"/>
              <a:gd name="T11" fmla="*/ 12700 h 8"/>
              <a:gd name="T12" fmla="*/ 6350 w 22"/>
              <a:gd name="T13" fmla="*/ 11113 h 8"/>
              <a:gd name="T14" fmla="*/ 34925 w 22"/>
              <a:gd name="T15" fmla="*/ 0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2" h="8">
                <a:moveTo>
                  <a:pt x="1" y="5"/>
                </a:moveTo>
                <a:lnTo>
                  <a:pt x="1" y="6"/>
                </a:lnTo>
                <a:lnTo>
                  <a:pt x="0" y="7"/>
                </a:lnTo>
                <a:lnTo>
                  <a:pt x="1" y="7"/>
                </a:lnTo>
                <a:lnTo>
                  <a:pt x="1" y="8"/>
                </a:lnTo>
                <a:lnTo>
                  <a:pt x="2" y="8"/>
                </a:lnTo>
                <a:lnTo>
                  <a:pt x="4" y="7"/>
                </a:lnTo>
                <a:lnTo>
                  <a:pt x="22" y="0"/>
                </a:lnTo>
                <a:lnTo>
                  <a:pt x="1" y="5"/>
                </a:lnTo>
                <a:close/>
              </a:path>
            </a:pathLst>
          </a:custGeom>
          <a:solidFill>
            <a:srgbClr val="B358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8" name="Freeform 133"/>
          <p:cNvSpPr>
            <a:spLocks noChangeArrowheads="1"/>
          </p:cNvSpPr>
          <p:nvPr/>
        </p:nvSpPr>
        <p:spPr bwMode="auto">
          <a:xfrm>
            <a:off x="2038350" y="3411538"/>
            <a:ext cx="38100" cy="41275"/>
          </a:xfrm>
          <a:custGeom>
            <a:avLst/>
            <a:gdLst>
              <a:gd name="T0" fmla="*/ 36513 w 24"/>
              <a:gd name="T1" fmla="*/ 36513 h 26"/>
              <a:gd name="T2" fmla="*/ 38100 w 24"/>
              <a:gd name="T3" fmla="*/ 38100 h 26"/>
              <a:gd name="T4" fmla="*/ 38100 w 24"/>
              <a:gd name="T5" fmla="*/ 39688 h 26"/>
              <a:gd name="T6" fmla="*/ 36513 w 24"/>
              <a:gd name="T7" fmla="*/ 41275 h 26"/>
              <a:gd name="T8" fmla="*/ 34925 w 24"/>
              <a:gd name="T9" fmla="*/ 41275 h 26"/>
              <a:gd name="T10" fmla="*/ 33338 w 24"/>
              <a:gd name="T11" fmla="*/ 41275 h 26"/>
              <a:gd name="T12" fmla="*/ 31750 w 24"/>
              <a:gd name="T13" fmla="*/ 41275 h 26"/>
              <a:gd name="T14" fmla="*/ 30163 w 24"/>
              <a:gd name="T15" fmla="*/ 39688 h 26"/>
              <a:gd name="T16" fmla="*/ 0 w 24"/>
              <a:gd name="T17" fmla="*/ 0 h 2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" h="26">
                <a:moveTo>
                  <a:pt x="23" y="23"/>
                </a:moveTo>
                <a:lnTo>
                  <a:pt x="24" y="24"/>
                </a:lnTo>
                <a:lnTo>
                  <a:pt x="24" y="25"/>
                </a:lnTo>
                <a:lnTo>
                  <a:pt x="23" y="26"/>
                </a:lnTo>
                <a:lnTo>
                  <a:pt x="22" y="26"/>
                </a:lnTo>
                <a:lnTo>
                  <a:pt x="21" y="26"/>
                </a:lnTo>
                <a:lnTo>
                  <a:pt x="20" y="26"/>
                </a:lnTo>
                <a:lnTo>
                  <a:pt x="19" y="25"/>
                </a:lnTo>
                <a:lnTo>
                  <a:pt x="0" y="0"/>
                </a:lnTo>
                <a:lnTo>
                  <a:pt x="23" y="2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49" name="Freeform 134"/>
          <p:cNvSpPr>
            <a:spLocks noChangeArrowheads="1"/>
          </p:cNvSpPr>
          <p:nvPr/>
        </p:nvSpPr>
        <p:spPr bwMode="auto">
          <a:xfrm>
            <a:off x="2038350" y="3367088"/>
            <a:ext cx="41275" cy="44450"/>
          </a:xfrm>
          <a:custGeom>
            <a:avLst/>
            <a:gdLst>
              <a:gd name="T0" fmla="*/ 38100 w 26"/>
              <a:gd name="T1" fmla="*/ 6350 h 28"/>
              <a:gd name="T2" fmla="*/ 41275 w 26"/>
              <a:gd name="T3" fmla="*/ 1588 h 28"/>
              <a:gd name="T4" fmla="*/ 41275 w 26"/>
              <a:gd name="T5" fmla="*/ 0 h 28"/>
              <a:gd name="T6" fmla="*/ 39688 w 26"/>
              <a:gd name="T7" fmla="*/ 0 h 28"/>
              <a:gd name="T8" fmla="*/ 36513 w 26"/>
              <a:gd name="T9" fmla="*/ 0 h 28"/>
              <a:gd name="T10" fmla="*/ 34925 w 26"/>
              <a:gd name="T11" fmla="*/ 0 h 28"/>
              <a:gd name="T12" fmla="*/ 33338 w 26"/>
              <a:gd name="T13" fmla="*/ 0 h 28"/>
              <a:gd name="T14" fmla="*/ 33338 w 26"/>
              <a:gd name="T15" fmla="*/ 1588 h 28"/>
              <a:gd name="T16" fmla="*/ 0 w 26"/>
              <a:gd name="T17" fmla="*/ 4445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" h="28">
                <a:moveTo>
                  <a:pt x="24" y="4"/>
                </a:moveTo>
                <a:lnTo>
                  <a:pt x="26" y="1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2" y="0"/>
                </a:lnTo>
                <a:lnTo>
                  <a:pt x="21" y="0"/>
                </a:lnTo>
                <a:lnTo>
                  <a:pt x="21" y="1"/>
                </a:lnTo>
                <a:lnTo>
                  <a:pt x="0" y="28"/>
                </a:lnTo>
                <a:lnTo>
                  <a:pt x="24" y="4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0" name="Freeform 135"/>
          <p:cNvSpPr>
            <a:spLocks noChangeArrowheads="1"/>
          </p:cNvSpPr>
          <p:nvPr/>
        </p:nvSpPr>
        <p:spPr bwMode="auto">
          <a:xfrm>
            <a:off x="2008188" y="3367088"/>
            <a:ext cx="31750" cy="44450"/>
          </a:xfrm>
          <a:custGeom>
            <a:avLst/>
            <a:gdLst>
              <a:gd name="T0" fmla="*/ 1588 w 20"/>
              <a:gd name="T1" fmla="*/ 4763 h 28"/>
              <a:gd name="T2" fmla="*/ 0 w 20"/>
              <a:gd name="T3" fmla="*/ 1588 h 28"/>
              <a:gd name="T4" fmla="*/ 0 w 20"/>
              <a:gd name="T5" fmla="*/ 0 h 28"/>
              <a:gd name="T6" fmla="*/ 1588 w 20"/>
              <a:gd name="T7" fmla="*/ 0 h 28"/>
              <a:gd name="T8" fmla="*/ 3175 w 20"/>
              <a:gd name="T9" fmla="*/ 0 h 28"/>
              <a:gd name="T10" fmla="*/ 4763 w 20"/>
              <a:gd name="T11" fmla="*/ 0 h 28"/>
              <a:gd name="T12" fmla="*/ 6350 w 20"/>
              <a:gd name="T13" fmla="*/ 0 h 28"/>
              <a:gd name="T14" fmla="*/ 6350 w 20"/>
              <a:gd name="T15" fmla="*/ 1588 h 28"/>
              <a:gd name="T16" fmla="*/ 31750 w 20"/>
              <a:gd name="T17" fmla="*/ 4445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" h="28">
                <a:moveTo>
                  <a:pt x="1" y="3"/>
                </a:move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4" y="1"/>
                </a:lnTo>
                <a:lnTo>
                  <a:pt x="20" y="28"/>
                </a:lnTo>
                <a:lnTo>
                  <a:pt x="1" y="3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1" name="Freeform 136"/>
          <p:cNvSpPr>
            <a:spLocks noChangeArrowheads="1"/>
          </p:cNvSpPr>
          <p:nvPr/>
        </p:nvSpPr>
        <p:spPr bwMode="auto">
          <a:xfrm>
            <a:off x="2012950" y="3416300"/>
            <a:ext cx="26988" cy="47625"/>
          </a:xfrm>
          <a:custGeom>
            <a:avLst/>
            <a:gdLst>
              <a:gd name="T0" fmla="*/ 1588 w 17"/>
              <a:gd name="T1" fmla="*/ 41275 h 30"/>
              <a:gd name="T2" fmla="*/ 0 w 17"/>
              <a:gd name="T3" fmla="*/ 44450 h 30"/>
              <a:gd name="T4" fmla="*/ 0 w 17"/>
              <a:gd name="T5" fmla="*/ 46038 h 30"/>
              <a:gd name="T6" fmla="*/ 1588 w 17"/>
              <a:gd name="T7" fmla="*/ 47625 h 30"/>
              <a:gd name="T8" fmla="*/ 3175 w 17"/>
              <a:gd name="T9" fmla="*/ 47625 h 30"/>
              <a:gd name="T10" fmla="*/ 4763 w 17"/>
              <a:gd name="T11" fmla="*/ 47625 h 30"/>
              <a:gd name="T12" fmla="*/ 4763 w 17"/>
              <a:gd name="T13" fmla="*/ 46038 h 30"/>
              <a:gd name="T14" fmla="*/ 6350 w 17"/>
              <a:gd name="T15" fmla="*/ 44450 h 30"/>
              <a:gd name="T16" fmla="*/ 26988 w 17"/>
              <a:gd name="T17" fmla="*/ 0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" h="30">
                <a:moveTo>
                  <a:pt x="1" y="26"/>
                </a:moveTo>
                <a:lnTo>
                  <a:pt x="0" y="28"/>
                </a:lnTo>
                <a:lnTo>
                  <a:pt x="0" y="29"/>
                </a:lnTo>
                <a:lnTo>
                  <a:pt x="1" y="30"/>
                </a:lnTo>
                <a:lnTo>
                  <a:pt x="2" y="30"/>
                </a:lnTo>
                <a:lnTo>
                  <a:pt x="3" y="30"/>
                </a:lnTo>
                <a:lnTo>
                  <a:pt x="3" y="29"/>
                </a:lnTo>
                <a:lnTo>
                  <a:pt x="4" y="28"/>
                </a:lnTo>
                <a:lnTo>
                  <a:pt x="17" y="0"/>
                </a:lnTo>
                <a:lnTo>
                  <a:pt x="1" y="26"/>
                </a:lnTo>
                <a:close/>
              </a:path>
            </a:pathLst>
          </a:custGeom>
          <a:solidFill>
            <a:srgbClr val="9A9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2" name="Freeform 137"/>
          <p:cNvSpPr>
            <a:spLocks noChangeArrowheads="1"/>
          </p:cNvSpPr>
          <p:nvPr/>
        </p:nvSpPr>
        <p:spPr bwMode="auto">
          <a:xfrm>
            <a:off x="2039938" y="3359150"/>
            <a:ext cx="15875" cy="52388"/>
          </a:xfrm>
          <a:custGeom>
            <a:avLst/>
            <a:gdLst>
              <a:gd name="T0" fmla="*/ 15875 w 10"/>
              <a:gd name="T1" fmla="*/ 1588 h 33"/>
              <a:gd name="T2" fmla="*/ 14288 w 10"/>
              <a:gd name="T3" fmla="*/ 0 h 33"/>
              <a:gd name="T4" fmla="*/ 12700 w 10"/>
              <a:gd name="T5" fmla="*/ 0 h 33"/>
              <a:gd name="T6" fmla="*/ 11113 w 10"/>
              <a:gd name="T7" fmla="*/ 1588 h 33"/>
              <a:gd name="T8" fmla="*/ 11113 w 10"/>
              <a:gd name="T9" fmla="*/ 1588 h 33"/>
              <a:gd name="T10" fmla="*/ 0 w 10"/>
              <a:gd name="T11" fmla="*/ 52388 h 33"/>
              <a:gd name="T12" fmla="*/ 15875 w 10"/>
              <a:gd name="T13" fmla="*/ 4763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" h="33">
                <a:moveTo>
                  <a:pt x="10" y="1"/>
                </a:move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0" y="33"/>
                </a:lnTo>
                <a:lnTo>
                  <a:pt x="10" y="3"/>
                </a:lnTo>
                <a:lnTo>
                  <a:pt x="10" y="1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3" name="Freeform 138"/>
          <p:cNvSpPr>
            <a:spLocks noChangeArrowheads="1"/>
          </p:cNvSpPr>
          <p:nvPr/>
        </p:nvSpPr>
        <p:spPr bwMode="auto">
          <a:xfrm>
            <a:off x="2039938" y="3411538"/>
            <a:ext cx="19050" cy="63500"/>
          </a:xfrm>
          <a:custGeom>
            <a:avLst/>
            <a:gdLst>
              <a:gd name="T0" fmla="*/ 19050 w 12"/>
              <a:gd name="T1" fmla="*/ 61913 h 40"/>
              <a:gd name="T2" fmla="*/ 17463 w 12"/>
              <a:gd name="T3" fmla="*/ 63500 h 40"/>
              <a:gd name="T4" fmla="*/ 15875 w 12"/>
              <a:gd name="T5" fmla="*/ 63500 h 40"/>
              <a:gd name="T6" fmla="*/ 14288 w 12"/>
              <a:gd name="T7" fmla="*/ 61913 h 40"/>
              <a:gd name="T8" fmla="*/ 12700 w 12"/>
              <a:gd name="T9" fmla="*/ 61913 h 40"/>
              <a:gd name="T10" fmla="*/ 0 w 12"/>
              <a:gd name="T11" fmla="*/ 0 h 40"/>
              <a:gd name="T12" fmla="*/ 19050 w 12"/>
              <a:gd name="T13" fmla="*/ 58738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40">
                <a:moveTo>
                  <a:pt x="12" y="39"/>
                </a:moveTo>
                <a:lnTo>
                  <a:pt x="11" y="40"/>
                </a:lnTo>
                <a:lnTo>
                  <a:pt x="10" y="40"/>
                </a:lnTo>
                <a:lnTo>
                  <a:pt x="9" y="39"/>
                </a:lnTo>
                <a:lnTo>
                  <a:pt x="8" y="39"/>
                </a:lnTo>
                <a:lnTo>
                  <a:pt x="0" y="0"/>
                </a:lnTo>
                <a:lnTo>
                  <a:pt x="12" y="37"/>
                </a:lnTo>
                <a:lnTo>
                  <a:pt x="12" y="39"/>
                </a:ln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4" name="Freeform 139"/>
          <p:cNvSpPr>
            <a:spLocks noChangeArrowheads="1"/>
          </p:cNvSpPr>
          <p:nvPr/>
        </p:nvSpPr>
        <p:spPr bwMode="auto">
          <a:xfrm>
            <a:off x="2025650" y="3409950"/>
            <a:ext cx="14288" cy="52388"/>
          </a:xfrm>
          <a:custGeom>
            <a:avLst/>
            <a:gdLst>
              <a:gd name="T0" fmla="*/ 0 w 9"/>
              <a:gd name="T1" fmla="*/ 52388 h 33"/>
              <a:gd name="T2" fmla="*/ 1588 w 9"/>
              <a:gd name="T3" fmla="*/ 52388 h 33"/>
              <a:gd name="T4" fmla="*/ 1588 w 9"/>
              <a:gd name="T5" fmla="*/ 52388 h 33"/>
              <a:gd name="T6" fmla="*/ 3175 w 9"/>
              <a:gd name="T7" fmla="*/ 52388 h 33"/>
              <a:gd name="T8" fmla="*/ 4763 w 9"/>
              <a:gd name="T9" fmla="*/ 50800 h 33"/>
              <a:gd name="T10" fmla="*/ 14288 w 9"/>
              <a:gd name="T11" fmla="*/ 0 h 33"/>
              <a:gd name="T12" fmla="*/ 0 w 9"/>
              <a:gd name="T13" fmla="*/ 49213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" h="33">
                <a:moveTo>
                  <a:pt x="0" y="33"/>
                </a:moveTo>
                <a:lnTo>
                  <a:pt x="1" y="33"/>
                </a:lnTo>
                <a:lnTo>
                  <a:pt x="2" y="33"/>
                </a:lnTo>
                <a:lnTo>
                  <a:pt x="3" y="32"/>
                </a:lnTo>
                <a:lnTo>
                  <a:pt x="9" y="0"/>
                </a:lnTo>
                <a:lnTo>
                  <a:pt x="0" y="31"/>
                </a:lnTo>
                <a:lnTo>
                  <a:pt x="0" y="33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5" name="Freeform 140"/>
          <p:cNvSpPr>
            <a:spLocks noChangeArrowheads="1"/>
          </p:cNvSpPr>
          <p:nvPr/>
        </p:nvSpPr>
        <p:spPr bwMode="auto">
          <a:xfrm>
            <a:off x="2022475" y="3348038"/>
            <a:ext cx="17463" cy="61912"/>
          </a:xfrm>
          <a:custGeom>
            <a:avLst/>
            <a:gdLst>
              <a:gd name="T0" fmla="*/ 0 w 11"/>
              <a:gd name="T1" fmla="*/ 1587 h 39"/>
              <a:gd name="T2" fmla="*/ 1588 w 11"/>
              <a:gd name="T3" fmla="*/ 0 h 39"/>
              <a:gd name="T4" fmla="*/ 3175 w 11"/>
              <a:gd name="T5" fmla="*/ 0 h 39"/>
              <a:gd name="T6" fmla="*/ 4763 w 11"/>
              <a:gd name="T7" fmla="*/ 0 h 39"/>
              <a:gd name="T8" fmla="*/ 6350 w 11"/>
              <a:gd name="T9" fmla="*/ 1587 h 39"/>
              <a:gd name="T10" fmla="*/ 17463 w 11"/>
              <a:gd name="T11" fmla="*/ 61912 h 39"/>
              <a:gd name="T12" fmla="*/ 0 w 11"/>
              <a:gd name="T13" fmla="*/ 4762 h 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" h="39">
                <a:moveTo>
                  <a:pt x="0" y="1"/>
                </a:move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4" y="1"/>
                </a:lnTo>
                <a:lnTo>
                  <a:pt x="11" y="39"/>
                </a:lnTo>
                <a:lnTo>
                  <a:pt x="0" y="3"/>
                </a:lnTo>
                <a:lnTo>
                  <a:pt x="0" y="1"/>
                </a:ln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6" name="Freeform 141"/>
          <p:cNvSpPr>
            <a:spLocks noChangeArrowheads="1"/>
          </p:cNvSpPr>
          <p:nvPr/>
        </p:nvSpPr>
        <p:spPr bwMode="auto">
          <a:xfrm>
            <a:off x="2020888" y="3398838"/>
            <a:ext cx="19050" cy="12700"/>
          </a:xfrm>
          <a:custGeom>
            <a:avLst/>
            <a:gdLst>
              <a:gd name="T0" fmla="*/ 1588 w 12"/>
              <a:gd name="T1" fmla="*/ 4763 h 8"/>
              <a:gd name="T2" fmla="*/ 0 w 12"/>
              <a:gd name="T3" fmla="*/ 3175 h 8"/>
              <a:gd name="T4" fmla="*/ 0 w 12"/>
              <a:gd name="T5" fmla="*/ 1588 h 8"/>
              <a:gd name="T6" fmla="*/ 1588 w 12"/>
              <a:gd name="T7" fmla="*/ 1588 h 8"/>
              <a:gd name="T8" fmla="*/ 1588 w 12"/>
              <a:gd name="T9" fmla="*/ 0 h 8"/>
              <a:gd name="T10" fmla="*/ 1588 w 12"/>
              <a:gd name="T11" fmla="*/ 0 h 8"/>
              <a:gd name="T12" fmla="*/ 3175 w 12"/>
              <a:gd name="T13" fmla="*/ 0 h 8"/>
              <a:gd name="T14" fmla="*/ 19050 w 12"/>
              <a:gd name="T15" fmla="*/ 12700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" h="8">
                <a:moveTo>
                  <a:pt x="1" y="3"/>
                </a:moveTo>
                <a:lnTo>
                  <a:pt x="0" y="2"/>
                </a:lnTo>
                <a:lnTo>
                  <a:pt x="0" y="1"/>
                </a:lnTo>
                <a:lnTo>
                  <a:pt x="1" y="1"/>
                </a:lnTo>
                <a:lnTo>
                  <a:pt x="1" y="0"/>
                </a:lnTo>
                <a:lnTo>
                  <a:pt x="2" y="0"/>
                </a:lnTo>
                <a:lnTo>
                  <a:pt x="12" y="8"/>
                </a:lnTo>
                <a:lnTo>
                  <a:pt x="1" y="3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7" name="Freeform 142"/>
          <p:cNvSpPr>
            <a:spLocks noChangeArrowheads="1"/>
          </p:cNvSpPr>
          <p:nvPr/>
        </p:nvSpPr>
        <p:spPr bwMode="auto">
          <a:xfrm>
            <a:off x="2020888" y="3411538"/>
            <a:ext cx="19050" cy="12700"/>
          </a:xfrm>
          <a:custGeom>
            <a:avLst/>
            <a:gdLst>
              <a:gd name="T0" fmla="*/ 1588 w 12"/>
              <a:gd name="T1" fmla="*/ 9525 h 8"/>
              <a:gd name="T2" fmla="*/ 0 w 12"/>
              <a:gd name="T3" fmla="*/ 9525 h 8"/>
              <a:gd name="T4" fmla="*/ 0 w 12"/>
              <a:gd name="T5" fmla="*/ 11113 h 8"/>
              <a:gd name="T6" fmla="*/ 1588 w 12"/>
              <a:gd name="T7" fmla="*/ 12700 h 8"/>
              <a:gd name="T8" fmla="*/ 1588 w 12"/>
              <a:gd name="T9" fmla="*/ 12700 h 8"/>
              <a:gd name="T10" fmla="*/ 1588 w 12"/>
              <a:gd name="T11" fmla="*/ 12700 h 8"/>
              <a:gd name="T12" fmla="*/ 3175 w 12"/>
              <a:gd name="T13" fmla="*/ 12700 h 8"/>
              <a:gd name="T14" fmla="*/ 19050 w 12"/>
              <a:gd name="T15" fmla="*/ 0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" h="8">
                <a:moveTo>
                  <a:pt x="1" y="6"/>
                </a:moveTo>
                <a:lnTo>
                  <a:pt x="0" y="6"/>
                </a:lnTo>
                <a:lnTo>
                  <a:pt x="0" y="7"/>
                </a:lnTo>
                <a:lnTo>
                  <a:pt x="1" y="8"/>
                </a:lnTo>
                <a:lnTo>
                  <a:pt x="2" y="8"/>
                </a:lnTo>
                <a:lnTo>
                  <a:pt x="12" y="0"/>
                </a:lnTo>
                <a:lnTo>
                  <a:pt x="1" y="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8" name="Freeform 143"/>
          <p:cNvSpPr>
            <a:spLocks noChangeArrowheads="1"/>
          </p:cNvSpPr>
          <p:nvPr/>
        </p:nvSpPr>
        <p:spPr bwMode="auto">
          <a:xfrm>
            <a:off x="2039938" y="3411538"/>
            <a:ext cx="55562" cy="15875"/>
          </a:xfrm>
          <a:custGeom>
            <a:avLst/>
            <a:gdLst>
              <a:gd name="T0" fmla="*/ 52387 w 35"/>
              <a:gd name="T1" fmla="*/ 9525 h 10"/>
              <a:gd name="T2" fmla="*/ 53975 w 35"/>
              <a:gd name="T3" fmla="*/ 11113 h 10"/>
              <a:gd name="T4" fmla="*/ 55562 w 35"/>
              <a:gd name="T5" fmla="*/ 12700 h 10"/>
              <a:gd name="T6" fmla="*/ 53975 w 35"/>
              <a:gd name="T7" fmla="*/ 14288 h 10"/>
              <a:gd name="T8" fmla="*/ 52387 w 35"/>
              <a:gd name="T9" fmla="*/ 14288 h 10"/>
              <a:gd name="T10" fmla="*/ 50800 w 35"/>
              <a:gd name="T11" fmla="*/ 15875 h 10"/>
              <a:gd name="T12" fmla="*/ 49212 w 35"/>
              <a:gd name="T13" fmla="*/ 14288 h 10"/>
              <a:gd name="T14" fmla="*/ 0 w 35"/>
              <a:gd name="T15" fmla="*/ 0 h 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5" h="10">
                <a:moveTo>
                  <a:pt x="33" y="6"/>
                </a:moveTo>
                <a:lnTo>
                  <a:pt x="34" y="7"/>
                </a:lnTo>
                <a:lnTo>
                  <a:pt x="35" y="8"/>
                </a:lnTo>
                <a:lnTo>
                  <a:pt x="34" y="9"/>
                </a:lnTo>
                <a:lnTo>
                  <a:pt x="33" y="9"/>
                </a:lnTo>
                <a:lnTo>
                  <a:pt x="32" y="10"/>
                </a:lnTo>
                <a:lnTo>
                  <a:pt x="31" y="9"/>
                </a:lnTo>
                <a:lnTo>
                  <a:pt x="0" y="0"/>
                </a:lnTo>
                <a:lnTo>
                  <a:pt x="33" y="6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59" name="Freeform 144"/>
          <p:cNvSpPr>
            <a:spLocks noChangeArrowheads="1"/>
          </p:cNvSpPr>
          <p:nvPr/>
        </p:nvSpPr>
        <p:spPr bwMode="auto">
          <a:xfrm>
            <a:off x="2039938" y="3402013"/>
            <a:ext cx="57150" cy="9525"/>
          </a:xfrm>
          <a:custGeom>
            <a:avLst/>
            <a:gdLst>
              <a:gd name="T0" fmla="*/ 52388 w 36"/>
              <a:gd name="T1" fmla="*/ 4763 h 6"/>
              <a:gd name="T2" fmla="*/ 55563 w 36"/>
              <a:gd name="T3" fmla="*/ 3175 h 6"/>
              <a:gd name="T4" fmla="*/ 57150 w 36"/>
              <a:gd name="T5" fmla="*/ 1588 h 6"/>
              <a:gd name="T6" fmla="*/ 57150 w 36"/>
              <a:gd name="T7" fmla="*/ 1588 h 6"/>
              <a:gd name="T8" fmla="*/ 53975 w 36"/>
              <a:gd name="T9" fmla="*/ 1588 h 6"/>
              <a:gd name="T10" fmla="*/ 52388 w 36"/>
              <a:gd name="T11" fmla="*/ 0 h 6"/>
              <a:gd name="T12" fmla="*/ 50800 w 36"/>
              <a:gd name="T13" fmla="*/ 1588 h 6"/>
              <a:gd name="T14" fmla="*/ 0 w 36"/>
              <a:gd name="T15" fmla="*/ 9525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6" h="6">
                <a:moveTo>
                  <a:pt x="33" y="3"/>
                </a:moveTo>
                <a:lnTo>
                  <a:pt x="35" y="2"/>
                </a:lnTo>
                <a:lnTo>
                  <a:pt x="36" y="1"/>
                </a:lnTo>
                <a:lnTo>
                  <a:pt x="34" y="1"/>
                </a:lnTo>
                <a:lnTo>
                  <a:pt x="33" y="0"/>
                </a:lnTo>
                <a:lnTo>
                  <a:pt x="32" y="1"/>
                </a:lnTo>
                <a:lnTo>
                  <a:pt x="0" y="6"/>
                </a:lnTo>
                <a:lnTo>
                  <a:pt x="33" y="3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0" name="Freeform 145"/>
          <p:cNvSpPr>
            <a:spLocks noChangeArrowheads="1"/>
          </p:cNvSpPr>
          <p:nvPr/>
        </p:nvSpPr>
        <p:spPr bwMode="auto">
          <a:xfrm>
            <a:off x="1985963" y="3402013"/>
            <a:ext cx="53975" cy="9525"/>
          </a:xfrm>
          <a:custGeom>
            <a:avLst/>
            <a:gdLst>
              <a:gd name="T0" fmla="*/ 3175 w 34"/>
              <a:gd name="T1" fmla="*/ 4763 h 6"/>
              <a:gd name="T2" fmla="*/ 0 w 34"/>
              <a:gd name="T3" fmla="*/ 3175 h 6"/>
              <a:gd name="T4" fmla="*/ 0 w 34"/>
              <a:gd name="T5" fmla="*/ 1588 h 6"/>
              <a:gd name="T6" fmla="*/ 0 w 34"/>
              <a:gd name="T7" fmla="*/ 1588 h 6"/>
              <a:gd name="T8" fmla="*/ 1588 w 34"/>
              <a:gd name="T9" fmla="*/ 0 h 6"/>
              <a:gd name="T10" fmla="*/ 3175 w 34"/>
              <a:gd name="T11" fmla="*/ 0 h 6"/>
              <a:gd name="T12" fmla="*/ 6350 w 34"/>
              <a:gd name="T13" fmla="*/ 0 h 6"/>
              <a:gd name="T14" fmla="*/ 53975 w 34"/>
              <a:gd name="T15" fmla="*/ 9525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4" h="6">
                <a:moveTo>
                  <a:pt x="2" y="3"/>
                </a:move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34" y="6"/>
                </a:lnTo>
                <a:lnTo>
                  <a:pt x="2" y="3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1" name="Freeform 146"/>
          <p:cNvSpPr>
            <a:spLocks noChangeArrowheads="1"/>
          </p:cNvSpPr>
          <p:nvPr/>
        </p:nvSpPr>
        <p:spPr bwMode="auto">
          <a:xfrm>
            <a:off x="1985963" y="3411538"/>
            <a:ext cx="53975" cy="11112"/>
          </a:xfrm>
          <a:custGeom>
            <a:avLst/>
            <a:gdLst>
              <a:gd name="T0" fmla="*/ 3175 w 34"/>
              <a:gd name="T1" fmla="*/ 6350 h 7"/>
              <a:gd name="T2" fmla="*/ 1588 w 34"/>
              <a:gd name="T3" fmla="*/ 7937 h 7"/>
              <a:gd name="T4" fmla="*/ 0 w 34"/>
              <a:gd name="T5" fmla="*/ 9525 h 7"/>
              <a:gd name="T6" fmla="*/ 1588 w 34"/>
              <a:gd name="T7" fmla="*/ 11112 h 7"/>
              <a:gd name="T8" fmla="*/ 3175 w 34"/>
              <a:gd name="T9" fmla="*/ 11112 h 7"/>
              <a:gd name="T10" fmla="*/ 4763 w 34"/>
              <a:gd name="T11" fmla="*/ 11112 h 7"/>
              <a:gd name="T12" fmla="*/ 6350 w 34"/>
              <a:gd name="T13" fmla="*/ 11112 h 7"/>
              <a:gd name="T14" fmla="*/ 53975 w 34"/>
              <a:gd name="T15" fmla="*/ 0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4" h="7">
                <a:moveTo>
                  <a:pt x="2" y="4"/>
                </a:moveTo>
                <a:lnTo>
                  <a:pt x="1" y="5"/>
                </a:lnTo>
                <a:lnTo>
                  <a:pt x="0" y="6"/>
                </a:lnTo>
                <a:lnTo>
                  <a:pt x="1" y="7"/>
                </a:lnTo>
                <a:lnTo>
                  <a:pt x="2" y="7"/>
                </a:lnTo>
                <a:lnTo>
                  <a:pt x="3" y="7"/>
                </a:lnTo>
                <a:lnTo>
                  <a:pt x="4" y="7"/>
                </a:lnTo>
                <a:lnTo>
                  <a:pt x="34" y="0"/>
                </a:lnTo>
                <a:lnTo>
                  <a:pt x="2" y="4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2" name="Freeform 147"/>
          <p:cNvSpPr>
            <a:spLocks noChangeArrowheads="1"/>
          </p:cNvSpPr>
          <p:nvPr/>
        </p:nvSpPr>
        <p:spPr bwMode="auto">
          <a:xfrm>
            <a:off x="2039938" y="3387725"/>
            <a:ext cx="38100" cy="23813"/>
          </a:xfrm>
          <a:custGeom>
            <a:avLst/>
            <a:gdLst>
              <a:gd name="T0" fmla="*/ 34925 w 24"/>
              <a:gd name="T1" fmla="*/ 6350 h 15"/>
              <a:gd name="T2" fmla="*/ 38100 w 24"/>
              <a:gd name="T3" fmla="*/ 3175 h 15"/>
              <a:gd name="T4" fmla="*/ 38100 w 24"/>
              <a:gd name="T5" fmla="*/ 1588 h 15"/>
              <a:gd name="T6" fmla="*/ 36513 w 24"/>
              <a:gd name="T7" fmla="*/ 0 h 15"/>
              <a:gd name="T8" fmla="*/ 36513 w 24"/>
              <a:gd name="T9" fmla="*/ 0 h 15"/>
              <a:gd name="T10" fmla="*/ 33338 w 24"/>
              <a:gd name="T11" fmla="*/ 1588 h 15"/>
              <a:gd name="T12" fmla="*/ 0 w 24"/>
              <a:gd name="T13" fmla="*/ 23813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4" h="15">
                <a:moveTo>
                  <a:pt x="22" y="4"/>
                </a:moveTo>
                <a:lnTo>
                  <a:pt x="24" y="2"/>
                </a:lnTo>
                <a:lnTo>
                  <a:pt x="24" y="1"/>
                </a:lnTo>
                <a:lnTo>
                  <a:pt x="23" y="0"/>
                </a:lnTo>
                <a:lnTo>
                  <a:pt x="21" y="1"/>
                </a:lnTo>
                <a:lnTo>
                  <a:pt x="0" y="15"/>
                </a:lnTo>
                <a:lnTo>
                  <a:pt x="22" y="4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3" name="Freeform 148"/>
          <p:cNvSpPr>
            <a:spLocks noChangeArrowheads="1"/>
          </p:cNvSpPr>
          <p:nvPr/>
        </p:nvSpPr>
        <p:spPr bwMode="auto">
          <a:xfrm>
            <a:off x="2039938" y="3411538"/>
            <a:ext cx="42862" cy="30162"/>
          </a:xfrm>
          <a:custGeom>
            <a:avLst/>
            <a:gdLst>
              <a:gd name="T0" fmla="*/ 41275 w 27"/>
              <a:gd name="T1" fmla="*/ 23812 h 19"/>
              <a:gd name="T2" fmla="*/ 42862 w 27"/>
              <a:gd name="T3" fmla="*/ 26987 h 19"/>
              <a:gd name="T4" fmla="*/ 42862 w 27"/>
              <a:gd name="T5" fmla="*/ 28575 h 19"/>
              <a:gd name="T6" fmla="*/ 42862 w 27"/>
              <a:gd name="T7" fmla="*/ 30162 h 19"/>
              <a:gd name="T8" fmla="*/ 41275 w 27"/>
              <a:gd name="T9" fmla="*/ 30162 h 19"/>
              <a:gd name="T10" fmla="*/ 38100 w 27"/>
              <a:gd name="T11" fmla="*/ 30162 h 19"/>
              <a:gd name="T12" fmla="*/ 0 w 27"/>
              <a:gd name="T13" fmla="*/ 0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" h="19">
                <a:moveTo>
                  <a:pt x="26" y="15"/>
                </a:moveTo>
                <a:lnTo>
                  <a:pt x="27" y="17"/>
                </a:lnTo>
                <a:lnTo>
                  <a:pt x="27" y="18"/>
                </a:lnTo>
                <a:lnTo>
                  <a:pt x="27" y="19"/>
                </a:lnTo>
                <a:lnTo>
                  <a:pt x="26" y="19"/>
                </a:lnTo>
                <a:lnTo>
                  <a:pt x="24" y="19"/>
                </a:lnTo>
                <a:lnTo>
                  <a:pt x="0" y="0"/>
                </a:lnTo>
                <a:lnTo>
                  <a:pt x="26" y="15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4" name="Freeform 149"/>
          <p:cNvSpPr>
            <a:spLocks noChangeArrowheads="1"/>
          </p:cNvSpPr>
          <p:nvPr/>
        </p:nvSpPr>
        <p:spPr bwMode="auto">
          <a:xfrm>
            <a:off x="2003425" y="3411538"/>
            <a:ext cx="36513" cy="39687"/>
          </a:xfrm>
          <a:custGeom>
            <a:avLst/>
            <a:gdLst>
              <a:gd name="T0" fmla="*/ 9525 w 23"/>
              <a:gd name="T1" fmla="*/ 38100 h 25"/>
              <a:gd name="T2" fmla="*/ 4763 w 23"/>
              <a:gd name="T3" fmla="*/ 39687 h 25"/>
              <a:gd name="T4" fmla="*/ 3175 w 23"/>
              <a:gd name="T5" fmla="*/ 39687 h 25"/>
              <a:gd name="T6" fmla="*/ 0 w 23"/>
              <a:gd name="T7" fmla="*/ 39687 h 25"/>
              <a:gd name="T8" fmla="*/ 0 w 23"/>
              <a:gd name="T9" fmla="*/ 38100 h 25"/>
              <a:gd name="T10" fmla="*/ 1588 w 23"/>
              <a:gd name="T11" fmla="*/ 36512 h 25"/>
              <a:gd name="T12" fmla="*/ 36513 w 23"/>
              <a:gd name="T13" fmla="*/ 0 h 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3" h="25">
                <a:moveTo>
                  <a:pt x="6" y="24"/>
                </a:moveTo>
                <a:lnTo>
                  <a:pt x="3" y="25"/>
                </a:lnTo>
                <a:lnTo>
                  <a:pt x="2" y="25"/>
                </a:lnTo>
                <a:lnTo>
                  <a:pt x="0" y="25"/>
                </a:lnTo>
                <a:lnTo>
                  <a:pt x="0" y="24"/>
                </a:lnTo>
                <a:lnTo>
                  <a:pt x="1" y="23"/>
                </a:lnTo>
                <a:lnTo>
                  <a:pt x="23" y="0"/>
                </a:lnTo>
                <a:lnTo>
                  <a:pt x="6" y="2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5" name="Freeform 150"/>
          <p:cNvSpPr>
            <a:spLocks noChangeArrowheads="1"/>
          </p:cNvSpPr>
          <p:nvPr/>
        </p:nvSpPr>
        <p:spPr bwMode="auto">
          <a:xfrm>
            <a:off x="2011363" y="3379788"/>
            <a:ext cx="28575" cy="31750"/>
          </a:xfrm>
          <a:custGeom>
            <a:avLst/>
            <a:gdLst>
              <a:gd name="T0" fmla="*/ 6350 w 18"/>
              <a:gd name="T1" fmla="*/ 3175 h 20"/>
              <a:gd name="T2" fmla="*/ 3175 w 18"/>
              <a:gd name="T3" fmla="*/ 0 h 20"/>
              <a:gd name="T4" fmla="*/ 1588 w 18"/>
              <a:gd name="T5" fmla="*/ 0 h 20"/>
              <a:gd name="T6" fmla="*/ 0 w 18"/>
              <a:gd name="T7" fmla="*/ 1588 h 20"/>
              <a:gd name="T8" fmla="*/ 0 w 18"/>
              <a:gd name="T9" fmla="*/ 3175 h 20"/>
              <a:gd name="T10" fmla="*/ 0 w 18"/>
              <a:gd name="T11" fmla="*/ 4763 h 20"/>
              <a:gd name="T12" fmla="*/ 28575 w 18"/>
              <a:gd name="T13" fmla="*/ 31750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" h="20">
                <a:moveTo>
                  <a:pt x="4" y="2"/>
                </a:moveTo>
                <a:lnTo>
                  <a:pt x="2" y="0"/>
                </a:lnTo>
                <a:lnTo>
                  <a:pt x="1" y="0"/>
                </a:lnTo>
                <a:lnTo>
                  <a:pt x="0" y="1"/>
                </a:lnTo>
                <a:lnTo>
                  <a:pt x="0" y="2"/>
                </a:lnTo>
                <a:lnTo>
                  <a:pt x="0" y="3"/>
                </a:lnTo>
                <a:lnTo>
                  <a:pt x="18" y="20"/>
                </a:lnTo>
                <a:lnTo>
                  <a:pt x="4" y="2"/>
                </a:lnTo>
                <a:close/>
              </a:path>
            </a:pathLst>
          </a:custGeom>
          <a:solidFill>
            <a:srgbClr val="FFAD2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6" name="Freeform 151"/>
          <p:cNvSpPr>
            <a:spLocks noChangeArrowheads="1"/>
          </p:cNvSpPr>
          <p:nvPr/>
        </p:nvSpPr>
        <p:spPr bwMode="auto">
          <a:xfrm>
            <a:off x="2039938" y="3357563"/>
            <a:ext cx="20637" cy="53975"/>
          </a:xfrm>
          <a:custGeom>
            <a:avLst/>
            <a:gdLst>
              <a:gd name="T0" fmla="*/ 20637 w 13"/>
              <a:gd name="T1" fmla="*/ 4763 h 34"/>
              <a:gd name="T2" fmla="*/ 20637 w 13"/>
              <a:gd name="T3" fmla="*/ 1588 h 34"/>
              <a:gd name="T4" fmla="*/ 20637 w 13"/>
              <a:gd name="T5" fmla="*/ 0 h 34"/>
              <a:gd name="T6" fmla="*/ 19050 w 13"/>
              <a:gd name="T7" fmla="*/ 0 h 34"/>
              <a:gd name="T8" fmla="*/ 17462 w 13"/>
              <a:gd name="T9" fmla="*/ 0 h 34"/>
              <a:gd name="T10" fmla="*/ 14287 w 13"/>
              <a:gd name="T11" fmla="*/ 0 h 34"/>
              <a:gd name="T12" fmla="*/ 0 w 13"/>
              <a:gd name="T13" fmla="*/ 53975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" h="34">
                <a:moveTo>
                  <a:pt x="13" y="3"/>
                </a:moveTo>
                <a:lnTo>
                  <a:pt x="13" y="1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0" y="34"/>
                </a:lnTo>
                <a:lnTo>
                  <a:pt x="13" y="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7" name="Freeform 152"/>
          <p:cNvSpPr>
            <a:spLocks noChangeArrowheads="1"/>
          </p:cNvSpPr>
          <p:nvPr/>
        </p:nvSpPr>
        <p:spPr bwMode="auto">
          <a:xfrm>
            <a:off x="2008188" y="3390900"/>
            <a:ext cx="31750" cy="20638"/>
          </a:xfrm>
          <a:custGeom>
            <a:avLst/>
            <a:gdLst>
              <a:gd name="T0" fmla="*/ 3175 w 20"/>
              <a:gd name="T1" fmla="*/ 0 h 13"/>
              <a:gd name="T2" fmla="*/ 1588 w 20"/>
              <a:gd name="T3" fmla="*/ 0 h 13"/>
              <a:gd name="T4" fmla="*/ 0 w 20"/>
              <a:gd name="T5" fmla="*/ 0 h 13"/>
              <a:gd name="T6" fmla="*/ 0 w 20"/>
              <a:gd name="T7" fmla="*/ 1588 h 13"/>
              <a:gd name="T8" fmla="*/ 0 w 20"/>
              <a:gd name="T9" fmla="*/ 3175 h 13"/>
              <a:gd name="T10" fmla="*/ 0 w 20"/>
              <a:gd name="T11" fmla="*/ 6350 h 13"/>
              <a:gd name="T12" fmla="*/ 31750 w 20"/>
              <a:gd name="T13" fmla="*/ 20638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" h="13">
                <a:moveTo>
                  <a:pt x="2" y="0"/>
                </a:move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0" y="4"/>
                </a:lnTo>
                <a:lnTo>
                  <a:pt x="20" y="13"/>
                </a:lnTo>
                <a:lnTo>
                  <a:pt x="2" y="0"/>
                </a:lnTo>
                <a:close/>
              </a:path>
            </a:pathLst>
          </a:custGeom>
          <a:solidFill>
            <a:srgbClr val="E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8" name="Freeform 153"/>
          <p:cNvSpPr>
            <a:spLocks noChangeArrowheads="1"/>
          </p:cNvSpPr>
          <p:nvPr/>
        </p:nvSpPr>
        <p:spPr bwMode="auto">
          <a:xfrm>
            <a:off x="2039938" y="3411538"/>
            <a:ext cx="26987" cy="25400"/>
          </a:xfrm>
          <a:custGeom>
            <a:avLst/>
            <a:gdLst>
              <a:gd name="T0" fmla="*/ 25400 w 17"/>
              <a:gd name="T1" fmla="*/ 25400 h 16"/>
              <a:gd name="T2" fmla="*/ 26987 w 17"/>
              <a:gd name="T3" fmla="*/ 25400 h 16"/>
              <a:gd name="T4" fmla="*/ 26987 w 17"/>
              <a:gd name="T5" fmla="*/ 25400 h 16"/>
              <a:gd name="T6" fmla="*/ 26987 w 17"/>
              <a:gd name="T7" fmla="*/ 22225 h 16"/>
              <a:gd name="T8" fmla="*/ 26987 w 17"/>
              <a:gd name="T9" fmla="*/ 20638 h 16"/>
              <a:gd name="T10" fmla="*/ 26987 w 17"/>
              <a:gd name="T11" fmla="*/ 17463 h 16"/>
              <a:gd name="T12" fmla="*/ 0 w 17"/>
              <a:gd name="T13" fmla="*/ 0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" h="16">
                <a:moveTo>
                  <a:pt x="16" y="16"/>
                </a:moveTo>
                <a:lnTo>
                  <a:pt x="17" y="16"/>
                </a:lnTo>
                <a:lnTo>
                  <a:pt x="17" y="14"/>
                </a:lnTo>
                <a:lnTo>
                  <a:pt x="17" y="13"/>
                </a:lnTo>
                <a:lnTo>
                  <a:pt x="17" y="11"/>
                </a:lnTo>
                <a:lnTo>
                  <a:pt x="0" y="0"/>
                </a:lnTo>
                <a:lnTo>
                  <a:pt x="16" y="16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69" name="Freeform 154"/>
          <p:cNvSpPr>
            <a:spLocks noChangeArrowheads="1"/>
          </p:cNvSpPr>
          <p:nvPr/>
        </p:nvSpPr>
        <p:spPr bwMode="auto">
          <a:xfrm>
            <a:off x="2036763" y="3411538"/>
            <a:ext cx="6350" cy="63500"/>
          </a:xfrm>
          <a:custGeom>
            <a:avLst/>
            <a:gdLst>
              <a:gd name="T0" fmla="*/ 6350 w 4"/>
              <a:gd name="T1" fmla="*/ 58738 h 40"/>
              <a:gd name="T2" fmla="*/ 6350 w 4"/>
              <a:gd name="T3" fmla="*/ 60325 h 40"/>
              <a:gd name="T4" fmla="*/ 6350 w 4"/>
              <a:gd name="T5" fmla="*/ 61913 h 40"/>
              <a:gd name="T6" fmla="*/ 4763 w 4"/>
              <a:gd name="T7" fmla="*/ 63500 h 40"/>
              <a:gd name="T8" fmla="*/ 3175 w 4"/>
              <a:gd name="T9" fmla="*/ 63500 h 40"/>
              <a:gd name="T10" fmla="*/ 1588 w 4"/>
              <a:gd name="T11" fmla="*/ 63500 h 40"/>
              <a:gd name="T12" fmla="*/ 0 w 4"/>
              <a:gd name="T13" fmla="*/ 61913 h 40"/>
              <a:gd name="T14" fmla="*/ 0 w 4"/>
              <a:gd name="T15" fmla="*/ 60325 h 40"/>
              <a:gd name="T16" fmla="*/ 0 w 4"/>
              <a:gd name="T17" fmla="*/ 58738 h 40"/>
              <a:gd name="T18" fmla="*/ 3175 w 4"/>
              <a:gd name="T19" fmla="*/ 0 h 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" h="40">
                <a:moveTo>
                  <a:pt x="4" y="37"/>
                </a:moveTo>
                <a:lnTo>
                  <a:pt x="4" y="38"/>
                </a:lnTo>
                <a:lnTo>
                  <a:pt x="4" y="39"/>
                </a:lnTo>
                <a:lnTo>
                  <a:pt x="3" y="40"/>
                </a:lnTo>
                <a:lnTo>
                  <a:pt x="2" y="40"/>
                </a:lnTo>
                <a:lnTo>
                  <a:pt x="1" y="40"/>
                </a:lnTo>
                <a:lnTo>
                  <a:pt x="0" y="39"/>
                </a:lnTo>
                <a:lnTo>
                  <a:pt x="0" y="38"/>
                </a:lnTo>
                <a:lnTo>
                  <a:pt x="0" y="37"/>
                </a:lnTo>
                <a:lnTo>
                  <a:pt x="2" y="0"/>
                </a:lnTo>
                <a:lnTo>
                  <a:pt x="4" y="37"/>
                </a:lnTo>
                <a:close/>
              </a:path>
            </a:pathLst>
          </a:custGeom>
          <a:solidFill>
            <a:srgbClr val="FFAD2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0" name="Freeform 155"/>
          <p:cNvSpPr>
            <a:spLocks noChangeArrowheads="1"/>
          </p:cNvSpPr>
          <p:nvPr/>
        </p:nvSpPr>
        <p:spPr bwMode="auto">
          <a:xfrm>
            <a:off x="2036763" y="3349625"/>
            <a:ext cx="7937" cy="61913"/>
          </a:xfrm>
          <a:custGeom>
            <a:avLst/>
            <a:gdLst>
              <a:gd name="T0" fmla="*/ 7937 w 5"/>
              <a:gd name="T1" fmla="*/ 4763 h 39"/>
              <a:gd name="T2" fmla="*/ 7937 w 5"/>
              <a:gd name="T3" fmla="*/ 3175 h 39"/>
              <a:gd name="T4" fmla="*/ 6350 w 5"/>
              <a:gd name="T5" fmla="*/ 1588 h 39"/>
              <a:gd name="T6" fmla="*/ 6350 w 5"/>
              <a:gd name="T7" fmla="*/ 0 h 39"/>
              <a:gd name="T8" fmla="*/ 4762 w 5"/>
              <a:gd name="T9" fmla="*/ 0 h 39"/>
              <a:gd name="T10" fmla="*/ 3175 w 5"/>
              <a:gd name="T11" fmla="*/ 0 h 39"/>
              <a:gd name="T12" fmla="*/ 1587 w 5"/>
              <a:gd name="T13" fmla="*/ 0 h 39"/>
              <a:gd name="T14" fmla="*/ 0 w 5"/>
              <a:gd name="T15" fmla="*/ 3175 h 39"/>
              <a:gd name="T16" fmla="*/ 0 w 5"/>
              <a:gd name="T17" fmla="*/ 3175 h 39"/>
              <a:gd name="T18" fmla="*/ 4762 w 5"/>
              <a:gd name="T19" fmla="*/ 61913 h 3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" h="39">
                <a:moveTo>
                  <a:pt x="5" y="3"/>
                </a:moveTo>
                <a:lnTo>
                  <a:pt x="5" y="2"/>
                </a:lnTo>
                <a:lnTo>
                  <a:pt x="4" y="1"/>
                </a:lnTo>
                <a:lnTo>
                  <a:pt x="4" y="0"/>
                </a:lnTo>
                <a:lnTo>
                  <a:pt x="3" y="0"/>
                </a:lnTo>
                <a:lnTo>
                  <a:pt x="2" y="0"/>
                </a:lnTo>
                <a:lnTo>
                  <a:pt x="1" y="0"/>
                </a:lnTo>
                <a:lnTo>
                  <a:pt x="0" y="2"/>
                </a:lnTo>
                <a:lnTo>
                  <a:pt x="3" y="39"/>
                </a:lnTo>
                <a:lnTo>
                  <a:pt x="5" y="3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1" name="Freeform 156"/>
          <p:cNvSpPr>
            <a:spLocks noChangeArrowheads="1"/>
          </p:cNvSpPr>
          <p:nvPr/>
        </p:nvSpPr>
        <p:spPr bwMode="auto">
          <a:xfrm>
            <a:off x="2039938" y="3408363"/>
            <a:ext cx="55562" cy="4762"/>
          </a:xfrm>
          <a:custGeom>
            <a:avLst/>
            <a:gdLst>
              <a:gd name="T0" fmla="*/ 50800 w 35"/>
              <a:gd name="T1" fmla="*/ 4762 h 3"/>
              <a:gd name="T2" fmla="*/ 52387 w 35"/>
              <a:gd name="T3" fmla="*/ 4762 h 3"/>
              <a:gd name="T4" fmla="*/ 53975 w 35"/>
              <a:gd name="T5" fmla="*/ 4762 h 3"/>
              <a:gd name="T6" fmla="*/ 53975 w 35"/>
              <a:gd name="T7" fmla="*/ 3175 h 3"/>
              <a:gd name="T8" fmla="*/ 55562 w 35"/>
              <a:gd name="T9" fmla="*/ 3175 h 3"/>
              <a:gd name="T10" fmla="*/ 55562 w 35"/>
              <a:gd name="T11" fmla="*/ 1587 h 3"/>
              <a:gd name="T12" fmla="*/ 53975 w 35"/>
              <a:gd name="T13" fmla="*/ 0 h 3"/>
              <a:gd name="T14" fmla="*/ 52387 w 35"/>
              <a:gd name="T15" fmla="*/ 0 h 3"/>
              <a:gd name="T16" fmla="*/ 50800 w 35"/>
              <a:gd name="T17" fmla="*/ 0 h 3"/>
              <a:gd name="T18" fmla="*/ 0 w 35"/>
              <a:gd name="T19" fmla="*/ 3175 h 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" h="3">
                <a:moveTo>
                  <a:pt x="32" y="3"/>
                </a:moveTo>
                <a:lnTo>
                  <a:pt x="33" y="3"/>
                </a:lnTo>
                <a:lnTo>
                  <a:pt x="34" y="3"/>
                </a:lnTo>
                <a:lnTo>
                  <a:pt x="34" y="2"/>
                </a:lnTo>
                <a:lnTo>
                  <a:pt x="35" y="2"/>
                </a:lnTo>
                <a:lnTo>
                  <a:pt x="35" y="1"/>
                </a:lnTo>
                <a:lnTo>
                  <a:pt x="34" y="0"/>
                </a:lnTo>
                <a:lnTo>
                  <a:pt x="33" y="0"/>
                </a:lnTo>
                <a:lnTo>
                  <a:pt x="32" y="0"/>
                </a:lnTo>
                <a:lnTo>
                  <a:pt x="0" y="2"/>
                </a:lnTo>
                <a:lnTo>
                  <a:pt x="32" y="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2" name="Freeform 157"/>
          <p:cNvSpPr>
            <a:spLocks noChangeArrowheads="1"/>
          </p:cNvSpPr>
          <p:nvPr/>
        </p:nvSpPr>
        <p:spPr bwMode="auto">
          <a:xfrm>
            <a:off x="1987550" y="3411538"/>
            <a:ext cx="52388" cy="1587"/>
          </a:xfrm>
          <a:custGeom>
            <a:avLst/>
            <a:gdLst>
              <a:gd name="T0" fmla="*/ 3175 w 33"/>
              <a:gd name="T1" fmla="*/ 1587 h 1"/>
              <a:gd name="T2" fmla="*/ 3175 w 33"/>
              <a:gd name="T3" fmla="*/ 1587 h 1"/>
              <a:gd name="T4" fmla="*/ 1588 w 33"/>
              <a:gd name="T5" fmla="*/ 1587 h 1"/>
              <a:gd name="T6" fmla="*/ 0 w 33"/>
              <a:gd name="T7" fmla="*/ 1587 h 1"/>
              <a:gd name="T8" fmla="*/ 0 w 33"/>
              <a:gd name="T9" fmla="*/ 1587 h 1"/>
              <a:gd name="T10" fmla="*/ 0 w 33"/>
              <a:gd name="T11" fmla="*/ 0 h 1"/>
              <a:gd name="T12" fmla="*/ 1588 w 33"/>
              <a:gd name="T13" fmla="*/ 0 h 1"/>
              <a:gd name="T14" fmla="*/ 3175 w 33"/>
              <a:gd name="T15" fmla="*/ 0 h 1"/>
              <a:gd name="T16" fmla="*/ 3175 w 33"/>
              <a:gd name="T17" fmla="*/ 0 h 1"/>
              <a:gd name="T18" fmla="*/ 52388 w 33"/>
              <a:gd name="T19" fmla="*/ 1587 h 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3" h="1">
                <a:moveTo>
                  <a:pt x="2" y="1"/>
                </a:moveTo>
                <a:lnTo>
                  <a:pt x="2" y="1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3" y="1"/>
                </a:lnTo>
                <a:lnTo>
                  <a:pt x="2" y="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3" name="Freeform 158"/>
          <p:cNvSpPr>
            <a:spLocks noChangeArrowheads="1"/>
          </p:cNvSpPr>
          <p:nvPr/>
        </p:nvSpPr>
        <p:spPr bwMode="auto">
          <a:xfrm>
            <a:off x="2039938" y="3398838"/>
            <a:ext cx="20637" cy="12700"/>
          </a:xfrm>
          <a:custGeom>
            <a:avLst/>
            <a:gdLst>
              <a:gd name="T0" fmla="*/ 19050 w 13"/>
              <a:gd name="T1" fmla="*/ 4763 h 8"/>
              <a:gd name="T2" fmla="*/ 20637 w 13"/>
              <a:gd name="T3" fmla="*/ 3175 h 8"/>
              <a:gd name="T4" fmla="*/ 20637 w 13"/>
              <a:gd name="T5" fmla="*/ 1588 h 8"/>
              <a:gd name="T6" fmla="*/ 20637 w 13"/>
              <a:gd name="T7" fmla="*/ 1588 h 8"/>
              <a:gd name="T8" fmla="*/ 19050 w 13"/>
              <a:gd name="T9" fmla="*/ 0 h 8"/>
              <a:gd name="T10" fmla="*/ 19050 w 13"/>
              <a:gd name="T11" fmla="*/ 0 h 8"/>
              <a:gd name="T12" fmla="*/ 17462 w 13"/>
              <a:gd name="T13" fmla="*/ 0 h 8"/>
              <a:gd name="T14" fmla="*/ 0 w 13"/>
              <a:gd name="T15" fmla="*/ 12700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" h="8">
                <a:moveTo>
                  <a:pt x="12" y="3"/>
                </a:moveTo>
                <a:lnTo>
                  <a:pt x="13" y="2"/>
                </a:lnTo>
                <a:lnTo>
                  <a:pt x="13" y="1"/>
                </a:lnTo>
                <a:lnTo>
                  <a:pt x="12" y="0"/>
                </a:lnTo>
                <a:lnTo>
                  <a:pt x="11" y="0"/>
                </a:lnTo>
                <a:lnTo>
                  <a:pt x="0" y="8"/>
                </a:lnTo>
                <a:lnTo>
                  <a:pt x="12" y="3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4" name="Freeform 159"/>
          <p:cNvSpPr>
            <a:spLocks noChangeArrowheads="1"/>
          </p:cNvSpPr>
          <p:nvPr/>
        </p:nvSpPr>
        <p:spPr bwMode="auto">
          <a:xfrm>
            <a:off x="1985963" y="3411538"/>
            <a:ext cx="53975" cy="26987"/>
          </a:xfrm>
          <a:custGeom>
            <a:avLst/>
            <a:gdLst>
              <a:gd name="T0" fmla="*/ 6350 w 34"/>
              <a:gd name="T1" fmla="*/ 25400 h 17"/>
              <a:gd name="T2" fmla="*/ 3175 w 34"/>
              <a:gd name="T3" fmla="*/ 26987 h 17"/>
              <a:gd name="T4" fmla="*/ 1588 w 34"/>
              <a:gd name="T5" fmla="*/ 26987 h 17"/>
              <a:gd name="T6" fmla="*/ 0 w 34"/>
              <a:gd name="T7" fmla="*/ 26987 h 17"/>
              <a:gd name="T8" fmla="*/ 0 w 34"/>
              <a:gd name="T9" fmla="*/ 23812 h 17"/>
              <a:gd name="T10" fmla="*/ 0 w 34"/>
              <a:gd name="T11" fmla="*/ 23812 h 17"/>
              <a:gd name="T12" fmla="*/ 0 w 34"/>
              <a:gd name="T13" fmla="*/ 22225 h 17"/>
              <a:gd name="T14" fmla="*/ 3175 w 34"/>
              <a:gd name="T15" fmla="*/ 22225 h 17"/>
              <a:gd name="T16" fmla="*/ 53975 w 34"/>
              <a:gd name="T17" fmla="*/ 0 h 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" h="17">
                <a:moveTo>
                  <a:pt x="4" y="16"/>
                </a:moveTo>
                <a:lnTo>
                  <a:pt x="2" y="17"/>
                </a:lnTo>
                <a:lnTo>
                  <a:pt x="1" y="17"/>
                </a:lnTo>
                <a:lnTo>
                  <a:pt x="0" y="17"/>
                </a:lnTo>
                <a:lnTo>
                  <a:pt x="0" y="15"/>
                </a:lnTo>
                <a:lnTo>
                  <a:pt x="0" y="14"/>
                </a:lnTo>
                <a:lnTo>
                  <a:pt x="2" y="14"/>
                </a:lnTo>
                <a:lnTo>
                  <a:pt x="34" y="0"/>
                </a:lnTo>
                <a:lnTo>
                  <a:pt x="4" y="16"/>
                </a:lnTo>
                <a:close/>
              </a:path>
            </a:pathLst>
          </a:custGeom>
          <a:solidFill>
            <a:srgbClr val="F32D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5" name="Freeform 160"/>
          <p:cNvSpPr>
            <a:spLocks noChangeArrowheads="1"/>
          </p:cNvSpPr>
          <p:nvPr/>
        </p:nvSpPr>
        <p:spPr bwMode="auto">
          <a:xfrm>
            <a:off x="1106488" y="3057525"/>
            <a:ext cx="401637" cy="169863"/>
          </a:xfrm>
          <a:custGeom>
            <a:avLst/>
            <a:gdLst>
              <a:gd name="T0" fmla="*/ 401637 w 253"/>
              <a:gd name="T1" fmla="*/ 169863 h 107"/>
              <a:gd name="T2" fmla="*/ 401637 w 253"/>
              <a:gd name="T3" fmla="*/ 63500 h 107"/>
              <a:gd name="T4" fmla="*/ 33337 w 253"/>
              <a:gd name="T5" fmla="*/ 0 h 107"/>
              <a:gd name="T6" fmla="*/ 30162 w 253"/>
              <a:gd name="T7" fmla="*/ 0 h 107"/>
              <a:gd name="T8" fmla="*/ 28575 w 253"/>
              <a:gd name="T9" fmla="*/ 0 h 107"/>
              <a:gd name="T10" fmla="*/ 26987 w 253"/>
              <a:gd name="T11" fmla="*/ 0 h 107"/>
              <a:gd name="T12" fmla="*/ 25400 w 253"/>
              <a:gd name="T13" fmla="*/ 3175 h 107"/>
              <a:gd name="T14" fmla="*/ 23812 w 253"/>
              <a:gd name="T15" fmla="*/ 3175 h 107"/>
              <a:gd name="T16" fmla="*/ 20637 w 253"/>
              <a:gd name="T17" fmla="*/ 4763 h 107"/>
              <a:gd name="T18" fmla="*/ 19050 w 253"/>
              <a:gd name="T19" fmla="*/ 4763 h 107"/>
              <a:gd name="T20" fmla="*/ 15875 w 253"/>
              <a:gd name="T21" fmla="*/ 7938 h 107"/>
              <a:gd name="T22" fmla="*/ 14287 w 253"/>
              <a:gd name="T23" fmla="*/ 7938 h 107"/>
              <a:gd name="T24" fmla="*/ 12700 w 253"/>
              <a:gd name="T25" fmla="*/ 9525 h 107"/>
              <a:gd name="T26" fmla="*/ 11112 w 253"/>
              <a:gd name="T27" fmla="*/ 12700 h 107"/>
              <a:gd name="T28" fmla="*/ 9525 w 253"/>
              <a:gd name="T29" fmla="*/ 14288 h 107"/>
              <a:gd name="T30" fmla="*/ 9525 w 253"/>
              <a:gd name="T31" fmla="*/ 17463 h 107"/>
              <a:gd name="T32" fmla="*/ 7937 w 253"/>
              <a:gd name="T33" fmla="*/ 17463 h 107"/>
              <a:gd name="T34" fmla="*/ 6350 w 253"/>
              <a:gd name="T35" fmla="*/ 22225 h 107"/>
              <a:gd name="T36" fmla="*/ 4762 w 253"/>
              <a:gd name="T37" fmla="*/ 23813 h 107"/>
              <a:gd name="T38" fmla="*/ 4762 w 253"/>
              <a:gd name="T39" fmla="*/ 26988 h 107"/>
              <a:gd name="T40" fmla="*/ 3175 w 253"/>
              <a:gd name="T41" fmla="*/ 30163 h 107"/>
              <a:gd name="T42" fmla="*/ 3175 w 253"/>
              <a:gd name="T43" fmla="*/ 31750 h 107"/>
              <a:gd name="T44" fmla="*/ 1587 w 253"/>
              <a:gd name="T45" fmla="*/ 34925 h 107"/>
              <a:gd name="T46" fmla="*/ 1587 w 253"/>
              <a:gd name="T47" fmla="*/ 34925 h 107"/>
              <a:gd name="T48" fmla="*/ 0 w 253"/>
              <a:gd name="T49" fmla="*/ 39688 h 107"/>
              <a:gd name="T50" fmla="*/ 0 w 253"/>
              <a:gd name="T51" fmla="*/ 44450 h 107"/>
              <a:gd name="T52" fmla="*/ 0 w 253"/>
              <a:gd name="T53" fmla="*/ 46038 h 107"/>
              <a:gd name="T54" fmla="*/ 0 w 253"/>
              <a:gd name="T55" fmla="*/ 50800 h 107"/>
              <a:gd name="T56" fmla="*/ 0 w 253"/>
              <a:gd name="T57" fmla="*/ 53975 h 107"/>
              <a:gd name="T58" fmla="*/ 0 w 253"/>
              <a:gd name="T59" fmla="*/ 58738 h 107"/>
              <a:gd name="T60" fmla="*/ 0 w 253"/>
              <a:gd name="T61" fmla="*/ 63500 h 107"/>
              <a:gd name="T62" fmla="*/ 1587 w 253"/>
              <a:gd name="T63" fmla="*/ 66675 h 107"/>
              <a:gd name="T64" fmla="*/ 1587 w 253"/>
              <a:gd name="T65" fmla="*/ 68263 h 107"/>
              <a:gd name="T66" fmla="*/ 3175 w 253"/>
              <a:gd name="T67" fmla="*/ 73025 h 107"/>
              <a:gd name="T68" fmla="*/ 3175 w 253"/>
              <a:gd name="T69" fmla="*/ 76200 h 107"/>
              <a:gd name="T70" fmla="*/ 4762 w 253"/>
              <a:gd name="T71" fmla="*/ 80963 h 107"/>
              <a:gd name="T72" fmla="*/ 6350 w 253"/>
              <a:gd name="T73" fmla="*/ 85725 h 107"/>
              <a:gd name="T74" fmla="*/ 7937 w 253"/>
              <a:gd name="T75" fmla="*/ 85725 h 107"/>
              <a:gd name="T76" fmla="*/ 9525 w 253"/>
              <a:gd name="T77" fmla="*/ 90488 h 107"/>
              <a:gd name="T78" fmla="*/ 11112 w 253"/>
              <a:gd name="T79" fmla="*/ 92075 h 107"/>
              <a:gd name="T80" fmla="*/ 12700 w 253"/>
              <a:gd name="T81" fmla="*/ 93663 h 107"/>
              <a:gd name="T82" fmla="*/ 14287 w 253"/>
              <a:gd name="T83" fmla="*/ 96838 h 107"/>
              <a:gd name="T84" fmla="*/ 17462 w 253"/>
              <a:gd name="T85" fmla="*/ 98425 h 107"/>
              <a:gd name="T86" fmla="*/ 19050 w 253"/>
              <a:gd name="T87" fmla="*/ 100013 h 107"/>
              <a:gd name="T88" fmla="*/ 22225 w 253"/>
              <a:gd name="T89" fmla="*/ 103188 h 107"/>
              <a:gd name="T90" fmla="*/ 23812 w 253"/>
              <a:gd name="T91" fmla="*/ 103188 h 107"/>
              <a:gd name="T92" fmla="*/ 25400 w 253"/>
              <a:gd name="T93" fmla="*/ 103188 h 107"/>
              <a:gd name="T94" fmla="*/ 28575 w 253"/>
              <a:gd name="T95" fmla="*/ 104775 h 107"/>
              <a:gd name="T96" fmla="*/ 30162 w 253"/>
              <a:gd name="T97" fmla="*/ 104775 h 107"/>
              <a:gd name="T98" fmla="*/ 33337 w 253"/>
              <a:gd name="T99" fmla="*/ 104775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3" h="107">
                <a:moveTo>
                  <a:pt x="253" y="107"/>
                </a:moveTo>
                <a:lnTo>
                  <a:pt x="253" y="40"/>
                </a:lnTo>
                <a:lnTo>
                  <a:pt x="21" y="0"/>
                </a:lnTo>
                <a:lnTo>
                  <a:pt x="19" y="0"/>
                </a:lnTo>
                <a:lnTo>
                  <a:pt x="18" y="0"/>
                </a:lnTo>
                <a:lnTo>
                  <a:pt x="17" y="0"/>
                </a:lnTo>
                <a:lnTo>
                  <a:pt x="16" y="2"/>
                </a:lnTo>
                <a:lnTo>
                  <a:pt x="15" y="2"/>
                </a:lnTo>
                <a:lnTo>
                  <a:pt x="13" y="3"/>
                </a:lnTo>
                <a:lnTo>
                  <a:pt x="12" y="3"/>
                </a:lnTo>
                <a:lnTo>
                  <a:pt x="10" y="5"/>
                </a:lnTo>
                <a:lnTo>
                  <a:pt x="9" y="5"/>
                </a:lnTo>
                <a:lnTo>
                  <a:pt x="8" y="6"/>
                </a:lnTo>
                <a:lnTo>
                  <a:pt x="7" y="8"/>
                </a:lnTo>
                <a:lnTo>
                  <a:pt x="6" y="9"/>
                </a:lnTo>
                <a:lnTo>
                  <a:pt x="6" y="11"/>
                </a:lnTo>
                <a:lnTo>
                  <a:pt x="5" y="11"/>
                </a:lnTo>
                <a:lnTo>
                  <a:pt x="4" y="14"/>
                </a:lnTo>
                <a:lnTo>
                  <a:pt x="3" y="15"/>
                </a:lnTo>
                <a:lnTo>
                  <a:pt x="3" y="17"/>
                </a:lnTo>
                <a:lnTo>
                  <a:pt x="2" y="19"/>
                </a:lnTo>
                <a:lnTo>
                  <a:pt x="2" y="20"/>
                </a:lnTo>
                <a:lnTo>
                  <a:pt x="1" y="22"/>
                </a:lnTo>
                <a:lnTo>
                  <a:pt x="0" y="25"/>
                </a:lnTo>
                <a:lnTo>
                  <a:pt x="0" y="28"/>
                </a:lnTo>
                <a:lnTo>
                  <a:pt x="0" y="29"/>
                </a:lnTo>
                <a:lnTo>
                  <a:pt x="0" y="32"/>
                </a:lnTo>
                <a:lnTo>
                  <a:pt x="0" y="34"/>
                </a:lnTo>
                <a:lnTo>
                  <a:pt x="0" y="37"/>
                </a:lnTo>
                <a:lnTo>
                  <a:pt x="0" y="40"/>
                </a:lnTo>
                <a:lnTo>
                  <a:pt x="1" y="42"/>
                </a:lnTo>
                <a:lnTo>
                  <a:pt x="1" y="43"/>
                </a:lnTo>
                <a:lnTo>
                  <a:pt x="2" y="46"/>
                </a:lnTo>
                <a:lnTo>
                  <a:pt x="2" y="48"/>
                </a:lnTo>
                <a:lnTo>
                  <a:pt x="3" y="51"/>
                </a:lnTo>
                <a:lnTo>
                  <a:pt x="4" y="54"/>
                </a:lnTo>
                <a:lnTo>
                  <a:pt x="5" y="54"/>
                </a:lnTo>
                <a:lnTo>
                  <a:pt x="6" y="57"/>
                </a:lnTo>
                <a:lnTo>
                  <a:pt x="7" y="58"/>
                </a:lnTo>
                <a:lnTo>
                  <a:pt x="8" y="59"/>
                </a:lnTo>
                <a:lnTo>
                  <a:pt x="9" y="61"/>
                </a:lnTo>
                <a:lnTo>
                  <a:pt x="11" y="62"/>
                </a:lnTo>
                <a:lnTo>
                  <a:pt x="12" y="63"/>
                </a:lnTo>
                <a:lnTo>
                  <a:pt x="14" y="65"/>
                </a:lnTo>
                <a:lnTo>
                  <a:pt x="15" y="65"/>
                </a:lnTo>
                <a:lnTo>
                  <a:pt x="16" y="65"/>
                </a:lnTo>
                <a:lnTo>
                  <a:pt x="18" y="66"/>
                </a:lnTo>
                <a:lnTo>
                  <a:pt x="19" y="66"/>
                </a:lnTo>
                <a:lnTo>
                  <a:pt x="21" y="66"/>
                </a:lnTo>
                <a:lnTo>
                  <a:pt x="253" y="107"/>
                </a:lnTo>
                <a:close/>
              </a:path>
            </a:pathLst>
          </a:custGeom>
          <a:solidFill>
            <a:srgbClr val="BE0E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6" name="Oval 161"/>
          <p:cNvSpPr>
            <a:spLocks noChangeArrowheads="1"/>
          </p:cNvSpPr>
          <p:nvPr/>
        </p:nvSpPr>
        <p:spPr bwMode="auto">
          <a:xfrm rot="5400000">
            <a:off x="1472407" y="3123406"/>
            <a:ext cx="68262" cy="10477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7" name="Oval 162"/>
          <p:cNvSpPr>
            <a:spLocks noChangeArrowheads="1"/>
          </p:cNvSpPr>
          <p:nvPr/>
        </p:nvSpPr>
        <p:spPr bwMode="auto">
          <a:xfrm>
            <a:off x="1503363" y="3171825"/>
            <a:ext cx="9525" cy="635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8" name="Freeform 163"/>
          <p:cNvSpPr>
            <a:spLocks noChangeArrowheads="1"/>
          </p:cNvSpPr>
          <p:nvPr/>
        </p:nvSpPr>
        <p:spPr bwMode="auto">
          <a:xfrm>
            <a:off x="1230313" y="2916238"/>
            <a:ext cx="322262" cy="393700"/>
          </a:xfrm>
          <a:custGeom>
            <a:avLst/>
            <a:gdLst>
              <a:gd name="T0" fmla="*/ 322262 w 203"/>
              <a:gd name="T1" fmla="*/ 19050 h 248"/>
              <a:gd name="T2" fmla="*/ 309562 w 203"/>
              <a:gd name="T3" fmla="*/ 25400 h 248"/>
              <a:gd name="T4" fmla="*/ 303212 w 203"/>
              <a:gd name="T5" fmla="*/ 25400 h 248"/>
              <a:gd name="T6" fmla="*/ 292100 w 203"/>
              <a:gd name="T7" fmla="*/ 26988 h 248"/>
              <a:gd name="T8" fmla="*/ 285750 w 203"/>
              <a:gd name="T9" fmla="*/ 31750 h 248"/>
              <a:gd name="T10" fmla="*/ 273050 w 203"/>
              <a:gd name="T11" fmla="*/ 36513 h 248"/>
              <a:gd name="T12" fmla="*/ 263525 w 203"/>
              <a:gd name="T13" fmla="*/ 44450 h 248"/>
              <a:gd name="T14" fmla="*/ 250825 w 203"/>
              <a:gd name="T15" fmla="*/ 50800 h 248"/>
              <a:gd name="T16" fmla="*/ 234950 w 203"/>
              <a:gd name="T17" fmla="*/ 50800 h 248"/>
              <a:gd name="T18" fmla="*/ 223837 w 203"/>
              <a:gd name="T19" fmla="*/ 55563 h 248"/>
              <a:gd name="T20" fmla="*/ 217487 w 203"/>
              <a:gd name="T21" fmla="*/ 58738 h 248"/>
              <a:gd name="T22" fmla="*/ 209550 w 203"/>
              <a:gd name="T23" fmla="*/ 63500 h 248"/>
              <a:gd name="T24" fmla="*/ 198437 w 203"/>
              <a:gd name="T25" fmla="*/ 71438 h 248"/>
              <a:gd name="T26" fmla="*/ 192087 w 203"/>
              <a:gd name="T27" fmla="*/ 76200 h 248"/>
              <a:gd name="T28" fmla="*/ 185737 w 203"/>
              <a:gd name="T29" fmla="*/ 82550 h 248"/>
              <a:gd name="T30" fmla="*/ 177800 w 203"/>
              <a:gd name="T31" fmla="*/ 82550 h 248"/>
              <a:gd name="T32" fmla="*/ 171450 w 203"/>
              <a:gd name="T33" fmla="*/ 85725 h 248"/>
              <a:gd name="T34" fmla="*/ 165100 w 203"/>
              <a:gd name="T35" fmla="*/ 90488 h 248"/>
              <a:gd name="T36" fmla="*/ 158750 w 203"/>
              <a:gd name="T37" fmla="*/ 95250 h 248"/>
              <a:gd name="T38" fmla="*/ 155575 w 203"/>
              <a:gd name="T39" fmla="*/ 100013 h 248"/>
              <a:gd name="T40" fmla="*/ 149225 w 203"/>
              <a:gd name="T41" fmla="*/ 112713 h 248"/>
              <a:gd name="T42" fmla="*/ 146050 w 203"/>
              <a:gd name="T43" fmla="*/ 122238 h 248"/>
              <a:gd name="T44" fmla="*/ 141287 w 203"/>
              <a:gd name="T45" fmla="*/ 136525 h 248"/>
              <a:gd name="T46" fmla="*/ 139700 w 203"/>
              <a:gd name="T47" fmla="*/ 160338 h 248"/>
              <a:gd name="T48" fmla="*/ 134937 w 203"/>
              <a:gd name="T49" fmla="*/ 176213 h 248"/>
              <a:gd name="T50" fmla="*/ 130175 w 203"/>
              <a:gd name="T51" fmla="*/ 207963 h 248"/>
              <a:gd name="T52" fmla="*/ 128587 w 203"/>
              <a:gd name="T53" fmla="*/ 233363 h 248"/>
              <a:gd name="T54" fmla="*/ 127000 w 203"/>
              <a:gd name="T55" fmla="*/ 258763 h 248"/>
              <a:gd name="T56" fmla="*/ 123825 w 203"/>
              <a:gd name="T57" fmla="*/ 280988 h 248"/>
              <a:gd name="T58" fmla="*/ 122237 w 203"/>
              <a:gd name="T59" fmla="*/ 300038 h 248"/>
              <a:gd name="T60" fmla="*/ 120650 w 203"/>
              <a:gd name="T61" fmla="*/ 323850 h 248"/>
              <a:gd name="T62" fmla="*/ 120650 w 203"/>
              <a:gd name="T63" fmla="*/ 355600 h 248"/>
              <a:gd name="T64" fmla="*/ 123825 w 203"/>
              <a:gd name="T65" fmla="*/ 393700 h 248"/>
              <a:gd name="T66" fmla="*/ 3175 w 203"/>
              <a:gd name="T67" fmla="*/ 373063 h 248"/>
              <a:gd name="T68" fmla="*/ 0 w 203"/>
              <a:gd name="T69" fmla="*/ 333375 h 248"/>
              <a:gd name="T70" fmla="*/ 0 w 203"/>
              <a:gd name="T71" fmla="*/ 295275 h 248"/>
              <a:gd name="T72" fmla="*/ 1587 w 203"/>
              <a:gd name="T73" fmla="*/ 268288 h 248"/>
              <a:gd name="T74" fmla="*/ 3175 w 203"/>
              <a:gd name="T75" fmla="*/ 244475 h 248"/>
              <a:gd name="T76" fmla="*/ 6350 w 203"/>
              <a:gd name="T77" fmla="*/ 217488 h 248"/>
              <a:gd name="T78" fmla="*/ 7937 w 203"/>
              <a:gd name="T79" fmla="*/ 200025 h 248"/>
              <a:gd name="T80" fmla="*/ 11112 w 203"/>
              <a:gd name="T81" fmla="*/ 182563 h 248"/>
              <a:gd name="T82" fmla="*/ 12700 w 203"/>
              <a:gd name="T83" fmla="*/ 173038 h 248"/>
              <a:gd name="T84" fmla="*/ 25400 w 203"/>
              <a:gd name="T85" fmla="*/ 107950 h 248"/>
              <a:gd name="T86" fmla="*/ 26987 w 203"/>
              <a:gd name="T87" fmla="*/ 95250 h 248"/>
              <a:gd name="T88" fmla="*/ 30162 w 203"/>
              <a:gd name="T89" fmla="*/ 85725 h 248"/>
              <a:gd name="T90" fmla="*/ 34925 w 203"/>
              <a:gd name="T91" fmla="*/ 77788 h 248"/>
              <a:gd name="T92" fmla="*/ 39687 w 203"/>
              <a:gd name="T93" fmla="*/ 71438 h 248"/>
              <a:gd name="T94" fmla="*/ 47625 w 203"/>
              <a:gd name="T95" fmla="*/ 63500 h 248"/>
              <a:gd name="T96" fmla="*/ 55562 w 203"/>
              <a:gd name="T97" fmla="*/ 61913 h 248"/>
              <a:gd name="T98" fmla="*/ 82550 w 203"/>
              <a:gd name="T99" fmla="*/ 46038 h 248"/>
              <a:gd name="T100" fmla="*/ 96837 w 203"/>
              <a:gd name="T101" fmla="*/ 39688 h 248"/>
              <a:gd name="T102" fmla="*/ 112712 w 203"/>
              <a:gd name="T103" fmla="*/ 31750 h 248"/>
              <a:gd name="T104" fmla="*/ 125412 w 203"/>
              <a:gd name="T105" fmla="*/ 26988 h 248"/>
              <a:gd name="T106" fmla="*/ 139700 w 203"/>
              <a:gd name="T107" fmla="*/ 22225 h 248"/>
              <a:gd name="T108" fmla="*/ 152400 w 203"/>
              <a:gd name="T109" fmla="*/ 14288 h 248"/>
              <a:gd name="T110" fmla="*/ 166687 w 203"/>
              <a:gd name="T111" fmla="*/ 4763 h 248"/>
              <a:gd name="T112" fmla="*/ 177800 w 203"/>
              <a:gd name="T113" fmla="*/ 3175 h 248"/>
              <a:gd name="T114" fmla="*/ 192087 w 203"/>
              <a:gd name="T115" fmla="*/ 0 h 24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03" h="248">
                <a:moveTo>
                  <a:pt x="203" y="12"/>
                </a:moveTo>
                <a:lnTo>
                  <a:pt x="195" y="16"/>
                </a:lnTo>
                <a:lnTo>
                  <a:pt x="191" y="16"/>
                </a:lnTo>
                <a:lnTo>
                  <a:pt x="184" y="17"/>
                </a:lnTo>
                <a:lnTo>
                  <a:pt x="180" y="20"/>
                </a:lnTo>
                <a:lnTo>
                  <a:pt x="172" y="23"/>
                </a:lnTo>
                <a:lnTo>
                  <a:pt x="166" y="28"/>
                </a:lnTo>
                <a:lnTo>
                  <a:pt x="158" y="32"/>
                </a:lnTo>
                <a:lnTo>
                  <a:pt x="148" y="32"/>
                </a:lnTo>
                <a:lnTo>
                  <a:pt x="141" y="35"/>
                </a:lnTo>
                <a:lnTo>
                  <a:pt x="137" y="37"/>
                </a:lnTo>
                <a:lnTo>
                  <a:pt x="132" y="40"/>
                </a:lnTo>
                <a:lnTo>
                  <a:pt x="125" y="45"/>
                </a:lnTo>
                <a:lnTo>
                  <a:pt x="121" y="48"/>
                </a:lnTo>
                <a:lnTo>
                  <a:pt x="117" y="52"/>
                </a:lnTo>
                <a:lnTo>
                  <a:pt x="112" y="52"/>
                </a:lnTo>
                <a:lnTo>
                  <a:pt x="108" y="54"/>
                </a:lnTo>
                <a:lnTo>
                  <a:pt x="104" y="57"/>
                </a:lnTo>
                <a:lnTo>
                  <a:pt x="100" y="60"/>
                </a:lnTo>
                <a:lnTo>
                  <a:pt x="98" y="63"/>
                </a:lnTo>
                <a:lnTo>
                  <a:pt x="94" y="71"/>
                </a:lnTo>
                <a:lnTo>
                  <a:pt x="92" y="77"/>
                </a:lnTo>
                <a:lnTo>
                  <a:pt x="89" y="86"/>
                </a:lnTo>
                <a:lnTo>
                  <a:pt x="88" y="101"/>
                </a:lnTo>
                <a:lnTo>
                  <a:pt x="85" y="111"/>
                </a:lnTo>
                <a:lnTo>
                  <a:pt x="82" y="131"/>
                </a:lnTo>
                <a:lnTo>
                  <a:pt x="81" y="147"/>
                </a:lnTo>
                <a:lnTo>
                  <a:pt x="80" y="163"/>
                </a:lnTo>
                <a:lnTo>
                  <a:pt x="78" y="177"/>
                </a:lnTo>
                <a:lnTo>
                  <a:pt x="77" y="189"/>
                </a:lnTo>
                <a:lnTo>
                  <a:pt x="76" y="204"/>
                </a:lnTo>
                <a:lnTo>
                  <a:pt x="76" y="224"/>
                </a:lnTo>
                <a:lnTo>
                  <a:pt x="78" y="248"/>
                </a:lnTo>
                <a:lnTo>
                  <a:pt x="2" y="235"/>
                </a:lnTo>
                <a:lnTo>
                  <a:pt x="0" y="210"/>
                </a:lnTo>
                <a:lnTo>
                  <a:pt x="0" y="186"/>
                </a:lnTo>
                <a:lnTo>
                  <a:pt x="1" y="169"/>
                </a:lnTo>
                <a:lnTo>
                  <a:pt x="2" y="154"/>
                </a:lnTo>
                <a:lnTo>
                  <a:pt x="4" y="137"/>
                </a:lnTo>
                <a:lnTo>
                  <a:pt x="5" y="126"/>
                </a:lnTo>
                <a:lnTo>
                  <a:pt x="7" y="115"/>
                </a:lnTo>
                <a:lnTo>
                  <a:pt x="8" y="109"/>
                </a:lnTo>
                <a:lnTo>
                  <a:pt x="16" y="68"/>
                </a:lnTo>
                <a:lnTo>
                  <a:pt x="17" y="60"/>
                </a:lnTo>
                <a:lnTo>
                  <a:pt x="19" y="54"/>
                </a:lnTo>
                <a:lnTo>
                  <a:pt x="22" y="49"/>
                </a:lnTo>
                <a:lnTo>
                  <a:pt x="25" y="45"/>
                </a:lnTo>
                <a:lnTo>
                  <a:pt x="30" y="40"/>
                </a:lnTo>
                <a:lnTo>
                  <a:pt x="35" y="39"/>
                </a:lnTo>
                <a:lnTo>
                  <a:pt x="52" y="29"/>
                </a:lnTo>
                <a:lnTo>
                  <a:pt x="61" y="25"/>
                </a:lnTo>
                <a:lnTo>
                  <a:pt x="71" y="20"/>
                </a:lnTo>
                <a:lnTo>
                  <a:pt x="79" y="17"/>
                </a:lnTo>
                <a:lnTo>
                  <a:pt x="88" y="14"/>
                </a:lnTo>
                <a:lnTo>
                  <a:pt x="96" y="9"/>
                </a:lnTo>
                <a:lnTo>
                  <a:pt x="105" y="3"/>
                </a:lnTo>
                <a:lnTo>
                  <a:pt x="112" y="2"/>
                </a:lnTo>
                <a:lnTo>
                  <a:pt x="121" y="0"/>
                </a:lnTo>
                <a:lnTo>
                  <a:pt x="203" y="12"/>
                </a:lnTo>
                <a:close/>
              </a:path>
            </a:pathLst>
          </a:custGeom>
          <a:solidFill>
            <a:srgbClr val="DB7D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79" name="Rectangle 164"/>
          <p:cNvSpPr>
            <a:spLocks noChangeArrowheads="1"/>
          </p:cNvSpPr>
          <p:nvPr/>
        </p:nvSpPr>
        <p:spPr bwMode="auto">
          <a:xfrm>
            <a:off x="985838" y="2544763"/>
            <a:ext cx="2446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80" name="Text Box 165"/>
          <p:cNvSpPr txBox="1">
            <a:spLocks noChangeArrowheads="1"/>
          </p:cNvSpPr>
          <p:nvPr/>
        </p:nvSpPr>
        <p:spPr bwMode="auto">
          <a:xfrm>
            <a:off x="1076325" y="2584450"/>
            <a:ext cx="2305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>
                <a:solidFill>
                  <a:srgbClr val="FFFF00"/>
                </a:solidFill>
                <a:latin typeface="Gill Sans" pitchFamily="34" charset="0"/>
              </a:rPr>
              <a:t>les bidons à «gourdes»:</a:t>
            </a:r>
          </a:p>
        </p:txBody>
      </p:sp>
      <p:sp>
        <p:nvSpPr>
          <p:cNvPr id="9381" name="Rectangle 166"/>
          <p:cNvSpPr>
            <a:spLocks noChangeArrowheads="1"/>
          </p:cNvSpPr>
          <p:nvPr/>
        </p:nvSpPr>
        <p:spPr bwMode="auto">
          <a:xfrm>
            <a:off x="954088" y="3760788"/>
            <a:ext cx="2101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82" name="Text Box 167"/>
          <p:cNvSpPr txBox="1">
            <a:spLocks noChangeArrowheads="1"/>
          </p:cNvSpPr>
          <p:nvPr/>
        </p:nvSpPr>
        <p:spPr bwMode="auto">
          <a:xfrm>
            <a:off x="1044575" y="3800475"/>
            <a:ext cx="19177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>
                <a:solidFill>
                  <a:srgbClr val="FFFFFF"/>
                </a:solidFill>
                <a:latin typeface="Gill Sans" pitchFamily="34" charset="0"/>
              </a:rPr>
              <a:t> </a:t>
            </a:r>
            <a:r>
              <a:rPr lang="en-US" sz="1600" b="1">
                <a:solidFill>
                  <a:srgbClr val="FFFF00"/>
                </a:solidFill>
                <a:latin typeface="Gill Sans" pitchFamily="34" charset="0"/>
              </a:rPr>
              <a:t>les sacs à «nœuds»</a:t>
            </a:r>
          </a:p>
        </p:txBody>
      </p:sp>
      <p:sp>
        <p:nvSpPr>
          <p:cNvPr id="9383" name="Rectangle 168"/>
          <p:cNvSpPr>
            <a:spLocks noChangeArrowheads="1"/>
          </p:cNvSpPr>
          <p:nvPr/>
        </p:nvSpPr>
        <p:spPr bwMode="auto">
          <a:xfrm>
            <a:off x="1038225" y="5335588"/>
            <a:ext cx="25987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84" name="Text Box 169"/>
          <p:cNvSpPr txBox="1">
            <a:spLocks noChangeArrowheads="1"/>
          </p:cNvSpPr>
          <p:nvPr/>
        </p:nvSpPr>
        <p:spPr bwMode="auto">
          <a:xfrm>
            <a:off x="1130300" y="5373688"/>
            <a:ext cx="24796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="1">
                <a:solidFill>
                  <a:srgbClr val="FFFF00"/>
                </a:solidFill>
                <a:latin typeface="Gill Sans" pitchFamily="34" charset="0"/>
              </a:rPr>
              <a:t>les biberons à «souhaits»</a:t>
            </a:r>
          </a:p>
        </p:txBody>
      </p:sp>
      <p:sp>
        <p:nvSpPr>
          <p:cNvPr id="9385" name="Rectangle 170"/>
          <p:cNvSpPr>
            <a:spLocks noChangeArrowheads="1"/>
          </p:cNvSpPr>
          <p:nvPr/>
        </p:nvSpPr>
        <p:spPr bwMode="auto">
          <a:xfrm>
            <a:off x="1357313" y="2054225"/>
            <a:ext cx="1603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86" name="Text Box 171"/>
          <p:cNvSpPr txBox="1">
            <a:spLocks noChangeArrowheads="1"/>
          </p:cNvSpPr>
          <p:nvPr/>
        </p:nvSpPr>
        <p:spPr bwMode="auto">
          <a:xfrm>
            <a:off x="1411288" y="2097088"/>
            <a:ext cx="147002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1300" b="1">
                <a:solidFill>
                  <a:srgbClr val="000000"/>
                </a:solidFill>
              </a:rPr>
              <a:t> </a:t>
            </a:r>
            <a:r>
              <a:rPr lang="en-US" sz="1300" b="1">
                <a:solidFill>
                  <a:srgbClr val="FFAD2C"/>
                </a:solidFill>
                <a:latin typeface="Gill Sans" pitchFamily="34" charset="0"/>
              </a:rPr>
              <a:t>  est constitué par</a:t>
            </a:r>
          </a:p>
        </p:txBody>
      </p:sp>
      <p:sp>
        <p:nvSpPr>
          <p:cNvPr id="9387" name="Rectangle 172"/>
          <p:cNvSpPr>
            <a:spLocks noChangeArrowheads="1"/>
          </p:cNvSpPr>
          <p:nvPr/>
        </p:nvSpPr>
        <p:spPr bwMode="auto">
          <a:xfrm>
            <a:off x="1781175" y="2909888"/>
            <a:ext cx="1789113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88" name="Text Box 173"/>
          <p:cNvSpPr txBox="1">
            <a:spLocks noChangeArrowheads="1"/>
          </p:cNvSpPr>
          <p:nvPr/>
        </p:nvSpPr>
        <p:spPr bwMode="auto">
          <a:xfrm>
            <a:off x="2155825" y="2963863"/>
            <a:ext cx="1382713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FF"/>
                </a:solidFill>
                <a:latin typeface="Gill Sans" pitchFamily="34" charset="0"/>
              </a:rPr>
              <a:t>Réclamations clients,</a:t>
            </a:r>
          </a:p>
        </p:txBody>
      </p:sp>
      <p:sp>
        <p:nvSpPr>
          <p:cNvPr id="9389" name="Text Box 174"/>
          <p:cNvSpPr txBox="1">
            <a:spLocks noChangeArrowheads="1"/>
          </p:cNvSpPr>
          <p:nvPr/>
        </p:nvSpPr>
        <p:spPr bwMode="auto">
          <a:xfrm>
            <a:off x="2170113" y="3117850"/>
            <a:ext cx="1452562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FF"/>
                </a:solidFill>
                <a:latin typeface="Gill Sans" pitchFamily="34" charset="0"/>
              </a:rPr>
              <a:t>intérimaires, agence : </a:t>
            </a:r>
          </a:p>
        </p:txBody>
      </p:sp>
      <p:sp>
        <p:nvSpPr>
          <p:cNvPr id="9390" name="Text Box 175"/>
          <p:cNvSpPr txBox="1">
            <a:spLocks noChangeArrowheads="1"/>
          </p:cNvSpPr>
          <p:nvPr/>
        </p:nvSpPr>
        <p:spPr bwMode="auto">
          <a:xfrm>
            <a:off x="2336800" y="3295650"/>
            <a:ext cx="890588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FFFFFF"/>
                </a:solidFill>
                <a:latin typeface="Gill Sans" pitchFamily="34" charset="0"/>
              </a:rPr>
              <a:t>(Les bévues dans</a:t>
            </a:r>
          </a:p>
        </p:txBody>
      </p:sp>
      <p:sp>
        <p:nvSpPr>
          <p:cNvPr id="9391" name="Text Box 176"/>
          <p:cNvSpPr txBox="1">
            <a:spLocks noChangeArrowheads="1"/>
          </p:cNvSpPr>
          <p:nvPr/>
        </p:nvSpPr>
        <p:spPr bwMode="auto">
          <a:xfrm>
            <a:off x="2284413" y="3448050"/>
            <a:ext cx="1152525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FFFFFF"/>
                </a:solidFill>
                <a:latin typeface="Gill Sans" pitchFamily="34" charset="0"/>
              </a:rPr>
              <a:t>la pratique du métier)</a:t>
            </a:r>
          </a:p>
        </p:txBody>
      </p:sp>
      <p:sp>
        <p:nvSpPr>
          <p:cNvPr id="9392" name="Rectangle 177"/>
          <p:cNvSpPr>
            <a:spLocks noChangeArrowheads="1"/>
          </p:cNvSpPr>
          <p:nvPr/>
        </p:nvSpPr>
        <p:spPr bwMode="auto">
          <a:xfrm>
            <a:off x="1679575" y="4260850"/>
            <a:ext cx="1995488" cy="82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93" name="Text Box 178"/>
          <p:cNvSpPr txBox="1">
            <a:spLocks noChangeArrowheads="1"/>
          </p:cNvSpPr>
          <p:nvPr/>
        </p:nvSpPr>
        <p:spPr bwMode="auto">
          <a:xfrm>
            <a:off x="1770063" y="4302125"/>
            <a:ext cx="1476375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FF"/>
                </a:solidFill>
                <a:latin typeface="Gill Sans" pitchFamily="34" charset="0"/>
              </a:rPr>
              <a:t>-  problèmes  internes,</a:t>
            </a:r>
          </a:p>
        </p:txBody>
      </p:sp>
      <p:sp>
        <p:nvSpPr>
          <p:cNvPr id="9394" name="Text Box 179"/>
          <p:cNvSpPr txBox="1">
            <a:spLocks noChangeArrowheads="1"/>
          </p:cNvSpPr>
          <p:nvPr/>
        </p:nvSpPr>
        <p:spPr bwMode="auto">
          <a:xfrm>
            <a:off x="1770063" y="4468813"/>
            <a:ext cx="1631950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FF"/>
                </a:solidFill>
                <a:latin typeface="Gill Sans" pitchFamily="34" charset="0"/>
              </a:rPr>
              <a:t>- difficultés d’application,</a:t>
            </a:r>
          </a:p>
        </p:txBody>
      </p:sp>
      <p:sp>
        <p:nvSpPr>
          <p:cNvPr id="9395" name="Text Box 180"/>
          <p:cNvSpPr txBox="1">
            <a:spLocks noChangeArrowheads="1"/>
          </p:cNvSpPr>
          <p:nvPr/>
        </p:nvSpPr>
        <p:spPr bwMode="auto">
          <a:xfrm>
            <a:off x="1731963" y="4635500"/>
            <a:ext cx="10795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FF"/>
                </a:solidFill>
                <a:latin typeface="Gill Sans" pitchFamily="34" charset="0"/>
              </a:rPr>
              <a:t> - inadéquations,</a:t>
            </a:r>
          </a:p>
        </p:txBody>
      </p:sp>
      <p:sp>
        <p:nvSpPr>
          <p:cNvPr id="9396" name="Text Box 181"/>
          <p:cNvSpPr txBox="1">
            <a:spLocks noChangeArrowheads="1"/>
          </p:cNvSpPr>
          <p:nvPr/>
        </p:nvSpPr>
        <p:spPr bwMode="auto">
          <a:xfrm>
            <a:off x="1770063" y="4800600"/>
            <a:ext cx="1931987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FF"/>
                </a:solidFill>
                <a:latin typeface="Gill Sans" pitchFamily="34" charset="0"/>
              </a:rPr>
              <a:t>- demandes de modification...</a:t>
            </a:r>
          </a:p>
        </p:txBody>
      </p:sp>
      <p:sp>
        <p:nvSpPr>
          <p:cNvPr id="9397" name="Rectangle 182"/>
          <p:cNvSpPr>
            <a:spLocks noChangeArrowheads="1"/>
          </p:cNvSpPr>
          <p:nvPr/>
        </p:nvSpPr>
        <p:spPr bwMode="auto">
          <a:xfrm>
            <a:off x="1979613" y="5643563"/>
            <a:ext cx="1370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398" name="Text Box 183"/>
          <p:cNvSpPr txBox="1">
            <a:spLocks noChangeArrowheads="1"/>
          </p:cNvSpPr>
          <p:nvPr/>
        </p:nvSpPr>
        <p:spPr bwMode="auto">
          <a:xfrm>
            <a:off x="2071688" y="5686425"/>
            <a:ext cx="9144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FF"/>
                </a:solidFill>
                <a:latin typeface="Gill Sans" pitchFamily="34" charset="0"/>
              </a:rPr>
              <a:t>-  suggestions,</a:t>
            </a:r>
          </a:p>
        </p:txBody>
      </p:sp>
      <p:sp>
        <p:nvSpPr>
          <p:cNvPr id="9399" name="Text Box 184"/>
          <p:cNvSpPr txBox="1">
            <a:spLocks noChangeArrowheads="1"/>
          </p:cNvSpPr>
          <p:nvPr/>
        </p:nvSpPr>
        <p:spPr bwMode="auto">
          <a:xfrm>
            <a:off x="2071688" y="5851525"/>
            <a:ext cx="1038225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FF"/>
                </a:solidFill>
                <a:latin typeface="Gill Sans" pitchFamily="34" charset="0"/>
              </a:rPr>
              <a:t>- idées </a:t>
            </a:r>
            <a:r>
              <a:rPr lang="en-US" sz="1100" b="1">
                <a:solidFill>
                  <a:srgbClr val="FFFFFF"/>
                </a:solidFill>
              </a:rPr>
              <a:t>neuves,....</a:t>
            </a:r>
          </a:p>
        </p:txBody>
      </p:sp>
      <p:sp>
        <p:nvSpPr>
          <p:cNvPr id="9400" name="Freeform 185"/>
          <p:cNvSpPr>
            <a:spLocks noChangeArrowheads="1"/>
          </p:cNvSpPr>
          <p:nvPr/>
        </p:nvSpPr>
        <p:spPr bwMode="auto">
          <a:xfrm>
            <a:off x="3679825" y="2889250"/>
            <a:ext cx="327025" cy="295275"/>
          </a:xfrm>
          <a:custGeom>
            <a:avLst/>
            <a:gdLst>
              <a:gd name="T0" fmla="*/ 0 w 206"/>
              <a:gd name="T1" fmla="*/ 222250 h 186"/>
              <a:gd name="T2" fmla="*/ 163513 w 206"/>
              <a:gd name="T3" fmla="*/ 222250 h 186"/>
              <a:gd name="T4" fmla="*/ 163513 w 206"/>
              <a:gd name="T5" fmla="*/ 295275 h 186"/>
              <a:gd name="T6" fmla="*/ 327025 w 206"/>
              <a:gd name="T7" fmla="*/ 147638 h 186"/>
              <a:gd name="T8" fmla="*/ 163513 w 206"/>
              <a:gd name="T9" fmla="*/ 0 h 186"/>
              <a:gd name="T10" fmla="*/ 163513 w 206"/>
              <a:gd name="T11" fmla="*/ 73025 h 186"/>
              <a:gd name="T12" fmla="*/ 0 w 206"/>
              <a:gd name="T13" fmla="*/ 73025 h 1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6" h="186">
                <a:moveTo>
                  <a:pt x="0" y="140"/>
                </a:moveTo>
                <a:lnTo>
                  <a:pt x="103" y="140"/>
                </a:lnTo>
                <a:lnTo>
                  <a:pt x="103" y="186"/>
                </a:lnTo>
                <a:lnTo>
                  <a:pt x="206" y="93"/>
                </a:lnTo>
                <a:lnTo>
                  <a:pt x="103" y="0"/>
                </a:lnTo>
                <a:lnTo>
                  <a:pt x="103" y="46"/>
                </a:lnTo>
                <a:lnTo>
                  <a:pt x="0" y="46"/>
                </a:lnTo>
                <a:lnTo>
                  <a:pt x="0" y="140"/>
                </a:lnTo>
                <a:close/>
              </a:path>
            </a:pathLst>
          </a:custGeom>
          <a:solidFill>
            <a:srgbClr val="8D9D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01" name="Freeform 186"/>
          <p:cNvSpPr>
            <a:spLocks noChangeArrowheads="1"/>
          </p:cNvSpPr>
          <p:nvPr/>
        </p:nvSpPr>
        <p:spPr bwMode="auto">
          <a:xfrm>
            <a:off x="3679825" y="4313238"/>
            <a:ext cx="327025" cy="295275"/>
          </a:xfrm>
          <a:custGeom>
            <a:avLst/>
            <a:gdLst>
              <a:gd name="T0" fmla="*/ 0 w 206"/>
              <a:gd name="T1" fmla="*/ 222250 h 186"/>
              <a:gd name="T2" fmla="*/ 163513 w 206"/>
              <a:gd name="T3" fmla="*/ 222250 h 186"/>
              <a:gd name="T4" fmla="*/ 163513 w 206"/>
              <a:gd name="T5" fmla="*/ 295275 h 186"/>
              <a:gd name="T6" fmla="*/ 327025 w 206"/>
              <a:gd name="T7" fmla="*/ 147638 h 186"/>
              <a:gd name="T8" fmla="*/ 163513 w 206"/>
              <a:gd name="T9" fmla="*/ 0 h 186"/>
              <a:gd name="T10" fmla="*/ 163513 w 206"/>
              <a:gd name="T11" fmla="*/ 73025 h 186"/>
              <a:gd name="T12" fmla="*/ 0 w 206"/>
              <a:gd name="T13" fmla="*/ 73025 h 1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6" h="186">
                <a:moveTo>
                  <a:pt x="0" y="140"/>
                </a:moveTo>
                <a:lnTo>
                  <a:pt x="103" y="140"/>
                </a:lnTo>
                <a:lnTo>
                  <a:pt x="103" y="186"/>
                </a:lnTo>
                <a:lnTo>
                  <a:pt x="206" y="93"/>
                </a:lnTo>
                <a:lnTo>
                  <a:pt x="103" y="0"/>
                </a:lnTo>
                <a:lnTo>
                  <a:pt x="103" y="46"/>
                </a:lnTo>
                <a:lnTo>
                  <a:pt x="0" y="46"/>
                </a:lnTo>
                <a:lnTo>
                  <a:pt x="0" y="140"/>
                </a:lnTo>
                <a:close/>
              </a:path>
            </a:pathLst>
          </a:custGeom>
          <a:solidFill>
            <a:srgbClr val="8D9D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02" name="Freeform 187"/>
          <p:cNvSpPr>
            <a:spLocks noChangeArrowheads="1"/>
          </p:cNvSpPr>
          <p:nvPr/>
        </p:nvSpPr>
        <p:spPr bwMode="auto">
          <a:xfrm>
            <a:off x="3667125" y="5910263"/>
            <a:ext cx="327025" cy="295275"/>
          </a:xfrm>
          <a:custGeom>
            <a:avLst/>
            <a:gdLst>
              <a:gd name="T0" fmla="*/ 0 w 206"/>
              <a:gd name="T1" fmla="*/ 222250 h 186"/>
              <a:gd name="T2" fmla="*/ 163513 w 206"/>
              <a:gd name="T3" fmla="*/ 222250 h 186"/>
              <a:gd name="T4" fmla="*/ 163513 w 206"/>
              <a:gd name="T5" fmla="*/ 295275 h 186"/>
              <a:gd name="T6" fmla="*/ 327025 w 206"/>
              <a:gd name="T7" fmla="*/ 147638 h 186"/>
              <a:gd name="T8" fmla="*/ 163513 w 206"/>
              <a:gd name="T9" fmla="*/ 0 h 186"/>
              <a:gd name="T10" fmla="*/ 163513 w 206"/>
              <a:gd name="T11" fmla="*/ 73025 h 186"/>
              <a:gd name="T12" fmla="*/ 0 w 206"/>
              <a:gd name="T13" fmla="*/ 73025 h 1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6" h="186">
                <a:moveTo>
                  <a:pt x="0" y="140"/>
                </a:moveTo>
                <a:lnTo>
                  <a:pt x="103" y="140"/>
                </a:lnTo>
                <a:lnTo>
                  <a:pt x="103" y="186"/>
                </a:lnTo>
                <a:lnTo>
                  <a:pt x="206" y="93"/>
                </a:lnTo>
                <a:lnTo>
                  <a:pt x="103" y="0"/>
                </a:lnTo>
                <a:lnTo>
                  <a:pt x="103" y="46"/>
                </a:lnTo>
                <a:lnTo>
                  <a:pt x="0" y="46"/>
                </a:lnTo>
                <a:lnTo>
                  <a:pt x="0" y="140"/>
                </a:lnTo>
                <a:close/>
              </a:path>
            </a:pathLst>
          </a:custGeom>
          <a:solidFill>
            <a:srgbClr val="8D9D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03" name="Rectangle 188"/>
          <p:cNvSpPr>
            <a:spLocks noChangeArrowheads="1"/>
          </p:cNvSpPr>
          <p:nvPr/>
        </p:nvSpPr>
        <p:spPr bwMode="auto">
          <a:xfrm>
            <a:off x="4094163" y="2027238"/>
            <a:ext cx="2397125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04" name="Text Box 189"/>
          <p:cNvSpPr txBox="1">
            <a:spLocks noChangeArrowheads="1"/>
          </p:cNvSpPr>
          <p:nvPr/>
        </p:nvSpPr>
        <p:spPr bwMode="auto">
          <a:xfrm>
            <a:off x="4200525" y="2032000"/>
            <a:ext cx="2244725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AD2C"/>
                </a:solidFill>
                <a:latin typeface="Gill Sans" pitchFamily="34" charset="0"/>
              </a:rPr>
              <a:t>sert à donner les priorités dans les</a:t>
            </a:r>
          </a:p>
        </p:txBody>
      </p:sp>
      <p:sp>
        <p:nvSpPr>
          <p:cNvPr id="9405" name="Text Box 190"/>
          <p:cNvSpPr txBox="1">
            <a:spLocks noChangeArrowheads="1"/>
          </p:cNvSpPr>
          <p:nvPr/>
        </p:nvSpPr>
        <p:spPr bwMode="auto">
          <a:xfrm>
            <a:off x="4573588" y="2197100"/>
            <a:ext cx="1392237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AD2C"/>
                </a:solidFill>
                <a:latin typeface="Gill Sans" pitchFamily="34" charset="0"/>
              </a:rPr>
              <a:t>actions </a:t>
            </a:r>
            <a:r>
              <a:rPr lang="en-US" sz="1100" b="1">
                <a:solidFill>
                  <a:srgbClr val="FFAD2C"/>
                </a:solidFill>
              </a:rPr>
              <a:t>d’amélioration</a:t>
            </a:r>
          </a:p>
        </p:txBody>
      </p:sp>
      <p:sp>
        <p:nvSpPr>
          <p:cNvPr id="9406" name="Rectangle 191"/>
          <p:cNvSpPr>
            <a:spLocks noChangeArrowheads="1"/>
          </p:cNvSpPr>
          <p:nvPr/>
        </p:nvSpPr>
        <p:spPr bwMode="auto">
          <a:xfrm>
            <a:off x="4013200" y="2473325"/>
            <a:ext cx="2784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07" name="Text Box 192"/>
          <p:cNvSpPr txBox="1">
            <a:spLocks noChangeArrowheads="1"/>
          </p:cNvSpPr>
          <p:nvPr/>
        </p:nvSpPr>
        <p:spPr bwMode="auto">
          <a:xfrm>
            <a:off x="4056063" y="2514600"/>
            <a:ext cx="27305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FFFF00"/>
                </a:solidFill>
                <a:latin typeface="Gill Sans" pitchFamily="34" charset="0"/>
              </a:rPr>
              <a:t>Amélioration</a:t>
            </a:r>
            <a:r>
              <a:rPr lang="en-US" sz="1100" b="1">
                <a:solidFill>
                  <a:srgbClr val="FFFF00"/>
                </a:solidFill>
                <a:latin typeface="Gill Sans" pitchFamily="34" charset="0"/>
              </a:rPr>
              <a:t> </a:t>
            </a:r>
            <a:r>
              <a:rPr lang="en-US" sz="1300" b="1">
                <a:solidFill>
                  <a:srgbClr val="FFFF00"/>
                </a:solidFill>
                <a:latin typeface="Gill Sans" pitchFamily="34" charset="0"/>
              </a:rPr>
              <a:t>du</a:t>
            </a:r>
            <a:r>
              <a:rPr lang="en-US" sz="1100" b="1">
                <a:solidFill>
                  <a:srgbClr val="FFFF00"/>
                </a:solidFill>
                <a:latin typeface="Gill Sans" pitchFamily="34" charset="0"/>
              </a:rPr>
              <a:t>  </a:t>
            </a:r>
            <a:r>
              <a:rPr lang="en-US" sz="1300" b="1">
                <a:solidFill>
                  <a:srgbClr val="FFFF00"/>
                </a:solidFill>
                <a:latin typeface="Gill Sans" pitchFamily="34" charset="0"/>
              </a:rPr>
              <a:t>service au Client :</a:t>
            </a:r>
          </a:p>
        </p:txBody>
      </p:sp>
      <p:sp>
        <p:nvSpPr>
          <p:cNvPr id="9408" name="Rectangle 193"/>
          <p:cNvSpPr>
            <a:spLocks noChangeArrowheads="1"/>
          </p:cNvSpPr>
          <p:nvPr/>
        </p:nvSpPr>
        <p:spPr bwMode="auto">
          <a:xfrm>
            <a:off x="4017963" y="3836988"/>
            <a:ext cx="2736850" cy="1184275"/>
          </a:xfrm>
          <a:prstGeom prst="rect">
            <a:avLst/>
          </a:prstGeom>
          <a:noFill/>
          <a:ln w="25400">
            <a:solidFill>
              <a:srgbClr val="8D9D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09" name="Rectangle 194"/>
          <p:cNvSpPr>
            <a:spLocks noChangeArrowheads="1"/>
          </p:cNvSpPr>
          <p:nvPr/>
        </p:nvSpPr>
        <p:spPr bwMode="auto">
          <a:xfrm>
            <a:off x="4017963" y="5559425"/>
            <a:ext cx="2736850" cy="1157288"/>
          </a:xfrm>
          <a:prstGeom prst="rect">
            <a:avLst/>
          </a:prstGeom>
          <a:noFill/>
          <a:ln w="25400">
            <a:solidFill>
              <a:srgbClr val="8D9D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10" name="Rectangle 195"/>
          <p:cNvSpPr>
            <a:spLocks noChangeArrowheads="1"/>
          </p:cNvSpPr>
          <p:nvPr/>
        </p:nvSpPr>
        <p:spPr bwMode="auto">
          <a:xfrm>
            <a:off x="4017963" y="3856038"/>
            <a:ext cx="2773362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11" name="Text Box 196"/>
          <p:cNvSpPr txBox="1">
            <a:spLocks noChangeArrowheads="1"/>
          </p:cNvSpPr>
          <p:nvPr/>
        </p:nvSpPr>
        <p:spPr bwMode="auto">
          <a:xfrm>
            <a:off x="4108450" y="3895725"/>
            <a:ext cx="2082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FFFF00"/>
                </a:solidFill>
                <a:latin typeface="Gill Sans" pitchFamily="34" charset="0"/>
              </a:rPr>
              <a:t>Amélioration de la mise en</a:t>
            </a:r>
          </a:p>
        </p:txBody>
      </p:sp>
      <p:sp>
        <p:nvSpPr>
          <p:cNvPr id="9412" name="Text Box 197"/>
          <p:cNvSpPr txBox="1">
            <a:spLocks noChangeArrowheads="1"/>
          </p:cNvSpPr>
          <p:nvPr/>
        </p:nvSpPr>
        <p:spPr bwMode="auto">
          <a:xfrm>
            <a:off x="4108450" y="4090988"/>
            <a:ext cx="2608263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FFFF00"/>
                </a:solidFill>
                <a:latin typeface="Gill Sans" pitchFamily="34" charset="0"/>
              </a:rPr>
              <a:t>application interne des pratiques :</a:t>
            </a:r>
          </a:p>
        </p:txBody>
      </p:sp>
      <p:sp>
        <p:nvSpPr>
          <p:cNvPr id="9413" name="Text Box 198"/>
          <p:cNvSpPr txBox="1">
            <a:spLocks noChangeArrowheads="1"/>
          </p:cNvSpPr>
          <p:nvPr/>
        </p:nvSpPr>
        <p:spPr bwMode="auto">
          <a:xfrm>
            <a:off x="4108450" y="4313238"/>
            <a:ext cx="1627188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FFFF00"/>
                </a:solidFill>
                <a:latin typeface="Gill Sans" pitchFamily="34" charset="0"/>
              </a:rPr>
              <a:t>- quantification proportionnelle,</a:t>
            </a:r>
          </a:p>
        </p:txBody>
      </p:sp>
      <p:sp>
        <p:nvSpPr>
          <p:cNvPr id="9414" name="Text Box 199"/>
          <p:cNvSpPr txBox="1">
            <a:spLocks noChangeArrowheads="1"/>
          </p:cNvSpPr>
          <p:nvPr/>
        </p:nvSpPr>
        <p:spPr bwMode="auto">
          <a:xfrm>
            <a:off x="4108450" y="4492625"/>
            <a:ext cx="18542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FFFF00"/>
                </a:solidFill>
                <a:latin typeface="Gill Sans" pitchFamily="34" charset="0"/>
              </a:rPr>
              <a:t>- classement par famille de noeuds,</a:t>
            </a:r>
          </a:p>
        </p:txBody>
      </p:sp>
      <p:sp>
        <p:nvSpPr>
          <p:cNvPr id="9415" name="Text Box 200"/>
          <p:cNvSpPr txBox="1">
            <a:spLocks noChangeArrowheads="1"/>
          </p:cNvSpPr>
          <p:nvPr/>
        </p:nvSpPr>
        <p:spPr bwMode="auto">
          <a:xfrm>
            <a:off x="4108450" y="4659313"/>
            <a:ext cx="1774825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FFFF00"/>
                </a:solidFill>
                <a:latin typeface="Gill Sans" pitchFamily="34" charset="0"/>
              </a:rPr>
              <a:t>- classement par priorités (S.C.A.).</a:t>
            </a:r>
          </a:p>
        </p:txBody>
      </p:sp>
      <p:sp>
        <p:nvSpPr>
          <p:cNvPr id="9416" name="Rectangle 201"/>
          <p:cNvSpPr>
            <a:spLocks noChangeArrowheads="1"/>
          </p:cNvSpPr>
          <p:nvPr/>
        </p:nvSpPr>
        <p:spPr bwMode="auto">
          <a:xfrm>
            <a:off x="4017963" y="5540375"/>
            <a:ext cx="2681287" cy="88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17" name="Text Box 202"/>
          <p:cNvSpPr txBox="1">
            <a:spLocks noChangeArrowheads="1"/>
          </p:cNvSpPr>
          <p:nvPr/>
        </p:nvSpPr>
        <p:spPr bwMode="auto">
          <a:xfrm>
            <a:off x="4108450" y="5581650"/>
            <a:ext cx="207962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FFFF00"/>
                </a:solidFill>
                <a:latin typeface="Gill Sans" pitchFamily="34" charset="0"/>
              </a:rPr>
              <a:t>Amélioration du  système :</a:t>
            </a:r>
          </a:p>
        </p:txBody>
      </p:sp>
      <p:sp>
        <p:nvSpPr>
          <p:cNvPr id="9418" name="Text Box 203"/>
          <p:cNvSpPr txBox="1">
            <a:spLocks noChangeArrowheads="1"/>
          </p:cNvSpPr>
          <p:nvPr/>
        </p:nvSpPr>
        <p:spPr bwMode="auto">
          <a:xfrm>
            <a:off x="4108450" y="5865813"/>
            <a:ext cx="1627188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FFFF00"/>
                </a:solidFill>
                <a:latin typeface="Gill Sans" pitchFamily="34" charset="0"/>
              </a:rPr>
              <a:t>- quantification proportionnelle,</a:t>
            </a:r>
          </a:p>
        </p:txBody>
      </p:sp>
      <p:sp>
        <p:nvSpPr>
          <p:cNvPr id="9419" name="Text Box 204"/>
          <p:cNvSpPr txBox="1">
            <a:spLocks noChangeArrowheads="1"/>
          </p:cNvSpPr>
          <p:nvPr/>
        </p:nvSpPr>
        <p:spPr bwMode="auto">
          <a:xfrm>
            <a:off x="4108450" y="6030913"/>
            <a:ext cx="213042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i="1">
                <a:solidFill>
                  <a:srgbClr val="FFFF00"/>
                </a:solidFill>
                <a:latin typeface="Gill Sans" pitchFamily="34" charset="0"/>
              </a:rPr>
              <a:t>- </a:t>
            </a:r>
            <a:r>
              <a:rPr lang="en-US" sz="1100" i="1">
                <a:solidFill>
                  <a:srgbClr val="FFFF00"/>
                </a:solidFill>
                <a:latin typeface="Gill Sans" pitchFamily="34" charset="0"/>
              </a:rPr>
              <a:t>classement par famille de propositions</a:t>
            </a:r>
            <a:r>
              <a:rPr lang="en-US" sz="1100" b="1">
                <a:solidFill>
                  <a:srgbClr val="FFFF00"/>
                </a:solidFill>
                <a:latin typeface="Gill Sans" pitchFamily="34" charset="0"/>
              </a:rPr>
              <a:t>,</a:t>
            </a:r>
          </a:p>
        </p:txBody>
      </p:sp>
      <p:sp>
        <p:nvSpPr>
          <p:cNvPr id="9420" name="Text Box 205"/>
          <p:cNvSpPr txBox="1">
            <a:spLocks noChangeArrowheads="1"/>
          </p:cNvSpPr>
          <p:nvPr/>
        </p:nvSpPr>
        <p:spPr bwMode="auto">
          <a:xfrm>
            <a:off x="4108450" y="6253163"/>
            <a:ext cx="1673225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00"/>
                </a:solidFill>
                <a:latin typeface="Gill Sans" pitchFamily="34" charset="0"/>
              </a:rPr>
              <a:t>- </a:t>
            </a:r>
            <a:r>
              <a:rPr lang="en-US" sz="1100" b="1" i="1">
                <a:solidFill>
                  <a:srgbClr val="FFFF00"/>
                </a:solidFill>
                <a:latin typeface="Gill Sans" pitchFamily="34" charset="0"/>
              </a:rPr>
              <a:t>classement par</a:t>
            </a:r>
            <a:r>
              <a:rPr lang="en-US" sz="1100" b="1">
                <a:solidFill>
                  <a:srgbClr val="FFFF00"/>
                </a:solidFill>
                <a:latin typeface="Gill Sans" pitchFamily="34" charset="0"/>
              </a:rPr>
              <a:t> </a:t>
            </a:r>
            <a:r>
              <a:rPr lang="en-US" sz="1100" b="1" i="1">
                <a:solidFill>
                  <a:srgbClr val="FFFF00"/>
                </a:solidFill>
                <a:latin typeface="Gill Sans" pitchFamily="34" charset="0"/>
              </a:rPr>
              <a:t>intérêt (S.C.A.)</a:t>
            </a:r>
          </a:p>
        </p:txBody>
      </p:sp>
      <p:sp>
        <p:nvSpPr>
          <p:cNvPr id="9421" name="Rectangle 206"/>
          <p:cNvSpPr>
            <a:spLocks noChangeArrowheads="1"/>
          </p:cNvSpPr>
          <p:nvPr/>
        </p:nvSpPr>
        <p:spPr bwMode="auto">
          <a:xfrm>
            <a:off x="4017963" y="2722563"/>
            <a:ext cx="23971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22" name="Text Box 207"/>
          <p:cNvSpPr txBox="1">
            <a:spLocks noChangeArrowheads="1"/>
          </p:cNvSpPr>
          <p:nvPr/>
        </p:nvSpPr>
        <p:spPr bwMode="auto">
          <a:xfrm>
            <a:off x="4108450" y="2789238"/>
            <a:ext cx="1627188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FFFF00"/>
                </a:solidFill>
                <a:latin typeface="Gill Sans" pitchFamily="34" charset="0"/>
              </a:rPr>
              <a:t>- quantification proportionnelle,</a:t>
            </a:r>
          </a:p>
        </p:txBody>
      </p:sp>
      <p:sp>
        <p:nvSpPr>
          <p:cNvPr id="9423" name="Text Box 208"/>
          <p:cNvSpPr txBox="1">
            <a:spLocks noChangeArrowheads="1"/>
          </p:cNvSpPr>
          <p:nvPr/>
        </p:nvSpPr>
        <p:spPr bwMode="auto">
          <a:xfrm>
            <a:off x="4108450" y="2979738"/>
            <a:ext cx="1865313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FFFF00"/>
                </a:solidFill>
                <a:latin typeface="Gill Sans" pitchFamily="34" charset="0"/>
              </a:rPr>
              <a:t>- classement par famille de gourdes</a:t>
            </a:r>
          </a:p>
        </p:txBody>
      </p:sp>
      <p:sp>
        <p:nvSpPr>
          <p:cNvPr id="9424" name="Text Box 209"/>
          <p:cNvSpPr txBox="1">
            <a:spLocks noChangeArrowheads="1"/>
          </p:cNvSpPr>
          <p:nvPr/>
        </p:nvSpPr>
        <p:spPr bwMode="auto">
          <a:xfrm>
            <a:off x="4108450" y="3159125"/>
            <a:ext cx="17018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FFFF00"/>
                </a:solidFill>
                <a:latin typeface="Gill Sans" pitchFamily="34" charset="0"/>
              </a:rPr>
              <a:t>- classement par gravité (S.C.A.).</a:t>
            </a:r>
          </a:p>
        </p:txBody>
      </p:sp>
      <p:sp>
        <p:nvSpPr>
          <p:cNvPr id="9425" name="Rectangle 210"/>
          <p:cNvSpPr>
            <a:spLocks noChangeArrowheads="1"/>
          </p:cNvSpPr>
          <p:nvPr/>
        </p:nvSpPr>
        <p:spPr bwMode="auto">
          <a:xfrm>
            <a:off x="1355725" y="4718050"/>
            <a:ext cx="319088" cy="406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26" name="Freeform 211"/>
          <p:cNvSpPr>
            <a:spLocks noChangeArrowheads="1"/>
          </p:cNvSpPr>
          <p:nvPr/>
        </p:nvSpPr>
        <p:spPr bwMode="auto">
          <a:xfrm>
            <a:off x="1476375" y="4854575"/>
            <a:ext cx="57150" cy="36513"/>
          </a:xfrm>
          <a:custGeom>
            <a:avLst/>
            <a:gdLst>
              <a:gd name="T0" fmla="*/ 57150 w 36"/>
              <a:gd name="T1" fmla="*/ 0 h 23"/>
              <a:gd name="T2" fmla="*/ 57150 w 36"/>
              <a:gd name="T3" fmla="*/ 36513 h 23"/>
              <a:gd name="T4" fmla="*/ 0 w 36"/>
              <a:gd name="T5" fmla="*/ 36513 h 23"/>
              <a:gd name="T6" fmla="*/ 0 w 36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6" h="23">
                <a:moveTo>
                  <a:pt x="36" y="0"/>
                </a:moveTo>
                <a:lnTo>
                  <a:pt x="36" y="23"/>
                </a:lnTo>
                <a:lnTo>
                  <a:pt x="0" y="23"/>
                </a:lnTo>
                <a:lnTo>
                  <a:pt x="0" y="0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27" name="Freeform 212"/>
          <p:cNvSpPr>
            <a:spLocks noChangeArrowheads="1"/>
          </p:cNvSpPr>
          <p:nvPr/>
        </p:nvSpPr>
        <p:spPr bwMode="auto">
          <a:xfrm>
            <a:off x="1481138" y="4854575"/>
            <a:ext cx="49212" cy="36513"/>
          </a:xfrm>
          <a:custGeom>
            <a:avLst/>
            <a:gdLst>
              <a:gd name="T0" fmla="*/ 49212 w 31"/>
              <a:gd name="T1" fmla="*/ 0 h 23"/>
              <a:gd name="T2" fmla="*/ 49212 w 31"/>
              <a:gd name="T3" fmla="*/ 36513 h 23"/>
              <a:gd name="T4" fmla="*/ 0 w 31"/>
              <a:gd name="T5" fmla="*/ 36513 h 23"/>
              <a:gd name="T6" fmla="*/ 0 w 31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1" h="23">
                <a:moveTo>
                  <a:pt x="31" y="0"/>
                </a:moveTo>
                <a:lnTo>
                  <a:pt x="31" y="23"/>
                </a:lnTo>
                <a:lnTo>
                  <a:pt x="0" y="23"/>
                </a:lnTo>
                <a:lnTo>
                  <a:pt x="0" y="0"/>
                </a:lnTo>
                <a:lnTo>
                  <a:pt x="31" y="0"/>
                </a:lnTo>
                <a:close/>
              </a:path>
            </a:pathLst>
          </a:custGeom>
          <a:solidFill>
            <a:srgbClr val="3232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28" name="Freeform 213"/>
          <p:cNvSpPr>
            <a:spLocks noChangeArrowheads="1"/>
          </p:cNvSpPr>
          <p:nvPr/>
        </p:nvSpPr>
        <p:spPr bwMode="auto">
          <a:xfrm>
            <a:off x="1495425" y="4854575"/>
            <a:ext cx="26988" cy="36513"/>
          </a:xfrm>
          <a:custGeom>
            <a:avLst/>
            <a:gdLst>
              <a:gd name="T0" fmla="*/ 26988 w 17"/>
              <a:gd name="T1" fmla="*/ 0 h 23"/>
              <a:gd name="T2" fmla="*/ 26988 w 17"/>
              <a:gd name="T3" fmla="*/ 36513 h 23"/>
              <a:gd name="T4" fmla="*/ 0 w 17"/>
              <a:gd name="T5" fmla="*/ 36513 h 23"/>
              <a:gd name="T6" fmla="*/ 0 w 17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23">
                <a:moveTo>
                  <a:pt x="17" y="0"/>
                </a:moveTo>
                <a:lnTo>
                  <a:pt x="17" y="23"/>
                </a:lnTo>
                <a:lnTo>
                  <a:pt x="0" y="23"/>
                </a:lnTo>
                <a:lnTo>
                  <a:pt x="0" y="0"/>
                </a:lnTo>
                <a:lnTo>
                  <a:pt x="17" y="0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29" name="Freeform 214"/>
          <p:cNvSpPr>
            <a:spLocks noChangeArrowheads="1"/>
          </p:cNvSpPr>
          <p:nvPr/>
        </p:nvSpPr>
        <p:spPr bwMode="auto">
          <a:xfrm>
            <a:off x="1511300" y="4854575"/>
            <a:ext cx="6350" cy="36513"/>
          </a:xfrm>
          <a:custGeom>
            <a:avLst/>
            <a:gdLst>
              <a:gd name="T0" fmla="*/ 6350 w 4"/>
              <a:gd name="T1" fmla="*/ 0 h 23"/>
              <a:gd name="T2" fmla="*/ 6350 w 4"/>
              <a:gd name="T3" fmla="*/ 36513 h 23"/>
              <a:gd name="T4" fmla="*/ 0 w 4"/>
              <a:gd name="T5" fmla="*/ 36513 h 23"/>
              <a:gd name="T6" fmla="*/ 0 w 4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23">
                <a:moveTo>
                  <a:pt x="4" y="0"/>
                </a:moveTo>
                <a:lnTo>
                  <a:pt x="4" y="23"/>
                </a:lnTo>
                <a:lnTo>
                  <a:pt x="0" y="23"/>
                </a:lnTo>
                <a:lnTo>
                  <a:pt x="0" y="0"/>
                </a:lnTo>
                <a:lnTo>
                  <a:pt x="4" y="0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0" name="Oval 215"/>
          <p:cNvSpPr>
            <a:spLocks noChangeArrowheads="1"/>
          </p:cNvSpPr>
          <p:nvPr/>
        </p:nvSpPr>
        <p:spPr bwMode="auto">
          <a:xfrm>
            <a:off x="1476375" y="4849813"/>
            <a:ext cx="53975" cy="6350"/>
          </a:xfrm>
          <a:prstGeom prst="ellipse">
            <a:avLst/>
          </a:prstGeom>
          <a:solidFill>
            <a:srgbClr val="3232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1" name="Freeform 216"/>
          <p:cNvSpPr>
            <a:spLocks noChangeArrowheads="1"/>
          </p:cNvSpPr>
          <p:nvPr/>
        </p:nvSpPr>
        <p:spPr bwMode="auto">
          <a:xfrm>
            <a:off x="1508125" y="4756150"/>
            <a:ext cx="66675" cy="98425"/>
          </a:xfrm>
          <a:custGeom>
            <a:avLst/>
            <a:gdLst>
              <a:gd name="T0" fmla="*/ 4763 w 42"/>
              <a:gd name="T1" fmla="*/ 92075 h 62"/>
              <a:gd name="T2" fmla="*/ 4763 w 42"/>
              <a:gd name="T3" fmla="*/ 85725 h 62"/>
              <a:gd name="T4" fmla="*/ 4763 w 42"/>
              <a:gd name="T5" fmla="*/ 79375 h 62"/>
              <a:gd name="T6" fmla="*/ 4763 w 42"/>
              <a:gd name="T7" fmla="*/ 74613 h 62"/>
              <a:gd name="T8" fmla="*/ 7938 w 42"/>
              <a:gd name="T9" fmla="*/ 69850 h 62"/>
              <a:gd name="T10" fmla="*/ 7938 w 42"/>
              <a:gd name="T11" fmla="*/ 65088 h 62"/>
              <a:gd name="T12" fmla="*/ 9525 w 42"/>
              <a:gd name="T13" fmla="*/ 57150 h 62"/>
              <a:gd name="T14" fmla="*/ 12700 w 42"/>
              <a:gd name="T15" fmla="*/ 49213 h 62"/>
              <a:gd name="T16" fmla="*/ 14288 w 42"/>
              <a:gd name="T17" fmla="*/ 44450 h 62"/>
              <a:gd name="T18" fmla="*/ 17463 w 42"/>
              <a:gd name="T19" fmla="*/ 39688 h 62"/>
              <a:gd name="T20" fmla="*/ 22225 w 42"/>
              <a:gd name="T21" fmla="*/ 34925 h 62"/>
              <a:gd name="T22" fmla="*/ 25400 w 42"/>
              <a:gd name="T23" fmla="*/ 30163 h 62"/>
              <a:gd name="T24" fmla="*/ 26988 w 42"/>
              <a:gd name="T25" fmla="*/ 25400 h 62"/>
              <a:gd name="T26" fmla="*/ 31750 w 42"/>
              <a:gd name="T27" fmla="*/ 22225 h 62"/>
              <a:gd name="T28" fmla="*/ 34925 w 42"/>
              <a:gd name="T29" fmla="*/ 20638 h 62"/>
              <a:gd name="T30" fmla="*/ 39688 w 42"/>
              <a:gd name="T31" fmla="*/ 14288 h 62"/>
              <a:gd name="T32" fmla="*/ 46038 w 42"/>
              <a:gd name="T33" fmla="*/ 11113 h 62"/>
              <a:gd name="T34" fmla="*/ 53975 w 42"/>
              <a:gd name="T35" fmla="*/ 6350 h 62"/>
              <a:gd name="T36" fmla="*/ 58738 w 42"/>
              <a:gd name="T37" fmla="*/ 4763 h 62"/>
              <a:gd name="T38" fmla="*/ 63500 w 42"/>
              <a:gd name="T39" fmla="*/ 3175 h 62"/>
              <a:gd name="T40" fmla="*/ 66675 w 42"/>
              <a:gd name="T41" fmla="*/ 1588 h 62"/>
              <a:gd name="T42" fmla="*/ 66675 w 42"/>
              <a:gd name="T43" fmla="*/ 0 h 62"/>
              <a:gd name="T44" fmla="*/ 63500 w 42"/>
              <a:gd name="T45" fmla="*/ 0 h 62"/>
              <a:gd name="T46" fmla="*/ 58738 w 42"/>
              <a:gd name="T47" fmla="*/ 0 h 62"/>
              <a:gd name="T48" fmla="*/ 57150 w 42"/>
              <a:gd name="T49" fmla="*/ 1588 h 62"/>
              <a:gd name="T50" fmla="*/ 53975 w 42"/>
              <a:gd name="T51" fmla="*/ 3175 h 62"/>
              <a:gd name="T52" fmla="*/ 49213 w 42"/>
              <a:gd name="T53" fmla="*/ 4763 h 62"/>
              <a:gd name="T54" fmla="*/ 46038 w 42"/>
              <a:gd name="T55" fmla="*/ 6350 h 62"/>
              <a:gd name="T56" fmla="*/ 41275 w 42"/>
              <a:gd name="T57" fmla="*/ 9525 h 62"/>
              <a:gd name="T58" fmla="*/ 36513 w 42"/>
              <a:gd name="T59" fmla="*/ 12700 h 62"/>
              <a:gd name="T60" fmla="*/ 31750 w 42"/>
              <a:gd name="T61" fmla="*/ 15875 h 62"/>
              <a:gd name="T62" fmla="*/ 26988 w 42"/>
              <a:gd name="T63" fmla="*/ 17463 h 62"/>
              <a:gd name="T64" fmla="*/ 25400 w 42"/>
              <a:gd name="T65" fmla="*/ 22225 h 62"/>
              <a:gd name="T66" fmla="*/ 20638 w 42"/>
              <a:gd name="T67" fmla="*/ 26988 h 62"/>
              <a:gd name="T68" fmla="*/ 17463 w 42"/>
              <a:gd name="T69" fmla="*/ 33338 h 62"/>
              <a:gd name="T70" fmla="*/ 12700 w 42"/>
              <a:gd name="T71" fmla="*/ 38100 h 62"/>
              <a:gd name="T72" fmla="*/ 9525 w 42"/>
              <a:gd name="T73" fmla="*/ 44450 h 62"/>
              <a:gd name="T74" fmla="*/ 4763 w 42"/>
              <a:gd name="T75" fmla="*/ 50800 h 62"/>
              <a:gd name="T76" fmla="*/ 3175 w 42"/>
              <a:gd name="T77" fmla="*/ 60325 h 62"/>
              <a:gd name="T78" fmla="*/ 3175 w 42"/>
              <a:gd name="T79" fmla="*/ 68263 h 62"/>
              <a:gd name="T80" fmla="*/ 0 w 42"/>
              <a:gd name="T81" fmla="*/ 76200 h 62"/>
              <a:gd name="T82" fmla="*/ 0 w 42"/>
              <a:gd name="T83" fmla="*/ 84138 h 62"/>
              <a:gd name="T84" fmla="*/ 0 w 42"/>
              <a:gd name="T85" fmla="*/ 93663 h 62"/>
              <a:gd name="T86" fmla="*/ 0 w 42"/>
              <a:gd name="T87" fmla="*/ 96838 h 62"/>
              <a:gd name="T88" fmla="*/ 0 w 42"/>
              <a:gd name="T89" fmla="*/ 98425 h 62"/>
              <a:gd name="T90" fmla="*/ 0 w 42"/>
              <a:gd name="T91" fmla="*/ 98425 h 62"/>
              <a:gd name="T92" fmla="*/ 3175 w 42"/>
              <a:gd name="T93" fmla="*/ 98425 h 62"/>
              <a:gd name="T94" fmla="*/ 4763 w 42"/>
              <a:gd name="T95" fmla="*/ 98425 h 62"/>
              <a:gd name="T96" fmla="*/ 4763 w 42"/>
              <a:gd name="T97" fmla="*/ 96838 h 6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2" h="62">
                <a:moveTo>
                  <a:pt x="3" y="58"/>
                </a:moveTo>
                <a:lnTo>
                  <a:pt x="3" y="54"/>
                </a:lnTo>
                <a:lnTo>
                  <a:pt x="3" y="50"/>
                </a:lnTo>
                <a:lnTo>
                  <a:pt x="3" y="47"/>
                </a:lnTo>
                <a:lnTo>
                  <a:pt x="5" y="44"/>
                </a:lnTo>
                <a:lnTo>
                  <a:pt x="5" y="41"/>
                </a:lnTo>
                <a:lnTo>
                  <a:pt x="6" y="36"/>
                </a:lnTo>
                <a:lnTo>
                  <a:pt x="8" y="31"/>
                </a:lnTo>
                <a:lnTo>
                  <a:pt x="9" y="28"/>
                </a:lnTo>
                <a:lnTo>
                  <a:pt x="11" y="25"/>
                </a:lnTo>
                <a:lnTo>
                  <a:pt x="14" y="22"/>
                </a:lnTo>
                <a:lnTo>
                  <a:pt x="16" y="19"/>
                </a:lnTo>
                <a:lnTo>
                  <a:pt x="17" y="16"/>
                </a:lnTo>
                <a:lnTo>
                  <a:pt x="20" y="14"/>
                </a:lnTo>
                <a:lnTo>
                  <a:pt x="22" y="13"/>
                </a:lnTo>
                <a:lnTo>
                  <a:pt x="25" y="9"/>
                </a:lnTo>
                <a:lnTo>
                  <a:pt x="29" y="7"/>
                </a:lnTo>
                <a:lnTo>
                  <a:pt x="34" y="4"/>
                </a:lnTo>
                <a:lnTo>
                  <a:pt x="37" y="3"/>
                </a:lnTo>
                <a:lnTo>
                  <a:pt x="40" y="2"/>
                </a:lnTo>
                <a:lnTo>
                  <a:pt x="42" y="1"/>
                </a:lnTo>
                <a:lnTo>
                  <a:pt x="42" y="0"/>
                </a:lnTo>
                <a:lnTo>
                  <a:pt x="40" y="0"/>
                </a:lnTo>
                <a:lnTo>
                  <a:pt x="37" y="0"/>
                </a:lnTo>
                <a:lnTo>
                  <a:pt x="36" y="1"/>
                </a:lnTo>
                <a:lnTo>
                  <a:pt x="34" y="2"/>
                </a:lnTo>
                <a:lnTo>
                  <a:pt x="31" y="3"/>
                </a:lnTo>
                <a:lnTo>
                  <a:pt x="29" y="4"/>
                </a:lnTo>
                <a:lnTo>
                  <a:pt x="26" y="6"/>
                </a:lnTo>
                <a:lnTo>
                  <a:pt x="23" y="8"/>
                </a:lnTo>
                <a:lnTo>
                  <a:pt x="20" y="10"/>
                </a:lnTo>
                <a:lnTo>
                  <a:pt x="17" y="11"/>
                </a:lnTo>
                <a:lnTo>
                  <a:pt x="16" y="14"/>
                </a:lnTo>
                <a:lnTo>
                  <a:pt x="13" y="17"/>
                </a:lnTo>
                <a:lnTo>
                  <a:pt x="11" y="21"/>
                </a:lnTo>
                <a:lnTo>
                  <a:pt x="8" y="24"/>
                </a:lnTo>
                <a:lnTo>
                  <a:pt x="6" y="28"/>
                </a:lnTo>
                <a:lnTo>
                  <a:pt x="3" y="32"/>
                </a:lnTo>
                <a:lnTo>
                  <a:pt x="2" y="38"/>
                </a:lnTo>
                <a:lnTo>
                  <a:pt x="2" y="43"/>
                </a:lnTo>
                <a:lnTo>
                  <a:pt x="0" y="48"/>
                </a:lnTo>
                <a:lnTo>
                  <a:pt x="0" y="53"/>
                </a:lnTo>
                <a:lnTo>
                  <a:pt x="0" y="59"/>
                </a:lnTo>
                <a:lnTo>
                  <a:pt x="0" y="61"/>
                </a:lnTo>
                <a:lnTo>
                  <a:pt x="0" y="62"/>
                </a:lnTo>
                <a:lnTo>
                  <a:pt x="2" y="62"/>
                </a:lnTo>
                <a:lnTo>
                  <a:pt x="3" y="62"/>
                </a:lnTo>
                <a:lnTo>
                  <a:pt x="3" y="61"/>
                </a:lnTo>
                <a:lnTo>
                  <a:pt x="3" y="58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2" name="Oval 217"/>
          <p:cNvSpPr>
            <a:spLocks noChangeArrowheads="1"/>
          </p:cNvSpPr>
          <p:nvPr/>
        </p:nvSpPr>
        <p:spPr bwMode="auto">
          <a:xfrm>
            <a:off x="1357313" y="4886325"/>
            <a:ext cx="290512" cy="20955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3" name="Oval 218"/>
          <p:cNvSpPr>
            <a:spLocks noChangeArrowheads="1"/>
          </p:cNvSpPr>
          <p:nvPr/>
        </p:nvSpPr>
        <p:spPr bwMode="auto">
          <a:xfrm>
            <a:off x="1382713" y="4899025"/>
            <a:ext cx="246062" cy="179388"/>
          </a:xfrm>
          <a:prstGeom prst="ellipse">
            <a:avLst/>
          </a:prstGeom>
          <a:solidFill>
            <a:srgbClr val="3232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4" name="Oval 219"/>
          <p:cNvSpPr>
            <a:spLocks noChangeArrowheads="1"/>
          </p:cNvSpPr>
          <p:nvPr/>
        </p:nvSpPr>
        <p:spPr bwMode="auto">
          <a:xfrm>
            <a:off x="1419225" y="4906963"/>
            <a:ext cx="188913" cy="139700"/>
          </a:xfrm>
          <a:prstGeom prst="ellipse">
            <a:avLst/>
          </a:prstGeom>
          <a:solidFill>
            <a:srgbClr val="3232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5" name="Oval 220"/>
          <p:cNvSpPr>
            <a:spLocks noChangeArrowheads="1"/>
          </p:cNvSpPr>
          <p:nvPr/>
        </p:nvSpPr>
        <p:spPr bwMode="auto">
          <a:xfrm>
            <a:off x="1539875" y="4926013"/>
            <a:ext cx="33338" cy="25400"/>
          </a:xfrm>
          <a:prstGeom prst="ellipse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6" name="Freeform 221"/>
          <p:cNvSpPr>
            <a:spLocks noChangeArrowheads="1"/>
          </p:cNvSpPr>
          <p:nvPr/>
        </p:nvSpPr>
        <p:spPr bwMode="auto">
          <a:xfrm>
            <a:off x="1571625" y="4745038"/>
            <a:ext cx="23813" cy="14287"/>
          </a:xfrm>
          <a:custGeom>
            <a:avLst/>
            <a:gdLst>
              <a:gd name="T0" fmla="*/ 23813 w 15"/>
              <a:gd name="T1" fmla="*/ 1587 h 9"/>
              <a:gd name="T2" fmla="*/ 23813 w 15"/>
              <a:gd name="T3" fmla="*/ 0 h 9"/>
              <a:gd name="T4" fmla="*/ 22225 w 15"/>
              <a:gd name="T5" fmla="*/ 0 h 9"/>
              <a:gd name="T6" fmla="*/ 22225 w 15"/>
              <a:gd name="T7" fmla="*/ 0 h 9"/>
              <a:gd name="T8" fmla="*/ 19050 w 15"/>
              <a:gd name="T9" fmla="*/ 0 h 9"/>
              <a:gd name="T10" fmla="*/ 17463 w 15"/>
              <a:gd name="T11" fmla="*/ 0 h 9"/>
              <a:gd name="T12" fmla="*/ 0 w 15"/>
              <a:gd name="T13" fmla="*/ 14287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" h="9">
                <a:moveTo>
                  <a:pt x="15" y="1"/>
                </a:move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0" y="9"/>
                </a:lnTo>
                <a:lnTo>
                  <a:pt x="15" y="1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7" name="Freeform 222"/>
          <p:cNvSpPr>
            <a:spLocks noChangeArrowheads="1"/>
          </p:cNvSpPr>
          <p:nvPr/>
        </p:nvSpPr>
        <p:spPr bwMode="auto">
          <a:xfrm>
            <a:off x="1554163" y="4735513"/>
            <a:ext cx="17462" cy="23812"/>
          </a:xfrm>
          <a:custGeom>
            <a:avLst/>
            <a:gdLst>
              <a:gd name="T0" fmla="*/ 3175 w 11"/>
              <a:gd name="T1" fmla="*/ 4762 h 15"/>
              <a:gd name="T2" fmla="*/ 0 w 11"/>
              <a:gd name="T3" fmla="*/ 1587 h 15"/>
              <a:gd name="T4" fmla="*/ 0 w 11"/>
              <a:gd name="T5" fmla="*/ 0 h 15"/>
              <a:gd name="T6" fmla="*/ 0 w 11"/>
              <a:gd name="T7" fmla="*/ 0 h 15"/>
              <a:gd name="T8" fmla="*/ 3175 w 11"/>
              <a:gd name="T9" fmla="*/ 0 h 15"/>
              <a:gd name="T10" fmla="*/ 3175 w 11"/>
              <a:gd name="T11" fmla="*/ 0 h 15"/>
              <a:gd name="T12" fmla="*/ 3175 w 11"/>
              <a:gd name="T13" fmla="*/ 0 h 15"/>
              <a:gd name="T14" fmla="*/ 3175 w 11"/>
              <a:gd name="T15" fmla="*/ 1587 h 15"/>
              <a:gd name="T16" fmla="*/ 17462 w 11"/>
              <a:gd name="T17" fmla="*/ 23812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" h="15">
                <a:moveTo>
                  <a:pt x="2" y="3"/>
                </a:move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2" y="1"/>
                </a:lnTo>
                <a:lnTo>
                  <a:pt x="11" y="15"/>
                </a:lnTo>
                <a:lnTo>
                  <a:pt x="2" y="3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8" name="Freeform 223"/>
          <p:cNvSpPr>
            <a:spLocks noChangeArrowheads="1"/>
          </p:cNvSpPr>
          <p:nvPr/>
        </p:nvSpPr>
        <p:spPr bwMode="auto">
          <a:xfrm>
            <a:off x="1554163" y="4759325"/>
            <a:ext cx="17462" cy="22225"/>
          </a:xfrm>
          <a:custGeom>
            <a:avLst/>
            <a:gdLst>
              <a:gd name="T0" fmla="*/ 0 w 11"/>
              <a:gd name="T1" fmla="*/ 17463 h 14"/>
              <a:gd name="T2" fmla="*/ 0 w 11"/>
              <a:gd name="T3" fmla="*/ 19050 h 14"/>
              <a:gd name="T4" fmla="*/ 0 w 11"/>
              <a:gd name="T5" fmla="*/ 19050 h 14"/>
              <a:gd name="T6" fmla="*/ 0 w 11"/>
              <a:gd name="T7" fmla="*/ 22225 h 14"/>
              <a:gd name="T8" fmla="*/ 3175 w 11"/>
              <a:gd name="T9" fmla="*/ 22225 h 14"/>
              <a:gd name="T10" fmla="*/ 3175 w 11"/>
              <a:gd name="T11" fmla="*/ 22225 h 14"/>
              <a:gd name="T12" fmla="*/ 3175 w 11"/>
              <a:gd name="T13" fmla="*/ 19050 h 14"/>
              <a:gd name="T14" fmla="*/ 17462 w 11"/>
              <a:gd name="T15" fmla="*/ 0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" h="14">
                <a:moveTo>
                  <a:pt x="0" y="11"/>
                </a:moveTo>
                <a:lnTo>
                  <a:pt x="0" y="12"/>
                </a:lnTo>
                <a:lnTo>
                  <a:pt x="0" y="14"/>
                </a:lnTo>
                <a:lnTo>
                  <a:pt x="2" y="14"/>
                </a:lnTo>
                <a:lnTo>
                  <a:pt x="2" y="12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rgbClr val="E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39" name="Freeform 224"/>
          <p:cNvSpPr>
            <a:spLocks noChangeArrowheads="1"/>
          </p:cNvSpPr>
          <p:nvPr/>
        </p:nvSpPr>
        <p:spPr bwMode="auto">
          <a:xfrm>
            <a:off x="1571625" y="4759325"/>
            <a:ext cx="19050" cy="22225"/>
          </a:xfrm>
          <a:custGeom>
            <a:avLst/>
            <a:gdLst>
              <a:gd name="T0" fmla="*/ 17463 w 12"/>
              <a:gd name="T1" fmla="*/ 19050 h 14"/>
              <a:gd name="T2" fmla="*/ 19050 w 12"/>
              <a:gd name="T3" fmla="*/ 22225 h 14"/>
              <a:gd name="T4" fmla="*/ 19050 w 12"/>
              <a:gd name="T5" fmla="*/ 22225 h 14"/>
              <a:gd name="T6" fmla="*/ 19050 w 12"/>
              <a:gd name="T7" fmla="*/ 22225 h 14"/>
              <a:gd name="T8" fmla="*/ 17463 w 12"/>
              <a:gd name="T9" fmla="*/ 22225 h 14"/>
              <a:gd name="T10" fmla="*/ 17463 w 12"/>
              <a:gd name="T11" fmla="*/ 22225 h 14"/>
              <a:gd name="T12" fmla="*/ 17463 w 12"/>
              <a:gd name="T13" fmla="*/ 22225 h 14"/>
              <a:gd name="T14" fmla="*/ 17463 w 12"/>
              <a:gd name="T15" fmla="*/ 22225 h 14"/>
              <a:gd name="T16" fmla="*/ 0 w 12"/>
              <a:gd name="T17" fmla="*/ 0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" h="14">
                <a:moveTo>
                  <a:pt x="11" y="12"/>
                </a:moveTo>
                <a:lnTo>
                  <a:pt x="12" y="14"/>
                </a:lnTo>
                <a:lnTo>
                  <a:pt x="11" y="14"/>
                </a:lnTo>
                <a:lnTo>
                  <a:pt x="0" y="0"/>
                </a:lnTo>
                <a:lnTo>
                  <a:pt x="11" y="12"/>
                </a:lnTo>
                <a:close/>
              </a:path>
            </a:pathLst>
          </a:custGeom>
          <a:solidFill>
            <a:srgbClr val="E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0" name="Freeform 225"/>
          <p:cNvSpPr>
            <a:spLocks noChangeArrowheads="1"/>
          </p:cNvSpPr>
          <p:nvPr/>
        </p:nvSpPr>
        <p:spPr bwMode="auto">
          <a:xfrm>
            <a:off x="1544638" y="4759325"/>
            <a:ext cx="26987" cy="14288"/>
          </a:xfrm>
          <a:custGeom>
            <a:avLst/>
            <a:gdLst>
              <a:gd name="T0" fmla="*/ 3175 w 17"/>
              <a:gd name="T1" fmla="*/ 14288 h 9"/>
              <a:gd name="T2" fmla="*/ 3175 w 17"/>
              <a:gd name="T3" fmla="*/ 14288 h 9"/>
              <a:gd name="T4" fmla="*/ 0 w 17"/>
              <a:gd name="T5" fmla="*/ 14288 h 9"/>
              <a:gd name="T6" fmla="*/ 0 w 17"/>
              <a:gd name="T7" fmla="*/ 12700 h 9"/>
              <a:gd name="T8" fmla="*/ 0 w 17"/>
              <a:gd name="T9" fmla="*/ 11113 h 9"/>
              <a:gd name="T10" fmla="*/ 0 w 17"/>
              <a:gd name="T11" fmla="*/ 11113 h 9"/>
              <a:gd name="T12" fmla="*/ 26987 w 17"/>
              <a:gd name="T13" fmla="*/ 0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" h="9">
                <a:moveTo>
                  <a:pt x="2" y="9"/>
                </a:moveTo>
                <a:lnTo>
                  <a:pt x="2" y="9"/>
                </a:lnTo>
                <a:lnTo>
                  <a:pt x="0" y="9"/>
                </a:lnTo>
                <a:lnTo>
                  <a:pt x="0" y="8"/>
                </a:lnTo>
                <a:lnTo>
                  <a:pt x="0" y="7"/>
                </a:lnTo>
                <a:lnTo>
                  <a:pt x="17" y="0"/>
                </a:lnTo>
                <a:lnTo>
                  <a:pt x="2" y="9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1" name="Freeform 226"/>
          <p:cNvSpPr>
            <a:spLocks noChangeArrowheads="1"/>
          </p:cNvSpPr>
          <p:nvPr/>
        </p:nvSpPr>
        <p:spPr bwMode="auto">
          <a:xfrm>
            <a:off x="1570038" y="4759325"/>
            <a:ext cx="33337" cy="7938"/>
          </a:xfrm>
          <a:custGeom>
            <a:avLst/>
            <a:gdLst>
              <a:gd name="T0" fmla="*/ 33337 w 21"/>
              <a:gd name="T1" fmla="*/ 7938 h 5"/>
              <a:gd name="T2" fmla="*/ 33337 w 21"/>
              <a:gd name="T3" fmla="*/ 6350 h 5"/>
              <a:gd name="T4" fmla="*/ 33337 w 21"/>
              <a:gd name="T5" fmla="*/ 6350 h 5"/>
              <a:gd name="T6" fmla="*/ 33337 w 21"/>
              <a:gd name="T7" fmla="*/ 4763 h 5"/>
              <a:gd name="T8" fmla="*/ 33337 w 21"/>
              <a:gd name="T9" fmla="*/ 4763 h 5"/>
              <a:gd name="T10" fmla="*/ 0 w 21"/>
              <a:gd name="T11" fmla="*/ 0 h 5"/>
              <a:gd name="T12" fmla="*/ 31750 w 21"/>
              <a:gd name="T13" fmla="*/ 7938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" h="5">
                <a:moveTo>
                  <a:pt x="21" y="5"/>
                </a:moveTo>
                <a:lnTo>
                  <a:pt x="21" y="4"/>
                </a:lnTo>
                <a:lnTo>
                  <a:pt x="21" y="3"/>
                </a:lnTo>
                <a:lnTo>
                  <a:pt x="0" y="0"/>
                </a:lnTo>
                <a:lnTo>
                  <a:pt x="20" y="5"/>
                </a:lnTo>
                <a:lnTo>
                  <a:pt x="21" y="5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2" name="Freeform 227"/>
          <p:cNvSpPr>
            <a:spLocks noChangeArrowheads="1"/>
          </p:cNvSpPr>
          <p:nvPr/>
        </p:nvSpPr>
        <p:spPr bwMode="auto">
          <a:xfrm>
            <a:off x="1528763" y="4759325"/>
            <a:ext cx="41275" cy="9525"/>
          </a:xfrm>
          <a:custGeom>
            <a:avLst/>
            <a:gdLst>
              <a:gd name="T0" fmla="*/ 0 w 26"/>
              <a:gd name="T1" fmla="*/ 9525 h 6"/>
              <a:gd name="T2" fmla="*/ 0 w 26"/>
              <a:gd name="T3" fmla="*/ 7938 h 6"/>
              <a:gd name="T4" fmla="*/ 0 w 26"/>
              <a:gd name="T5" fmla="*/ 7938 h 6"/>
              <a:gd name="T6" fmla="*/ 0 w 26"/>
              <a:gd name="T7" fmla="*/ 6350 h 6"/>
              <a:gd name="T8" fmla="*/ 0 w 26"/>
              <a:gd name="T9" fmla="*/ 6350 h 6"/>
              <a:gd name="T10" fmla="*/ 41275 w 26"/>
              <a:gd name="T11" fmla="*/ 0 h 6"/>
              <a:gd name="T12" fmla="*/ 1588 w 26"/>
              <a:gd name="T13" fmla="*/ 9525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6" h="6">
                <a:moveTo>
                  <a:pt x="0" y="6"/>
                </a:moveTo>
                <a:lnTo>
                  <a:pt x="0" y="5"/>
                </a:lnTo>
                <a:lnTo>
                  <a:pt x="0" y="4"/>
                </a:lnTo>
                <a:lnTo>
                  <a:pt x="26" y="0"/>
                </a:lnTo>
                <a:lnTo>
                  <a:pt x="1" y="6"/>
                </a:lnTo>
                <a:lnTo>
                  <a:pt x="0" y="6"/>
                </a:ln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3" name="Freeform 228"/>
          <p:cNvSpPr>
            <a:spLocks noChangeArrowheads="1"/>
          </p:cNvSpPr>
          <p:nvPr/>
        </p:nvSpPr>
        <p:spPr bwMode="auto">
          <a:xfrm>
            <a:off x="1543050" y="4745038"/>
            <a:ext cx="28575" cy="14287"/>
          </a:xfrm>
          <a:custGeom>
            <a:avLst/>
            <a:gdLst>
              <a:gd name="T0" fmla="*/ 1588 w 18"/>
              <a:gd name="T1" fmla="*/ 4762 h 9"/>
              <a:gd name="T2" fmla="*/ 0 w 18"/>
              <a:gd name="T3" fmla="*/ 1587 h 9"/>
              <a:gd name="T4" fmla="*/ 0 w 18"/>
              <a:gd name="T5" fmla="*/ 1587 h 9"/>
              <a:gd name="T6" fmla="*/ 0 w 18"/>
              <a:gd name="T7" fmla="*/ 0 h 9"/>
              <a:gd name="T8" fmla="*/ 1588 w 18"/>
              <a:gd name="T9" fmla="*/ 0 h 9"/>
              <a:gd name="T10" fmla="*/ 1588 w 18"/>
              <a:gd name="T11" fmla="*/ 0 h 9"/>
              <a:gd name="T12" fmla="*/ 28575 w 18"/>
              <a:gd name="T13" fmla="*/ 14287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" h="9">
                <a:moveTo>
                  <a:pt x="1" y="3"/>
                </a:move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18" y="9"/>
                </a:lnTo>
                <a:lnTo>
                  <a:pt x="1" y="3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4" name="Oval 229"/>
          <p:cNvSpPr>
            <a:spLocks noChangeArrowheads="1"/>
          </p:cNvSpPr>
          <p:nvPr/>
        </p:nvSpPr>
        <p:spPr bwMode="auto">
          <a:xfrm>
            <a:off x="1552575" y="4741863"/>
            <a:ext cx="1588" cy="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5" name="Oval 230"/>
          <p:cNvSpPr>
            <a:spLocks noChangeArrowheads="1"/>
          </p:cNvSpPr>
          <p:nvPr/>
        </p:nvSpPr>
        <p:spPr bwMode="auto">
          <a:xfrm>
            <a:off x="1563688" y="4751388"/>
            <a:ext cx="1587" cy="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6" name="Oval 231"/>
          <p:cNvSpPr>
            <a:spLocks noChangeArrowheads="1"/>
          </p:cNvSpPr>
          <p:nvPr/>
        </p:nvSpPr>
        <p:spPr bwMode="auto">
          <a:xfrm>
            <a:off x="1535113" y="4778375"/>
            <a:ext cx="4762" cy="47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7" name="Oval 232"/>
          <p:cNvSpPr>
            <a:spLocks noChangeArrowheads="1"/>
          </p:cNvSpPr>
          <p:nvPr/>
        </p:nvSpPr>
        <p:spPr bwMode="auto">
          <a:xfrm>
            <a:off x="1600200" y="4760913"/>
            <a:ext cx="1588" cy="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8" name="Freeform 233"/>
          <p:cNvSpPr>
            <a:spLocks noChangeArrowheads="1"/>
          </p:cNvSpPr>
          <p:nvPr/>
        </p:nvSpPr>
        <p:spPr bwMode="auto">
          <a:xfrm>
            <a:off x="1562100" y="4740275"/>
            <a:ext cx="9525" cy="19050"/>
          </a:xfrm>
          <a:custGeom>
            <a:avLst/>
            <a:gdLst>
              <a:gd name="T0" fmla="*/ 3175 w 6"/>
              <a:gd name="T1" fmla="*/ 0 h 12"/>
              <a:gd name="T2" fmla="*/ 0 w 6"/>
              <a:gd name="T3" fmla="*/ 0 h 12"/>
              <a:gd name="T4" fmla="*/ 0 w 6"/>
              <a:gd name="T5" fmla="*/ 0 h 12"/>
              <a:gd name="T6" fmla="*/ 0 w 6"/>
              <a:gd name="T7" fmla="*/ 0 h 12"/>
              <a:gd name="T8" fmla="*/ 0 w 6"/>
              <a:gd name="T9" fmla="*/ 0 h 12"/>
              <a:gd name="T10" fmla="*/ 0 w 6"/>
              <a:gd name="T11" fmla="*/ 0 h 12"/>
              <a:gd name="T12" fmla="*/ 0 w 6"/>
              <a:gd name="T13" fmla="*/ 1588 h 12"/>
              <a:gd name="T14" fmla="*/ 9525 w 6"/>
              <a:gd name="T15" fmla="*/ 19050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" h="12">
                <a:moveTo>
                  <a:pt x="2" y="0"/>
                </a:moveTo>
                <a:lnTo>
                  <a:pt x="0" y="0"/>
                </a:lnTo>
                <a:lnTo>
                  <a:pt x="0" y="1"/>
                </a:lnTo>
                <a:lnTo>
                  <a:pt x="6" y="12"/>
                </a:lnTo>
                <a:lnTo>
                  <a:pt x="2" y="0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49" name="Freeform 234"/>
          <p:cNvSpPr>
            <a:spLocks noChangeArrowheads="1"/>
          </p:cNvSpPr>
          <p:nvPr/>
        </p:nvSpPr>
        <p:spPr bwMode="auto">
          <a:xfrm>
            <a:off x="1562100" y="4764088"/>
            <a:ext cx="9525" cy="17462"/>
          </a:xfrm>
          <a:custGeom>
            <a:avLst/>
            <a:gdLst>
              <a:gd name="T0" fmla="*/ 4763 w 6"/>
              <a:gd name="T1" fmla="*/ 17462 h 11"/>
              <a:gd name="T2" fmla="*/ 3175 w 6"/>
              <a:gd name="T3" fmla="*/ 17462 h 11"/>
              <a:gd name="T4" fmla="*/ 3175 w 6"/>
              <a:gd name="T5" fmla="*/ 17462 h 11"/>
              <a:gd name="T6" fmla="*/ 0 w 6"/>
              <a:gd name="T7" fmla="*/ 17462 h 11"/>
              <a:gd name="T8" fmla="*/ 0 w 6"/>
              <a:gd name="T9" fmla="*/ 17462 h 11"/>
              <a:gd name="T10" fmla="*/ 0 w 6"/>
              <a:gd name="T11" fmla="*/ 17462 h 11"/>
              <a:gd name="T12" fmla="*/ 0 w 6"/>
              <a:gd name="T13" fmla="*/ 17462 h 11"/>
              <a:gd name="T14" fmla="*/ 9525 w 6"/>
              <a:gd name="T15" fmla="*/ 0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" h="11">
                <a:moveTo>
                  <a:pt x="3" y="11"/>
                </a:moveTo>
                <a:lnTo>
                  <a:pt x="2" y="11"/>
                </a:lnTo>
                <a:lnTo>
                  <a:pt x="0" y="11"/>
                </a:lnTo>
                <a:lnTo>
                  <a:pt x="6" y="0"/>
                </a:lnTo>
                <a:lnTo>
                  <a:pt x="3" y="11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0" name="Freeform 235"/>
          <p:cNvSpPr>
            <a:spLocks noChangeArrowheads="1"/>
          </p:cNvSpPr>
          <p:nvPr/>
        </p:nvSpPr>
        <p:spPr bwMode="auto">
          <a:xfrm>
            <a:off x="1576388" y="4765675"/>
            <a:ext cx="7937" cy="17463"/>
          </a:xfrm>
          <a:custGeom>
            <a:avLst/>
            <a:gdLst>
              <a:gd name="T0" fmla="*/ 4762 w 5"/>
              <a:gd name="T1" fmla="*/ 15875 h 11"/>
              <a:gd name="T2" fmla="*/ 4762 w 5"/>
              <a:gd name="T3" fmla="*/ 15875 h 11"/>
              <a:gd name="T4" fmla="*/ 7937 w 5"/>
              <a:gd name="T5" fmla="*/ 17463 h 11"/>
              <a:gd name="T6" fmla="*/ 7937 w 5"/>
              <a:gd name="T7" fmla="*/ 15875 h 11"/>
              <a:gd name="T8" fmla="*/ 7937 w 5"/>
              <a:gd name="T9" fmla="*/ 15875 h 11"/>
              <a:gd name="T10" fmla="*/ 7937 w 5"/>
              <a:gd name="T11" fmla="*/ 15875 h 11"/>
              <a:gd name="T12" fmla="*/ 7937 w 5"/>
              <a:gd name="T13" fmla="*/ 15875 h 11"/>
              <a:gd name="T14" fmla="*/ 0 w 5"/>
              <a:gd name="T15" fmla="*/ 0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" h="11">
                <a:moveTo>
                  <a:pt x="3" y="10"/>
                </a:moveTo>
                <a:lnTo>
                  <a:pt x="3" y="10"/>
                </a:lnTo>
                <a:lnTo>
                  <a:pt x="5" y="11"/>
                </a:lnTo>
                <a:lnTo>
                  <a:pt x="5" y="10"/>
                </a:lnTo>
                <a:lnTo>
                  <a:pt x="0" y="0"/>
                </a:lnTo>
                <a:lnTo>
                  <a:pt x="3" y="10"/>
                </a:lnTo>
                <a:close/>
              </a:path>
            </a:pathLst>
          </a:custGeom>
          <a:solidFill>
            <a:srgbClr val="B358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1" name="Freeform 236"/>
          <p:cNvSpPr>
            <a:spLocks noChangeArrowheads="1"/>
          </p:cNvSpPr>
          <p:nvPr/>
        </p:nvSpPr>
        <p:spPr bwMode="auto">
          <a:xfrm>
            <a:off x="1571625" y="4741863"/>
            <a:ext cx="31750" cy="17462"/>
          </a:xfrm>
          <a:custGeom>
            <a:avLst/>
            <a:gdLst>
              <a:gd name="T0" fmla="*/ 26988 w 20"/>
              <a:gd name="T1" fmla="*/ 3175 h 11"/>
              <a:gd name="T2" fmla="*/ 31750 w 20"/>
              <a:gd name="T3" fmla="*/ 0 h 11"/>
              <a:gd name="T4" fmla="*/ 31750 w 20"/>
              <a:gd name="T5" fmla="*/ 0 h 11"/>
              <a:gd name="T6" fmla="*/ 31750 w 20"/>
              <a:gd name="T7" fmla="*/ 0 h 11"/>
              <a:gd name="T8" fmla="*/ 31750 w 20"/>
              <a:gd name="T9" fmla="*/ 3175 h 11"/>
              <a:gd name="T10" fmla="*/ 31750 w 20"/>
              <a:gd name="T11" fmla="*/ 3175 h 11"/>
              <a:gd name="T12" fmla="*/ 31750 w 20"/>
              <a:gd name="T13" fmla="*/ 3175 h 11"/>
              <a:gd name="T14" fmla="*/ 31750 w 20"/>
              <a:gd name="T15" fmla="*/ 3175 h 11"/>
              <a:gd name="T16" fmla="*/ 0 w 20"/>
              <a:gd name="T17" fmla="*/ 17462 h 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" h="11">
                <a:moveTo>
                  <a:pt x="17" y="2"/>
                </a:moveTo>
                <a:lnTo>
                  <a:pt x="20" y="0"/>
                </a:lnTo>
                <a:lnTo>
                  <a:pt x="20" y="2"/>
                </a:lnTo>
                <a:lnTo>
                  <a:pt x="0" y="11"/>
                </a:lnTo>
                <a:lnTo>
                  <a:pt x="17" y="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2" name="Freeform 237"/>
          <p:cNvSpPr>
            <a:spLocks noChangeArrowheads="1"/>
          </p:cNvSpPr>
          <p:nvPr/>
        </p:nvSpPr>
        <p:spPr bwMode="auto">
          <a:xfrm>
            <a:off x="1544638" y="4741863"/>
            <a:ext cx="26987" cy="17462"/>
          </a:xfrm>
          <a:custGeom>
            <a:avLst/>
            <a:gdLst>
              <a:gd name="T0" fmla="*/ 3175 w 17"/>
              <a:gd name="T1" fmla="*/ 0 h 11"/>
              <a:gd name="T2" fmla="*/ 0 w 17"/>
              <a:gd name="T3" fmla="*/ 0 h 11"/>
              <a:gd name="T4" fmla="*/ 0 w 17"/>
              <a:gd name="T5" fmla="*/ 0 h 11"/>
              <a:gd name="T6" fmla="*/ 0 w 17"/>
              <a:gd name="T7" fmla="*/ 0 h 11"/>
              <a:gd name="T8" fmla="*/ 0 w 17"/>
              <a:gd name="T9" fmla="*/ 3175 h 11"/>
              <a:gd name="T10" fmla="*/ 0 w 17"/>
              <a:gd name="T11" fmla="*/ 3175 h 11"/>
              <a:gd name="T12" fmla="*/ 0 w 17"/>
              <a:gd name="T13" fmla="*/ 3175 h 11"/>
              <a:gd name="T14" fmla="*/ 0 w 17"/>
              <a:gd name="T15" fmla="*/ 3175 h 11"/>
              <a:gd name="T16" fmla="*/ 26987 w 17"/>
              <a:gd name="T17" fmla="*/ 17462 h 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" h="11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17" y="11"/>
                </a:lnTo>
                <a:lnTo>
                  <a:pt x="2" y="0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3" name="Freeform 238"/>
          <p:cNvSpPr>
            <a:spLocks noChangeArrowheads="1"/>
          </p:cNvSpPr>
          <p:nvPr/>
        </p:nvSpPr>
        <p:spPr bwMode="auto">
          <a:xfrm>
            <a:off x="1538288" y="4760913"/>
            <a:ext cx="28575" cy="15875"/>
          </a:xfrm>
          <a:custGeom>
            <a:avLst/>
            <a:gdLst>
              <a:gd name="T0" fmla="*/ 4763 w 18"/>
              <a:gd name="T1" fmla="*/ 12700 h 10"/>
              <a:gd name="T2" fmla="*/ 1588 w 18"/>
              <a:gd name="T3" fmla="*/ 15875 h 10"/>
              <a:gd name="T4" fmla="*/ 1588 w 18"/>
              <a:gd name="T5" fmla="*/ 15875 h 10"/>
              <a:gd name="T6" fmla="*/ 1588 w 18"/>
              <a:gd name="T7" fmla="*/ 15875 h 10"/>
              <a:gd name="T8" fmla="*/ 0 w 18"/>
              <a:gd name="T9" fmla="*/ 12700 h 10"/>
              <a:gd name="T10" fmla="*/ 0 w 18"/>
              <a:gd name="T11" fmla="*/ 12700 h 10"/>
              <a:gd name="T12" fmla="*/ 1588 w 18"/>
              <a:gd name="T13" fmla="*/ 11113 h 10"/>
              <a:gd name="T14" fmla="*/ 1588 w 18"/>
              <a:gd name="T15" fmla="*/ 11113 h 10"/>
              <a:gd name="T16" fmla="*/ 28575 w 18"/>
              <a:gd name="T17" fmla="*/ 0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" h="10">
                <a:moveTo>
                  <a:pt x="3" y="8"/>
                </a:moveTo>
                <a:lnTo>
                  <a:pt x="1" y="10"/>
                </a:lnTo>
                <a:lnTo>
                  <a:pt x="0" y="8"/>
                </a:lnTo>
                <a:lnTo>
                  <a:pt x="1" y="7"/>
                </a:lnTo>
                <a:lnTo>
                  <a:pt x="18" y="0"/>
                </a:lnTo>
                <a:lnTo>
                  <a:pt x="3" y="8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4" name="Freeform 239"/>
          <p:cNvSpPr>
            <a:spLocks noChangeArrowheads="1"/>
          </p:cNvSpPr>
          <p:nvPr/>
        </p:nvSpPr>
        <p:spPr bwMode="auto">
          <a:xfrm>
            <a:off x="1574800" y="4759325"/>
            <a:ext cx="33338" cy="11113"/>
          </a:xfrm>
          <a:custGeom>
            <a:avLst/>
            <a:gdLst>
              <a:gd name="T0" fmla="*/ 28575 w 21"/>
              <a:gd name="T1" fmla="*/ 11113 h 7"/>
              <a:gd name="T2" fmla="*/ 31750 w 21"/>
              <a:gd name="T3" fmla="*/ 11113 h 7"/>
              <a:gd name="T4" fmla="*/ 31750 w 21"/>
              <a:gd name="T5" fmla="*/ 11113 h 7"/>
              <a:gd name="T6" fmla="*/ 33338 w 21"/>
              <a:gd name="T7" fmla="*/ 11113 h 7"/>
              <a:gd name="T8" fmla="*/ 33338 w 21"/>
              <a:gd name="T9" fmla="*/ 11113 h 7"/>
              <a:gd name="T10" fmla="*/ 33338 w 21"/>
              <a:gd name="T11" fmla="*/ 9525 h 7"/>
              <a:gd name="T12" fmla="*/ 33338 w 21"/>
              <a:gd name="T13" fmla="*/ 9525 h 7"/>
              <a:gd name="T14" fmla="*/ 31750 w 21"/>
              <a:gd name="T15" fmla="*/ 9525 h 7"/>
              <a:gd name="T16" fmla="*/ 0 w 21"/>
              <a:gd name="T17" fmla="*/ 0 h 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" h="7">
                <a:moveTo>
                  <a:pt x="18" y="7"/>
                </a:moveTo>
                <a:lnTo>
                  <a:pt x="20" y="7"/>
                </a:lnTo>
                <a:lnTo>
                  <a:pt x="21" y="7"/>
                </a:lnTo>
                <a:lnTo>
                  <a:pt x="21" y="6"/>
                </a:lnTo>
                <a:lnTo>
                  <a:pt x="20" y="6"/>
                </a:lnTo>
                <a:lnTo>
                  <a:pt x="0" y="0"/>
                </a:lnTo>
                <a:lnTo>
                  <a:pt x="18" y="7"/>
                </a:lnTo>
                <a:close/>
              </a:path>
            </a:pathLst>
          </a:custGeom>
          <a:solidFill>
            <a:srgbClr val="9A9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5" name="Freeform 240"/>
          <p:cNvSpPr>
            <a:spLocks noChangeArrowheads="1"/>
          </p:cNvSpPr>
          <p:nvPr/>
        </p:nvSpPr>
        <p:spPr bwMode="auto">
          <a:xfrm>
            <a:off x="1539875" y="4752975"/>
            <a:ext cx="31750" cy="6350"/>
          </a:xfrm>
          <a:custGeom>
            <a:avLst/>
            <a:gdLst>
              <a:gd name="T0" fmla="*/ 0 w 20"/>
              <a:gd name="T1" fmla="*/ 0 h 4"/>
              <a:gd name="T2" fmla="*/ 0 w 20"/>
              <a:gd name="T3" fmla="*/ 1588 h 4"/>
              <a:gd name="T4" fmla="*/ 0 w 20"/>
              <a:gd name="T5" fmla="*/ 1588 h 4"/>
              <a:gd name="T6" fmla="*/ 0 w 20"/>
              <a:gd name="T7" fmla="*/ 1588 h 4"/>
              <a:gd name="T8" fmla="*/ 0 w 20"/>
              <a:gd name="T9" fmla="*/ 3175 h 4"/>
              <a:gd name="T10" fmla="*/ 31750 w 20"/>
              <a:gd name="T11" fmla="*/ 6350 h 4"/>
              <a:gd name="T12" fmla="*/ 0 w 20"/>
              <a:gd name="T13" fmla="*/ 0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" h="4">
                <a:moveTo>
                  <a:pt x="0" y="0"/>
                </a:moveTo>
                <a:lnTo>
                  <a:pt x="0" y="1"/>
                </a:lnTo>
                <a:lnTo>
                  <a:pt x="0" y="2"/>
                </a:lnTo>
                <a:lnTo>
                  <a:pt x="20" y="4"/>
                </a:lnTo>
                <a:lnTo>
                  <a:pt x="0" y="0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6" name="Freeform 241"/>
          <p:cNvSpPr>
            <a:spLocks noChangeArrowheads="1"/>
          </p:cNvSpPr>
          <p:nvPr/>
        </p:nvSpPr>
        <p:spPr bwMode="auto">
          <a:xfrm>
            <a:off x="1571625" y="4751388"/>
            <a:ext cx="41275" cy="7937"/>
          </a:xfrm>
          <a:custGeom>
            <a:avLst/>
            <a:gdLst>
              <a:gd name="T0" fmla="*/ 41275 w 26"/>
              <a:gd name="T1" fmla="*/ 0 h 5"/>
              <a:gd name="T2" fmla="*/ 41275 w 26"/>
              <a:gd name="T3" fmla="*/ 0 h 5"/>
              <a:gd name="T4" fmla="*/ 41275 w 26"/>
              <a:gd name="T5" fmla="*/ 1587 h 5"/>
              <a:gd name="T6" fmla="*/ 41275 w 26"/>
              <a:gd name="T7" fmla="*/ 1587 h 5"/>
              <a:gd name="T8" fmla="*/ 41275 w 26"/>
              <a:gd name="T9" fmla="*/ 3175 h 5"/>
              <a:gd name="T10" fmla="*/ 0 w 26"/>
              <a:gd name="T11" fmla="*/ 7937 h 5"/>
              <a:gd name="T12" fmla="*/ 36513 w 26"/>
              <a:gd name="T13" fmla="*/ 0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6" h="5">
                <a:moveTo>
                  <a:pt x="26" y="0"/>
                </a:moveTo>
                <a:lnTo>
                  <a:pt x="26" y="0"/>
                </a:lnTo>
                <a:lnTo>
                  <a:pt x="26" y="1"/>
                </a:lnTo>
                <a:lnTo>
                  <a:pt x="26" y="2"/>
                </a:lnTo>
                <a:lnTo>
                  <a:pt x="0" y="5"/>
                </a:lnTo>
                <a:lnTo>
                  <a:pt x="23" y="0"/>
                </a:lnTo>
                <a:lnTo>
                  <a:pt x="26" y="0"/>
                </a:ln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7" name="Freeform 242"/>
          <p:cNvSpPr>
            <a:spLocks noChangeArrowheads="1"/>
          </p:cNvSpPr>
          <p:nvPr/>
        </p:nvSpPr>
        <p:spPr bwMode="auto">
          <a:xfrm>
            <a:off x="1562100" y="4749800"/>
            <a:ext cx="9525" cy="9525"/>
          </a:xfrm>
          <a:custGeom>
            <a:avLst/>
            <a:gdLst>
              <a:gd name="T0" fmla="*/ 4763 w 6"/>
              <a:gd name="T1" fmla="*/ 0 h 6"/>
              <a:gd name="T2" fmla="*/ 4763 w 6"/>
              <a:gd name="T3" fmla="*/ 0 h 6"/>
              <a:gd name="T4" fmla="*/ 3175 w 6"/>
              <a:gd name="T5" fmla="*/ 0 h 6"/>
              <a:gd name="T6" fmla="*/ 3175 w 6"/>
              <a:gd name="T7" fmla="*/ 0 h 6"/>
              <a:gd name="T8" fmla="*/ 0 w 6"/>
              <a:gd name="T9" fmla="*/ 0 h 6"/>
              <a:gd name="T10" fmla="*/ 0 w 6"/>
              <a:gd name="T11" fmla="*/ 1588 h 6"/>
              <a:gd name="T12" fmla="*/ 0 w 6"/>
              <a:gd name="T13" fmla="*/ 1588 h 6"/>
              <a:gd name="T14" fmla="*/ 9525 w 6"/>
              <a:gd name="T15" fmla="*/ 9525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" h="6">
                <a:moveTo>
                  <a:pt x="3" y="0"/>
                </a:move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  <a:lnTo>
                  <a:pt x="0" y="1"/>
                </a:lnTo>
                <a:lnTo>
                  <a:pt x="6" y="6"/>
                </a:lnTo>
                <a:lnTo>
                  <a:pt x="3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8" name="Freeform 243"/>
          <p:cNvSpPr>
            <a:spLocks noChangeArrowheads="1"/>
          </p:cNvSpPr>
          <p:nvPr/>
        </p:nvSpPr>
        <p:spPr bwMode="auto">
          <a:xfrm>
            <a:off x="1557338" y="4759325"/>
            <a:ext cx="14287" cy="17463"/>
          </a:xfrm>
          <a:custGeom>
            <a:avLst/>
            <a:gdLst>
              <a:gd name="T0" fmla="*/ 4762 w 9"/>
              <a:gd name="T1" fmla="*/ 17463 h 11"/>
              <a:gd name="T2" fmla="*/ 4762 w 9"/>
              <a:gd name="T3" fmla="*/ 17463 h 11"/>
              <a:gd name="T4" fmla="*/ 1587 w 9"/>
              <a:gd name="T5" fmla="*/ 17463 h 11"/>
              <a:gd name="T6" fmla="*/ 0 w 9"/>
              <a:gd name="T7" fmla="*/ 17463 h 11"/>
              <a:gd name="T8" fmla="*/ 0 w 9"/>
              <a:gd name="T9" fmla="*/ 14288 h 11"/>
              <a:gd name="T10" fmla="*/ 0 w 9"/>
              <a:gd name="T11" fmla="*/ 14288 h 11"/>
              <a:gd name="T12" fmla="*/ 0 w 9"/>
              <a:gd name="T13" fmla="*/ 12700 h 11"/>
              <a:gd name="T14" fmla="*/ 14287 w 9"/>
              <a:gd name="T15" fmla="*/ 0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" h="11">
                <a:moveTo>
                  <a:pt x="3" y="11"/>
                </a:moveTo>
                <a:lnTo>
                  <a:pt x="3" y="11"/>
                </a:lnTo>
                <a:lnTo>
                  <a:pt x="1" y="11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9" y="0"/>
                </a:lnTo>
                <a:lnTo>
                  <a:pt x="3" y="11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59" name="Freeform 244"/>
          <p:cNvSpPr>
            <a:spLocks noChangeArrowheads="1"/>
          </p:cNvSpPr>
          <p:nvPr/>
        </p:nvSpPr>
        <p:spPr bwMode="auto">
          <a:xfrm>
            <a:off x="1571625" y="4759325"/>
            <a:ext cx="9525" cy="9525"/>
          </a:xfrm>
          <a:custGeom>
            <a:avLst/>
            <a:gdLst>
              <a:gd name="T0" fmla="*/ 4763 w 6"/>
              <a:gd name="T1" fmla="*/ 9525 h 6"/>
              <a:gd name="T2" fmla="*/ 7938 w 6"/>
              <a:gd name="T3" fmla="*/ 9525 h 6"/>
              <a:gd name="T4" fmla="*/ 7938 w 6"/>
              <a:gd name="T5" fmla="*/ 9525 h 6"/>
              <a:gd name="T6" fmla="*/ 9525 w 6"/>
              <a:gd name="T7" fmla="*/ 9525 h 6"/>
              <a:gd name="T8" fmla="*/ 9525 w 6"/>
              <a:gd name="T9" fmla="*/ 9525 h 6"/>
              <a:gd name="T10" fmla="*/ 9525 w 6"/>
              <a:gd name="T11" fmla="*/ 9525 h 6"/>
              <a:gd name="T12" fmla="*/ 9525 w 6"/>
              <a:gd name="T13" fmla="*/ 7938 h 6"/>
              <a:gd name="T14" fmla="*/ 0 w 6"/>
              <a:gd name="T15" fmla="*/ 0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" h="6">
                <a:moveTo>
                  <a:pt x="3" y="6"/>
                </a:moveTo>
                <a:lnTo>
                  <a:pt x="5" y="6"/>
                </a:lnTo>
                <a:lnTo>
                  <a:pt x="6" y="6"/>
                </a:lnTo>
                <a:lnTo>
                  <a:pt x="6" y="5"/>
                </a:lnTo>
                <a:lnTo>
                  <a:pt x="0" y="0"/>
                </a:lnTo>
                <a:lnTo>
                  <a:pt x="3" y="6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0" name="Freeform 245"/>
          <p:cNvSpPr>
            <a:spLocks noChangeArrowheads="1"/>
          </p:cNvSpPr>
          <p:nvPr/>
        </p:nvSpPr>
        <p:spPr bwMode="auto">
          <a:xfrm>
            <a:off x="1571625" y="4730750"/>
            <a:ext cx="9525" cy="28575"/>
          </a:xfrm>
          <a:custGeom>
            <a:avLst/>
            <a:gdLst>
              <a:gd name="T0" fmla="*/ 4763 w 6"/>
              <a:gd name="T1" fmla="*/ 1588 h 18"/>
              <a:gd name="T2" fmla="*/ 4763 w 6"/>
              <a:gd name="T3" fmla="*/ 0 h 18"/>
              <a:gd name="T4" fmla="*/ 7938 w 6"/>
              <a:gd name="T5" fmla="*/ 0 h 18"/>
              <a:gd name="T6" fmla="*/ 7938 w 6"/>
              <a:gd name="T7" fmla="*/ 0 h 18"/>
              <a:gd name="T8" fmla="*/ 9525 w 6"/>
              <a:gd name="T9" fmla="*/ 1588 h 18"/>
              <a:gd name="T10" fmla="*/ 9525 w 6"/>
              <a:gd name="T11" fmla="*/ 1588 h 18"/>
              <a:gd name="T12" fmla="*/ 9525 w 6"/>
              <a:gd name="T13" fmla="*/ 3175 h 18"/>
              <a:gd name="T14" fmla="*/ 0 w 6"/>
              <a:gd name="T15" fmla="*/ 28575 h 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" h="18">
                <a:moveTo>
                  <a:pt x="3" y="1"/>
                </a:moveTo>
                <a:lnTo>
                  <a:pt x="3" y="0"/>
                </a:lnTo>
                <a:lnTo>
                  <a:pt x="5" y="0"/>
                </a:lnTo>
                <a:lnTo>
                  <a:pt x="6" y="1"/>
                </a:lnTo>
                <a:lnTo>
                  <a:pt x="6" y="2"/>
                </a:lnTo>
                <a:lnTo>
                  <a:pt x="0" y="18"/>
                </a:lnTo>
                <a:lnTo>
                  <a:pt x="3" y="1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1" name="Freeform 246"/>
          <p:cNvSpPr>
            <a:spLocks noChangeArrowheads="1"/>
          </p:cNvSpPr>
          <p:nvPr/>
        </p:nvSpPr>
        <p:spPr bwMode="auto">
          <a:xfrm>
            <a:off x="1566863" y="4732338"/>
            <a:ext cx="4762" cy="26987"/>
          </a:xfrm>
          <a:custGeom>
            <a:avLst/>
            <a:gdLst>
              <a:gd name="T0" fmla="*/ 3175 w 3"/>
              <a:gd name="T1" fmla="*/ 1587 h 17"/>
              <a:gd name="T2" fmla="*/ 3175 w 3"/>
              <a:gd name="T3" fmla="*/ 0 h 17"/>
              <a:gd name="T4" fmla="*/ 0 w 3"/>
              <a:gd name="T5" fmla="*/ 0 h 17"/>
              <a:gd name="T6" fmla="*/ 0 w 3"/>
              <a:gd name="T7" fmla="*/ 0 h 17"/>
              <a:gd name="T8" fmla="*/ 0 w 3"/>
              <a:gd name="T9" fmla="*/ 1587 h 17"/>
              <a:gd name="T10" fmla="*/ 0 w 3"/>
              <a:gd name="T11" fmla="*/ 1587 h 17"/>
              <a:gd name="T12" fmla="*/ 0 w 3"/>
              <a:gd name="T13" fmla="*/ 3175 h 17"/>
              <a:gd name="T14" fmla="*/ 4762 w 3"/>
              <a:gd name="T15" fmla="*/ 26987 h 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" h="17">
                <a:moveTo>
                  <a:pt x="2" y="1"/>
                </a:moveTo>
                <a:lnTo>
                  <a:pt x="2" y="0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3" y="17"/>
                </a:lnTo>
                <a:lnTo>
                  <a:pt x="2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2" name="Freeform 247"/>
          <p:cNvSpPr>
            <a:spLocks noChangeArrowheads="1"/>
          </p:cNvSpPr>
          <p:nvPr/>
        </p:nvSpPr>
        <p:spPr bwMode="auto">
          <a:xfrm>
            <a:off x="1566863" y="4759325"/>
            <a:ext cx="4762" cy="26988"/>
          </a:xfrm>
          <a:custGeom>
            <a:avLst/>
            <a:gdLst>
              <a:gd name="T0" fmla="*/ 3175 w 3"/>
              <a:gd name="T1" fmla="*/ 25400 h 17"/>
              <a:gd name="T2" fmla="*/ 0 w 3"/>
              <a:gd name="T3" fmla="*/ 26988 h 17"/>
              <a:gd name="T4" fmla="*/ 0 w 3"/>
              <a:gd name="T5" fmla="*/ 26988 h 17"/>
              <a:gd name="T6" fmla="*/ 0 w 3"/>
              <a:gd name="T7" fmla="*/ 26988 h 17"/>
              <a:gd name="T8" fmla="*/ 0 w 3"/>
              <a:gd name="T9" fmla="*/ 25400 h 17"/>
              <a:gd name="T10" fmla="*/ 0 w 3"/>
              <a:gd name="T11" fmla="*/ 25400 h 17"/>
              <a:gd name="T12" fmla="*/ 0 w 3"/>
              <a:gd name="T13" fmla="*/ 23813 h 17"/>
              <a:gd name="T14" fmla="*/ 4762 w 3"/>
              <a:gd name="T15" fmla="*/ 0 h 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" h="17">
                <a:moveTo>
                  <a:pt x="2" y="16"/>
                </a:moveTo>
                <a:lnTo>
                  <a:pt x="0" y="17"/>
                </a:lnTo>
                <a:lnTo>
                  <a:pt x="0" y="16"/>
                </a:lnTo>
                <a:lnTo>
                  <a:pt x="0" y="15"/>
                </a:lnTo>
                <a:lnTo>
                  <a:pt x="3" y="0"/>
                </a:lnTo>
                <a:lnTo>
                  <a:pt x="2" y="16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3" name="Freeform 248"/>
          <p:cNvSpPr>
            <a:spLocks noChangeArrowheads="1"/>
          </p:cNvSpPr>
          <p:nvPr/>
        </p:nvSpPr>
        <p:spPr bwMode="auto">
          <a:xfrm>
            <a:off x="1571625" y="4759325"/>
            <a:ext cx="9525" cy="26988"/>
          </a:xfrm>
          <a:custGeom>
            <a:avLst/>
            <a:gdLst>
              <a:gd name="T0" fmla="*/ 7938 w 6"/>
              <a:gd name="T1" fmla="*/ 25400 h 17"/>
              <a:gd name="T2" fmla="*/ 9525 w 6"/>
              <a:gd name="T3" fmla="*/ 26988 h 17"/>
              <a:gd name="T4" fmla="*/ 9525 w 6"/>
              <a:gd name="T5" fmla="*/ 26988 h 17"/>
              <a:gd name="T6" fmla="*/ 9525 w 6"/>
              <a:gd name="T7" fmla="*/ 26988 h 17"/>
              <a:gd name="T8" fmla="*/ 9525 w 6"/>
              <a:gd name="T9" fmla="*/ 25400 h 17"/>
              <a:gd name="T10" fmla="*/ 9525 w 6"/>
              <a:gd name="T11" fmla="*/ 25400 h 17"/>
              <a:gd name="T12" fmla="*/ 9525 w 6"/>
              <a:gd name="T13" fmla="*/ 23813 h 17"/>
              <a:gd name="T14" fmla="*/ 0 w 6"/>
              <a:gd name="T15" fmla="*/ 0 h 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" h="17">
                <a:moveTo>
                  <a:pt x="5" y="16"/>
                </a:moveTo>
                <a:lnTo>
                  <a:pt x="6" y="17"/>
                </a:lnTo>
                <a:lnTo>
                  <a:pt x="6" y="16"/>
                </a:lnTo>
                <a:lnTo>
                  <a:pt x="6" y="15"/>
                </a:lnTo>
                <a:lnTo>
                  <a:pt x="0" y="0"/>
                </a:lnTo>
                <a:lnTo>
                  <a:pt x="5" y="16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4" name="Freeform 249"/>
          <p:cNvSpPr>
            <a:spLocks noChangeArrowheads="1"/>
          </p:cNvSpPr>
          <p:nvPr/>
        </p:nvSpPr>
        <p:spPr bwMode="auto">
          <a:xfrm>
            <a:off x="1557338" y="4741863"/>
            <a:ext cx="14287" cy="17462"/>
          </a:xfrm>
          <a:custGeom>
            <a:avLst/>
            <a:gdLst>
              <a:gd name="T0" fmla="*/ 1587 w 9"/>
              <a:gd name="T1" fmla="*/ 0 h 11"/>
              <a:gd name="T2" fmla="*/ 0 w 9"/>
              <a:gd name="T3" fmla="*/ 0 h 11"/>
              <a:gd name="T4" fmla="*/ 0 w 9"/>
              <a:gd name="T5" fmla="*/ 0 h 11"/>
              <a:gd name="T6" fmla="*/ 0 w 9"/>
              <a:gd name="T7" fmla="*/ 0 h 11"/>
              <a:gd name="T8" fmla="*/ 0 w 9"/>
              <a:gd name="T9" fmla="*/ 0 h 11"/>
              <a:gd name="T10" fmla="*/ 0 w 9"/>
              <a:gd name="T11" fmla="*/ 3175 h 11"/>
              <a:gd name="T12" fmla="*/ 14287 w 9"/>
              <a:gd name="T13" fmla="*/ 17462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" h="11">
                <a:moveTo>
                  <a:pt x="1" y="0"/>
                </a:moveTo>
                <a:lnTo>
                  <a:pt x="0" y="0"/>
                </a:lnTo>
                <a:lnTo>
                  <a:pt x="0" y="2"/>
                </a:lnTo>
                <a:lnTo>
                  <a:pt x="9" y="11"/>
                </a:lnTo>
                <a:lnTo>
                  <a:pt x="1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5" name="Freeform 250"/>
          <p:cNvSpPr>
            <a:spLocks noChangeArrowheads="1"/>
          </p:cNvSpPr>
          <p:nvPr/>
        </p:nvSpPr>
        <p:spPr bwMode="auto">
          <a:xfrm>
            <a:off x="1571625" y="4740275"/>
            <a:ext cx="17463" cy="19050"/>
          </a:xfrm>
          <a:custGeom>
            <a:avLst/>
            <a:gdLst>
              <a:gd name="T0" fmla="*/ 12700 w 11"/>
              <a:gd name="T1" fmla="*/ 0 h 12"/>
              <a:gd name="T2" fmla="*/ 17463 w 11"/>
              <a:gd name="T3" fmla="*/ 0 h 12"/>
              <a:gd name="T4" fmla="*/ 17463 w 11"/>
              <a:gd name="T5" fmla="*/ 0 h 12"/>
              <a:gd name="T6" fmla="*/ 17463 w 11"/>
              <a:gd name="T7" fmla="*/ 0 h 12"/>
              <a:gd name="T8" fmla="*/ 17463 w 11"/>
              <a:gd name="T9" fmla="*/ 0 h 12"/>
              <a:gd name="T10" fmla="*/ 17463 w 11"/>
              <a:gd name="T11" fmla="*/ 0 h 12"/>
              <a:gd name="T12" fmla="*/ 0 w 11"/>
              <a:gd name="T13" fmla="*/ 19050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" h="12">
                <a:moveTo>
                  <a:pt x="8" y="0"/>
                </a:moveTo>
                <a:lnTo>
                  <a:pt x="11" y="0"/>
                </a:lnTo>
                <a:lnTo>
                  <a:pt x="0" y="12"/>
                </a:lnTo>
                <a:lnTo>
                  <a:pt x="8" y="0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6" name="Freeform 251"/>
          <p:cNvSpPr>
            <a:spLocks noChangeArrowheads="1"/>
          </p:cNvSpPr>
          <p:nvPr/>
        </p:nvSpPr>
        <p:spPr bwMode="auto">
          <a:xfrm>
            <a:off x="1571625" y="4759325"/>
            <a:ext cx="22225" cy="14288"/>
          </a:xfrm>
          <a:custGeom>
            <a:avLst/>
            <a:gdLst>
              <a:gd name="T0" fmla="*/ 19050 w 14"/>
              <a:gd name="T1" fmla="*/ 11113 h 9"/>
              <a:gd name="T2" fmla="*/ 22225 w 14"/>
              <a:gd name="T3" fmla="*/ 12700 h 9"/>
              <a:gd name="T4" fmla="*/ 22225 w 14"/>
              <a:gd name="T5" fmla="*/ 12700 h 9"/>
              <a:gd name="T6" fmla="*/ 22225 w 14"/>
              <a:gd name="T7" fmla="*/ 14288 h 9"/>
              <a:gd name="T8" fmla="*/ 22225 w 14"/>
              <a:gd name="T9" fmla="*/ 14288 h 9"/>
              <a:gd name="T10" fmla="*/ 19050 w 14"/>
              <a:gd name="T11" fmla="*/ 14288 h 9"/>
              <a:gd name="T12" fmla="*/ 0 w 14"/>
              <a:gd name="T13" fmla="*/ 0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" h="9">
                <a:moveTo>
                  <a:pt x="12" y="7"/>
                </a:moveTo>
                <a:lnTo>
                  <a:pt x="14" y="8"/>
                </a:lnTo>
                <a:lnTo>
                  <a:pt x="14" y="9"/>
                </a:lnTo>
                <a:lnTo>
                  <a:pt x="12" y="9"/>
                </a:lnTo>
                <a:lnTo>
                  <a:pt x="0" y="0"/>
                </a:lnTo>
                <a:lnTo>
                  <a:pt x="12" y="7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7" name="Freeform 252"/>
          <p:cNvSpPr>
            <a:spLocks noChangeArrowheads="1"/>
          </p:cNvSpPr>
          <p:nvPr/>
        </p:nvSpPr>
        <p:spPr bwMode="auto">
          <a:xfrm>
            <a:off x="1552575" y="4759325"/>
            <a:ext cx="19050" cy="12700"/>
          </a:xfrm>
          <a:custGeom>
            <a:avLst/>
            <a:gdLst>
              <a:gd name="T0" fmla="*/ 1588 w 12"/>
              <a:gd name="T1" fmla="*/ 9525 h 8"/>
              <a:gd name="T2" fmla="*/ 0 w 12"/>
              <a:gd name="T3" fmla="*/ 11113 h 8"/>
              <a:gd name="T4" fmla="*/ 0 w 12"/>
              <a:gd name="T5" fmla="*/ 12700 h 8"/>
              <a:gd name="T6" fmla="*/ 0 w 12"/>
              <a:gd name="T7" fmla="*/ 12700 h 8"/>
              <a:gd name="T8" fmla="*/ 0 w 12"/>
              <a:gd name="T9" fmla="*/ 12700 h 8"/>
              <a:gd name="T10" fmla="*/ 1588 w 12"/>
              <a:gd name="T11" fmla="*/ 12700 h 8"/>
              <a:gd name="T12" fmla="*/ 19050 w 12"/>
              <a:gd name="T13" fmla="*/ 0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8">
                <a:moveTo>
                  <a:pt x="1" y="6"/>
                </a:moveTo>
                <a:lnTo>
                  <a:pt x="0" y="7"/>
                </a:lnTo>
                <a:lnTo>
                  <a:pt x="0" y="8"/>
                </a:lnTo>
                <a:lnTo>
                  <a:pt x="1" y="8"/>
                </a:lnTo>
                <a:lnTo>
                  <a:pt x="12" y="0"/>
                </a:lnTo>
                <a:lnTo>
                  <a:pt x="1" y="6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8" name="Freeform 253"/>
          <p:cNvSpPr>
            <a:spLocks noChangeArrowheads="1"/>
          </p:cNvSpPr>
          <p:nvPr/>
        </p:nvSpPr>
        <p:spPr bwMode="auto">
          <a:xfrm>
            <a:off x="1539875" y="4749800"/>
            <a:ext cx="31750" cy="9525"/>
          </a:xfrm>
          <a:custGeom>
            <a:avLst/>
            <a:gdLst>
              <a:gd name="T0" fmla="*/ 3175 w 20"/>
              <a:gd name="T1" fmla="*/ 0 h 6"/>
              <a:gd name="T2" fmla="*/ 0 w 20"/>
              <a:gd name="T3" fmla="*/ 0 h 6"/>
              <a:gd name="T4" fmla="*/ 0 w 20"/>
              <a:gd name="T5" fmla="*/ 0 h 6"/>
              <a:gd name="T6" fmla="*/ 0 w 20"/>
              <a:gd name="T7" fmla="*/ 1588 h 6"/>
              <a:gd name="T8" fmla="*/ 0 w 20"/>
              <a:gd name="T9" fmla="*/ 1588 h 6"/>
              <a:gd name="T10" fmla="*/ 0 w 20"/>
              <a:gd name="T11" fmla="*/ 3175 h 6"/>
              <a:gd name="T12" fmla="*/ 31750 w 20"/>
              <a:gd name="T13" fmla="*/ 9525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" h="6">
                <a:moveTo>
                  <a:pt x="2" y="0"/>
                </a:move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20" y="6"/>
                </a:lnTo>
                <a:lnTo>
                  <a:pt x="2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69" name="Freeform 254"/>
          <p:cNvSpPr>
            <a:spLocks noChangeArrowheads="1"/>
          </p:cNvSpPr>
          <p:nvPr/>
        </p:nvSpPr>
        <p:spPr bwMode="auto">
          <a:xfrm>
            <a:off x="1557338" y="4759325"/>
            <a:ext cx="14287" cy="22225"/>
          </a:xfrm>
          <a:custGeom>
            <a:avLst/>
            <a:gdLst>
              <a:gd name="T0" fmla="*/ 0 w 9"/>
              <a:gd name="T1" fmla="*/ 17463 h 14"/>
              <a:gd name="T2" fmla="*/ 0 w 9"/>
              <a:gd name="T3" fmla="*/ 19050 h 14"/>
              <a:gd name="T4" fmla="*/ 0 w 9"/>
              <a:gd name="T5" fmla="*/ 22225 h 14"/>
              <a:gd name="T6" fmla="*/ 1587 w 9"/>
              <a:gd name="T7" fmla="*/ 22225 h 14"/>
              <a:gd name="T8" fmla="*/ 4762 w 9"/>
              <a:gd name="T9" fmla="*/ 22225 h 14"/>
              <a:gd name="T10" fmla="*/ 4762 w 9"/>
              <a:gd name="T11" fmla="*/ 19050 h 14"/>
              <a:gd name="T12" fmla="*/ 14287 w 9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" h="14">
                <a:moveTo>
                  <a:pt x="0" y="11"/>
                </a:moveTo>
                <a:lnTo>
                  <a:pt x="0" y="12"/>
                </a:lnTo>
                <a:lnTo>
                  <a:pt x="0" y="14"/>
                </a:lnTo>
                <a:lnTo>
                  <a:pt x="1" y="14"/>
                </a:lnTo>
                <a:lnTo>
                  <a:pt x="3" y="14"/>
                </a:lnTo>
                <a:lnTo>
                  <a:pt x="3" y="12"/>
                </a:lnTo>
                <a:lnTo>
                  <a:pt x="9" y="0"/>
                </a:lnTo>
                <a:lnTo>
                  <a:pt x="0" y="11"/>
                </a:lnTo>
                <a:close/>
              </a:path>
            </a:pathLst>
          </a:custGeom>
          <a:solidFill>
            <a:srgbClr val="E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0" name="Freeform 255"/>
          <p:cNvSpPr>
            <a:spLocks noChangeArrowheads="1"/>
          </p:cNvSpPr>
          <p:nvPr/>
        </p:nvSpPr>
        <p:spPr bwMode="auto">
          <a:xfrm>
            <a:off x="1571625" y="4759325"/>
            <a:ext cx="14288" cy="17463"/>
          </a:xfrm>
          <a:custGeom>
            <a:avLst/>
            <a:gdLst>
              <a:gd name="T0" fmla="*/ 14288 w 9"/>
              <a:gd name="T1" fmla="*/ 17463 h 11"/>
              <a:gd name="T2" fmla="*/ 14288 w 9"/>
              <a:gd name="T3" fmla="*/ 17463 h 11"/>
              <a:gd name="T4" fmla="*/ 14288 w 9"/>
              <a:gd name="T5" fmla="*/ 17463 h 11"/>
              <a:gd name="T6" fmla="*/ 12700 w 9"/>
              <a:gd name="T7" fmla="*/ 17463 h 11"/>
              <a:gd name="T8" fmla="*/ 12700 w 9"/>
              <a:gd name="T9" fmla="*/ 17463 h 11"/>
              <a:gd name="T10" fmla="*/ 12700 w 9"/>
              <a:gd name="T11" fmla="*/ 17463 h 11"/>
              <a:gd name="T12" fmla="*/ 0 w 9"/>
              <a:gd name="T13" fmla="*/ 0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" h="11">
                <a:moveTo>
                  <a:pt x="9" y="11"/>
                </a:moveTo>
                <a:lnTo>
                  <a:pt x="9" y="11"/>
                </a:lnTo>
                <a:lnTo>
                  <a:pt x="8" y="11"/>
                </a:lnTo>
                <a:lnTo>
                  <a:pt x="0" y="0"/>
                </a:lnTo>
                <a:lnTo>
                  <a:pt x="9" y="11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1" name="Freeform 256"/>
          <p:cNvSpPr>
            <a:spLocks noChangeArrowheads="1"/>
          </p:cNvSpPr>
          <p:nvPr/>
        </p:nvSpPr>
        <p:spPr bwMode="auto">
          <a:xfrm>
            <a:off x="1571625" y="4757738"/>
            <a:ext cx="41275" cy="4762"/>
          </a:xfrm>
          <a:custGeom>
            <a:avLst/>
            <a:gdLst>
              <a:gd name="T0" fmla="*/ 39688 w 26"/>
              <a:gd name="T1" fmla="*/ 0 h 3"/>
              <a:gd name="T2" fmla="*/ 41275 w 26"/>
              <a:gd name="T3" fmla="*/ 0 h 3"/>
              <a:gd name="T4" fmla="*/ 41275 w 26"/>
              <a:gd name="T5" fmla="*/ 0 h 3"/>
              <a:gd name="T6" fmla="*/ 41275 w 26"/>
              <a:gd name="T7" fmla="*/ 1587 h 3"/>
              <a:gd name="T8" fmla="*/ 41275 w 26"/>
              <a:gd name="T9" fmla="*/ 1587 h 3"/>
              <a:gd name="T10" fmla="*/ 41275 w 26"/>
              <a:gd name="T11" fmla="*/ 3175 h 3"/>
              <a:gd name="T12" fmla="*/ 41275 w 26"/>
              <a:gd name="T13" fmla="*/ 3175 h 3"/>
              <a:gd name="T14" fmla="*/ 41275 w 26"/>
              <a:gd name="T15" fmla="*/ 4762 h 3"/>
              <a:gd name="T16" fmla="*/ 39688 w 26"/>
              <a:gd name="T17" fmla="*/ 4762 h 3"/>
              <a:gd name="T18" fmla="*/ 0 w 26"/>
              <a:gd name="T19" fmla="*/ 1587 h 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" h="3">
                <a:moveTo>
                  <a:pt x="25" y="0"/>
                </a:moveTo>
                <a:lnTo>
                  <a:pt x="26" y="0"/>
                </a:lnTo>
                <a:lnTo>
                  <a:pt x="26" y="1"/>
                </a:lnTo>
                <a:lnTo>
                  <a:pt x="26" y="2"/>
                </a:lnTo>
                <a:lnTo>
                  <a:pt x="26" y="3"/>
                </a:lnTo>
                <a:lnTo>
                  <a:pt x="25" y="3"/>
                </a:lnTo>
                <a:lnTo>
                  <a:pt x="0" y="1"/>
                </a:lnTo>
                <a:lnTo>
                  <a:pt x="25" y="0"/>
                </a:lnTo>
                <a:close/>
              </a:path>
            </a:pathLst>
          </a:custGeom>
          <a:solidFill>
            <a:srgbClr val="FFAD2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2" name="Freeform 257"/>
          <p:cNvSpPr>
            <a:spLocks noChangeArrowheads="1"/>
          </p:cNvSpPr>
          <p:nvPr/>
        </p:nvSpPr>
        <p:spPr bwMode="auto">
          <a:xfrm>
            <a:off x="1530350" y="4759325"/>
            <a:ext cx="41275" cy="3175"/>
          </a:xfrm>
          <a:custGeom>
            <a:avLst/>
            <a:gdLst>
              <a:gd name="T0" fmla="*/ 3175 w 26"/>
              <a:gd name="T1" fmla="*/ 0 h 2"/>
              <a:gd name="T2" fmla="*/ 0 w 26"/>
              <a:gd name="T3" fmla="*/ 0 h 2"/>
              <a:gd name="T4" fmla="*/ 0 w 26"/>
              <a:gd name="T5" fmla="*/ 0 h 2"/>
              <a:gd name="T6" fmla="*/ 0 w 26"/>
              <a:gd name="T7" fmla="*/ 1588 h 2"/>
              <a:gd name="T8" fmla="*/ 0 w 26"/>
              <a:gd name="T9" fmla="*/ 1588 h 2"/>
              <a:gd name="T10" fmla="*/ 0 w 26"/>
              <a:gd name="T11" fmla="*/ 3175 h 2"/>
              <a:gd name="T12" fmla="*/ 0 w 26"/>
              <a:gd name="T13" fmla="*/ 3175 h 2"/>
              <a:gd name="T14" fmla="*/ 0 w 26"/>
              <a:gd name="T15" fmla="*/ 3175 h 2"/>
              <a:gd name="T16" fmla="*/ 3175 w 26"/>
              <a:gd name="T17" fmla="*/ 3175 h 2"/>
              <a:gd name="T18" fmla="*/ 41275 w 26"/>
              <a:gd name="T19" fmla="*/ 0 h 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" h="2">
                <a:moveTo>
                  <a:pt x="2" y="0"/>
                </a:move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2" y="2"/>
                </a:lnTo>
                <a:lnTo>
                  <a:pt x="26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3" name="Freeform 258"/>
          <p:cNvSpPr>
            <a:spLocks noChangeArrowheads="1"/>
          </p:cNvSpPr>
          <p:nvPr/>
        </p:nvSpPr>
        <p:spPr bwMode="auto">
          <a:xfrm>
            <a:off x="1570038" y="4732338"/>
            <a:ext cx="1587" cy="26987"/>
          </a:xfrm>
          <a:custGeom>
            <a:avLst/>
            <a:gdLst>
              <a:gd name="T0" fmla="*/ 1587 w 1"/>
              <a:gd name="T1" fmla="*/ 1587 h 17"/>
              <a:gd name="T2" fmla="*/ 1587 w 1"/>
              <a:gd name="T3" fmla="*/ 1587 h 17"/>
              <a:gd name="T4" fmla="*/ 1587 w 1"/>
              <a:gd name="T5" fmla="*/ 1587 h 17"/>
              <a:gd name="T6" fmla="*/ 1587 w 1"/>
              <a:gd name="T7" fmla="*/ 0 h 17"/>
              <a:gd name="T8" fmla="*/ 1587 w 1"/>
              <a:gd name="T9" fmla="*/ 0 h 17"/>
              <a:gd name="T10" fmla="*/ 1587 w 1"/>
              <a:gd name="T11" fmla="*/ 0 h 17"/>
              <a:gd name="T12" fmla="*/ 0 w 1"/>
              <a:gd name="T13" fmla="*/ 1587 h 17"/>
              <a:gd name="T14" fmla="*/ 0 w 1"/>
              <a:gd name="T15" fmla="*/ 1587 h 17"/>
              <a:gd name="T16" fmla="*/ 0 w 1"/>
              <a:gd name="T17" fmla="*/ 1587 h 17"/>
              <a:gd name="T18" fmla="*/ 1587 w 1"/>
              <a:gd name="T19" fmla="*/ 26987 h 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" h="17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1"/>
                </a:lnTo>
                <a:lnTo>
                  <a:pt x="1" y="17"/>
                </a:lnTo>
                <a:lnTo>
                  <a:pt x="1" y="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4" name="Freeform 259"/>
          <p:cNvSpPr>
            <a:spLocks noChangeArrowheads="1"/>
          </p:cNvSpPr>
          <p:nvPr/>
        </p:nvSpPr>
        <p:spPr bwMode="auto">
          <a:xfrm>
            <a:off x="1571625" y="4759325"/>
            <a:ext cx="3175" cy="26988"/>
          </a:xfrm>
          <a:custGeom>
            <a:avLst/>
            <a:gdLst>
              <a:gd name="T0" fmla="*/ 3175 w 2"/>
              <a:gd name="T1" fmla="*/ 25400 h 17"/>
              <a:gd name="T2" fmla="*/ 3175 w 2"/>
              <a:gd name="T3" fmla="*/ 25400 h 17"/>
              <a:gd name="T4" fmla="*/ 3175 w 2"/>
              <a:gd name="T5" fmla="*/ 26988 h 17"/>
              <a:gd name="T6" fmla="*/ 3175 w 2"/>
              <a:gd name="T7" fmla="*/ 26988 h 17"/>
              <a:gd name="T8" fmla="*/ 0 w 2"/>
              <a:gd name="T9" fmla="*/ 26988 h 17"/>
              <a:gd name="T10" fmla="*/ 0 w 2"/>
              <a:gd name="T11" fmla="*/ 26988 h 17"/>
              <a:gd name="T12" fmla="*/ 0 w 2"/>
              <a:gd name="T13" fmla="*/ 26988 h 17"/>
              <a:gd name="T14" fmla="*/ 0 w 2"/>
              <a:gd name="T15" fmla="*/ 25400 h 17"/>
              <a:gd name="T16" fmla="*/ 0 w 2"/>
              <a:gd name="T17" fmla="*/ 25400 h 17"/>
              <a:gd name="T18" fmla="*/ 3175 w 2"/>
              <a:gd name="T19" fmla="*/ 0 h 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" h="17">
                <a:moveTo>
                  <a:pt x="2" y="16"/>
                </a:moveTo>
                <a:lnTo>
                  <a:pt x="2" y="16"/>
                </a:lnTo>
                <a:lnTo>
                  <a:pt x="2" y="17"/>
                </a:lnTo>
                <a:lnTo>
                  <a:pt x="0" y="17"/>
                </a:lnTo>
                <a:lnTo>
                  <a:pt x="0" y="16"/>
                </a:lnTo>
                <a:lnTo>
                  <a:pt x="2" y="0"/>
                </a:lnTo>
                <a:lnTo>
                  <a:pt x="2" y="1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5" name="Oval 260"/>
          <p:cNvSpPr>
            <a:spLocks noChangeArrowheads="1"/>
          </p:cNvSpPr>
          <p:nvPr/>
        </p:nvSpPr>
        <p:spPr bwMode="auto">
          <a:xfrm>
            <a:off x="1608138" y="4740275"/>
            <a:ext cx="1587" cy="158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6" name="Oval 261"/>
          <p:cNvSpPr>
            <a:spLocks noChangeArrowheads="1"/>
          </p:cNvSpPr>
          <p:nvPr/>
        </p:nvSpPr>
        <p:spPr bwMode="auto">
          <a:xfrm>
            <a:off x="1581150" y="4752975"/>
            <a:ext cx="4763" cy="317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7" name="Oval 262"/>
          <p:cNvSpPr>
            <a:spLocks noChangeArrowheads="1"/>
          </p:cNvSpPr>
          <p:nvPr/>
        </p:nvSpPr>
        <p:spPr bwMode="auto">
          <a:xfrm>
            <a:off x="1536700" y="4773613"/>
            <a:ext cx="1588" cy="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8" name="Oval 263"/>
          <p:cNvSpPr>
            <a:spLocks noChangeArrowheads="1"/>
          </p:cNvSpPr>
          <p:nvPr/>
        </p:nvSpPr>
        <p:spPr bwMode="auto">
          <a:xfrm>
            <a:off x="1570038" y="4762500"/>
            <a:ext cx="1587" cy="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79" name="Oval 264"/>
          <p:cNvSpPr>
            <a:spLocks noChangeArrowheads="1"/>
          </p:cNvSpPr>
          <p:nvPr/>
        </p:nvSpPr>
        <p:spPr bwMode="auto">
          <a:xfrm>
            <a:off x="1568450" y="4727575"/>
            <a:ext cx="1588" cy="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0" name="Freeform 265"/>
          <p:cNvSpPr>
            <a:spLocks noChangeArrowheads="1"/>
          </p:cNvSpPr>
          <p:nvPr/>
        </p:nvSpPr>
        <p:spPr bwMode="auto">
          <a:xfrm>
            <a:off x="1571625" y="4749800"/>
            <a:ext cx="31750" cy="9525"/>
          </a:xfrm>
          <a:custGeom>
            <a:avLst/>
            <a:gdLst>
              <a:gd name="T0" fmla="*/ 31750 w 20"/>
              <a:gd name="T1" fmla="*/ 3175 h 6"/>
              <a:gd name="T2" fmla="*/ 31750 w 20"/>
              <a:gd name="T3" fmla="*/ 1588 h 6"/>
              <a:gd name="T4" fmla="*/ 31750 w 20"/>
              <a:gd name="T5" fmla="*/ 1588 h 6"/>
              <a:gd name="T6" fmla="*/ 31750 w 20"/>
              <a:gd name="T7" fmla="*/ 0 h 6"/>
              <a:gd name="T8" fmla="*/ 30163 w 20"/>
              <a:gd name="T9" fmla="*/ 0 h 6"/>
              <a:gd name="T10" fmla="*/ 26988 w 20"/>
              <a:gd name="T11" fmla="*/ 0 h 6"/>
              <a:gd name="T12" fmla="*/ 26988 w 20"/>
              <a:gd name="T13" fmla="*/ 0 h 6"/>
              <a:gd name="T14" fmla="*/ 0 w 20"/>
              <a:gd name="T15" fmla="*/ 9525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" h="6">
                <a:moveTo>
                  <a:pt x="20" y="2"/>
                </a:moveTo>
                <a:lnTo>
                  <a:pt x="20" y="1"/>
                </a:lnTo>
                <a:lnTo>
                  <a:pt x="20" y="0"/>
                </a:lnTo>
                <a:lnTo>
                  <a:pt x="19" y="0"/>
                </a:lnTo>
                <a:lnTo>
                  <a:pt x="17" y="0"/>
                </a:lnTo>
                <a:lnTo>
                  <a:pt x="0" y="6"/>
                </a:lnTo>
                <a:lnTo>
                  <a:pt x="20" y="2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1" name="Freeform 266"/>
          <p:cNvSpPr>
            <a:spLocks noChangeArrowheads="1"/>
          </p:cNvSpPr>
          <p:nvPr/>
        </p:nvSpPr>
        <p:spPr bwMode="auto">
          <a:xfrm>
            <a:off x="1549400" y="4752975"/>
            <a:ext cx="22225" cy="6350"/>
          </a:xfrm>
          <a:custGeom>
            <a:avLst/>
            <a:gdLst>
              <a:gd name="T0" fmla="*/ 0 w 14"/>
              <a:gd name="T1" fmla="*/ 1588 h 4"/>
              <a:gd name="T2" fmla="*/ 0 w 14"/>
              <a:gd name="T3" fmla="*/ 1588 h 4"/>
              <a:gd name="T4" fmla="*/ 0 w 14"/>
              <a:gd name="T5" fmla="*/ 1588 h 4"/>
              <a:gd name="T6" fmla="*/ 0 w 14"/>
              <a:gd name="T7" fmla="*/ 0 h 4"/>
              <a:gd name="T8" fmla="*/ 0 w 14"/>
              <a:gd name="T9" fmla="*/ 0 h 4"/>
              <a:gd name="T10" fmla="*/ 0 w 14"/>
              <a:gd name="T11" fmla="*/ 0 h 4"/>
              <a:gd name="T12" fmla="*/ 3175 w 14"/>
              <a:gd name="T13" fmla="*/ 0 h 4"/>
              <a:gd name="T14" fmla="*/ 22225 w 14"/>
              <a:gd name="T15" fmla="*/ 635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" h="4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14" y="4"/>
                </a:lnTo>
                <a:lnTo>
                  <a:pt x="0" y="1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2" name="Freeform 267"/>
          <p:cNvSpPr>
            <a:spLocks noChangeArrowheads="1"/>
          </p:cNvSpPr>
          <p:nvPr/>
        </p:nvSpPr>
        <p:spPr bwMode="auto">
          <a:xfrm>
            <a:off x="1547813" y="4759325"/>
            <a:ext cx="23812" cy="6350"/>
          </a:xfrm>
          <a:custGeom>
            <a:avLst/>
            <a:gdLst>
              <a:gd name="T0" fmla="*/ 1587 w 15"/>
              <a:gd name="T1" fmla="*/ 4763 h 4"/>
              <a:gd name="T2" fmla="*/ 1587 w 15"/>
              <a:gd name="T3" fmla="*/ 4763 h 4"/>
              <a:gd name="T4" fmla="*/ 0 w 15"/>
              <a:gd name="T5" fmla="*/ 6350 h 4"/>
              <a:gd name="T6" fmla="*/ 1587 w 15"/>
              <a:gd name="T7" fmla="*/ 6350 h 4"/>
              <a:gd name="T8" fmla="*/ 1587 w 15"/>
              <a:gd name="T9" fmla="*/ 6350 h 4"/>
              <a:gd name="T10" fmla="*/ 1587 w 15"/>
              <a:gd name="T11" fmla="*/ 6350 h 4"/>
              <a:gd name="T12" fmla="*/ 4762 w 15"/>
              <a:gd name="T13" fmla="*/ 6350 h 4"/>
              <a:gd name="T14" fmla="*/ 23812 w 15"/>
              <a:gd name="T15" fmla="*/ 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" h="4">
                <a:moveTo>
                  <a:pt x="1" y="3"/>
                </a:moveTo>
                <a:lnTo>
                  <a:pt x="1" y="3"/>
                </a:lnTo>
                <a:lnTo>
                  <a:pt x="0" y="4"/>
                </a:lnTo>
                <a:lnTo>
                  <a:pt x="1" y="4"/>
                </a:lnTo>
                <a:lnTo>
                  <a:pt x="3" y="4"/>
                </a:lnTo>
                <a:lnTo>
                  <a:pt x="15" y="0"/>
                </a:lnTo>
                <a:lnTo>
                  <a:pt x="1" y="3"/>
                </a:lnTo>
                <a:close/>
              </a:path>
            </a:pathLst>
          </a:custGeom>
          <a:solidFill>
            <a:srgbClr val="B358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3" name="Freeform 268"/>
          <p:cNvSpPr>
            <a:spLocks noChangeArrowheads="1"/>
          </p:cNvSpPr>
          <p:nvPr/>
        </p:nvSpPr>
        <p:spPr bwMode="auto">
          <a:xfrm>
            <a:off x="1571625" y="4759325"/>
            <a:ext cx="26988" cy="22225"/>
          </a:xfrm>
          <a:custGeom>
            <a:avLst/>
            <a:gdLst>
              <a:gd name="T0" fmla="*/ 23813 w 17"/>
              <a:gd name="T1" fmla="*/ 17463 h 14"/>
              <a:gd name="T2" fmla="*/ 26988 w 17"/>
              <a:gd name="T3" fmla="*/ 17463 h 14"/>
              <a:gd name="T4" fmla="*/ 26988 w 17"/>
              <a:gd name="T5" fmla="*/ 19050 h 14"/>
              <a:gd name="T6" fmla="*/ 23813 w 17"/>
              <a:gd name="T7" fmla="*/ 19050 h 14"/>
              <a:gd name="T8" fmla="*/ 23813 w 17"/>
              <a:gd name="T9" fmla="*/ 22225 h 14"/>
              <a:gd name="T10" fmla="*/ 22225 w 17"/>
              <a:gd name="T11" fmla="*/ 22225 h 14"/>
              <a:gd name="T12" fmla="*/ 22225 w 17"/>
              <a:gd name="T13" fmla="*/ 19050 h 14"/>
              <a:gd name="T14" fmla="*/ 22225 w 17"/>
              <a:gd name="T15" fmla="*/ 19050 h 14"/>
              <a:gd name="T16" fmla="*/ 0 w 17"/>
              <a:gd name="T17" fmla="*/ 0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" h="14">
                <a:moveTo>
                  <a:pt x="15" y="11"/>
                </a:moveTo>
                <a:lnTo>
                  <a:pt x="17" y="11"/>
                </a:lnTo>
                <a:lnTo>
                  <a:pt x="17" y="12"/>
                </a:lnTo>
                <a:lnTo>
                  <a:pt x="15" y="12"/>
                </a:lnTo>
                <a:lnTo>
                  <a:pt x="15" y="14"/>
                </a:lnTo>
                <a:lnTo>
                  <a:pt x="14" y="14"/>
                </a:lnTo>
                <a:lnTo>
                  <a:pt x="14" y="12"/>
                </a:lnTo>
                <a:lnTo>
                  <a:pt x="0" y="0"/>
                </a:lnTo>
                <a:lnTo>
                  <a:pt x="15" y="1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4" name="Freeform 269"/>
          <p:cNvSpPr>
            <a:spLocks noChangeArrowheads="1"/>
          </p:cNvSpPr>
          <p:nvPr/>
        </p:nvSpPr>
        <p:spPr bwMode="auto">
          <a:xfrm>
            <a:off x="1571625" y="4737100"/>
            <a:ext cx="26988" cy="22225"/>
          </a:xfrm>
          <a:custGeom>
            <a:avLst/>
            <a:gdLst>
              <a:gd name="T0" fmla="*/ 26988 w 17"/>
              <a:gd name="T1" fmla="*/ 3175 h 14"/>
              <a:gd name="T2" fmla="*/ 26988 w 17"/>
              <a:gd name="T3" fmla="*/ 3175 h 14"/>
              <a:gd name="T4" fmla="*/ 26988 w 17"/>
              <a:gd name="T5" fmla="*/ 3175 h 14"/>
              <a:gd name="T6" fmla="*/ 26988 w 17"/>
              <a:gd name="T7" fmla="*/ 0 h 14"/>
              <a:gd name="T8" fmla="*/ 23813 w 17"/>
              <a:gd name="T9" fmla="*/ 0 h 14"/>
              <a:gd name="T10" fmla="*/ 23813 w 17"/>
              <a:gd name="T11" fmla="*/ 0 h 14"/>
              <a:gd name="T12" fmla="*/ 22225 w 17"/>
              <a:gd name="T13" fmla="*/ 3175 h 14"/>
              <a:gd name="T14" fmla="*/ 22225 w 17"/>
              <a:gd name="T15" fmla="*/ 3175 h 14"/>
              <a:gd name="T16" fmla="*/ 0 w 17"/>
              <a:gd name="T17" fmla="*/ 22225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" h="14">
                <a:moveTo>
                  <a:pt x="17" y="2"/>
                </a:moveTo>
                <a:lnTo>
                  <a:pt x="17" y="2"/>
                </a:lnTo>
                <a:lnTo>
                  <a:pt x="17" y="0"/>
                </a:lnTo>
                <a:lnTo>
                  <a:pt x="15" y="0"/>
                </a:lnTo>
                <a:lnTo>
                  <a:pt x="14" y="2"/>
                </a:lnTo>
                <a:lnTo>
                  <a:pt x="0" y="14"/>
                </a:lnTo>
                <a:lnTo>
                  <a:pt x="17" y="2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5" name="Freeform 270"/>
          <p:cNvSpPr>
            <a:spLocks noChangeArrowheads="1"/>
          </p:cNvSpPr>
          <p:nvPr/>
        </p:nvSpPr>
        <p:spPr bwMode="auto">
          <a:xfrm>
            <a:off x="1549400" y="4737100"/>
            <a:ext cx="22225" cy="22225"/>
          </a:xfrm>
          <a:custGeom>
            <a:avLst/>
            <a:gdLst>
              <a:gd name="T0" fmla="*/ 3175 w 14"/>
              <a:gd name="T1" fmla="*/ 3175 h 14"/>
              <a:gd name="T2" fmla="*/ 0 w 14"/>
              <a:gd name="T3" fmla="*/ 3175 h 14"/>
              <a:gd name="T4" fmla="*/ 0 w 14"/>
              <a:gd name="T5" fmla="*/ 3175 h 14"/>
              <a:gd name="T6" fmla="*/ 3175 w 14"/>
              <a:gd name="T7" fmla="*/ 0 h 14"/>
              <a:gd name="T8" fmla="*/ 4763 w 14"/>
              <a:gd name="T9" fmla="*/ 0 h 14"/>
              <a:gd name="T10" fmla="*/ 4763 w 14"/>
              <a:gd name="T11" fmla="*/ 0 h 14"/>
              <a:gd name="T12" fmla="*/ 4763 w 14"/>
              <a:gd name="T13" fmla="*/ 3175 h 14"/>
              <a:gd name="T14" fmla="*/ 4763 w 14"/>
              <a:gd name="T15" fmla="*/ 3175 h 14"/>
              <a:gd name="T16" fmla="*/ 22225 w 14"/>
              <a:gd name="T17" fmla="*/ 22225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" h="14">
                <a:moveTo>
                  <a:pt x="2" y="2"/>
                </a:moveTo>
                <a:lnTo>
                  <a:pt x="0" y="2"/>
                </a:lnTo>
                <a:lnTo>
                  <a:pt x="2" y="0"/>
                </a:lnTo>
                <a:lnTo>
                  <a:pt x="3" y="0"/>
                </a:lnTo>
                <a:lnTo>
                  <a:pt x="3" y="2"/>
                </a:lnTo>
                <a:lnTo>
                  <a:pt x="14" y="14"/>
                </a:lnTo>
                <a:lnTo>
                  <a:pt x="2" y="2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6" name="Freeform 271"/>
          <p:cNvSpPr>
            <a:spLocks noChangeArrowheads="1"/>
          </p:cNvSpPr>
          <p:nvPr/>
        </p:nvSpPr>
        <p:spPr bwMode="auto">
          <a:xfrm>
            <a:off x="1554163" y="4760913"/>
            <a:ext cx="17462" cy="23812"/>
          </a:xfrm>
          <a:custGeom>
            <a:avLst/>
            <a:gdLst>
              <a:gd name="T0" fmla="*/ 0 w 11"/>
              <a:gd name="T1" fmla="*/ 20637 h 15"/>
              <a:gd name="T2" fmla="*/ 0 w 11"/>
              <a:gd name="T3" fmla="*/ 22225 h 15"/>
              <a:gd name="T4" fmla="*/ 0 w 11"/>
              <a:gd name="T5" fmla="*/ 22225 h 15"/>
              <a:gd name="T6" fmla="*/ 0 w 11"/>
              <a:gd name="T7" fmla="*/ 22225 h 15"/>
              <a:gd name="T8" fmla="*/ 3175 w 11"/>
              <a:gd name="T9" fmla="*/ 23812 h 15"/>
              <a:gd name="T10" fmla="*/ 3175 w 11"/>
              <a:gd name="T11" fmla="*/ 23812 h 15"/>
              <a:gd name="T12" fmla="*/ 3175 w 11"/>
              <a:gd name="T13" fmla="*/ 22225 h 15"/>
              <a:gd name="T14" fmla="*/ 3175 w 11"/>
              <a:gd name="T15" fmla="*/ 22225 h 15"/>
              <a:gd name="T16" fmla="*/ 17462 w 11"/>
              <a:gd name="T17" fmla="*/ 0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" h="15">
                <a:moveTo>
                  <a:pt x="0" y="13"/>
                </a:moveTo>
                <a:lnTo>
                  <a:pt x="0" y="14"/>
                </a:lnTo>
                <a:lnTo>
                  <a:pt x="2" y="15"/>
                </a:lnTo>
                <a:lnTo>
                  <a:pt x="2" y="14"/>
                </a:lnTo>
                <a:lnTo>
                  <a:pt x="11" y="0"/>
                </a:lnTo>
                <a:lnTo>
                  <a:pt x="0" y="13"/>
                </a:lnTo>
                <a:close/>
              </a:path>
            </a:pathLst>
          </a:custGeom>
          <a:solidFill>
            <a:srgbClr val="9A9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7" name="Freeform 272"/>
          <p:cNvSpPr>
            <a:spLocks noChangeArrowheads="1"/>
          </p:cNvSpPr>
          <p:nvPr/>
        </p:nvSpPr>
        <p:spPr bwMode="auto">
          <a:xfrm>
            <a:off x="1571625" y="4733925"/>
            <a:ext cx="12700" cy="25400"/>
          </a:xfrm>
          <a:custGeom>
            <a:avLst/>
            <a:gdLst>
              <a:gd name="T0" fmla="*/ 12700 w 8"/>
              <a:gd name="T1" fmla="*/ 1588 h 16"/>
              <a:gd name="T2" fmla="*/ 9525 w 8"/>
              <a:gd name="T3" fmla="*/ 0 h 16"/>
              <a:gd name="T4" fmla="*/ 9525 w 8"/>
              <a:gd name="T5" fmla="*/ 0 h 16"/>
              <a:gd name="T6" fmla="*/ 9525 w 8"/>
              <a:gd name="T7" fmla="*/ 0 h 16"/>
              <a:gd name="T8" fmla="*/ 7938 w 8"/>
              <a:gd name="T9" fmla="*/ 1588 h 16"/>
              <a:gd name="T10" fmla="*/ 0 w 8"/>
              <a:gd name="T11" fmla="*/ 25400 h 16"/>
              <a:gd name="T12" fmla="*/ 12700 w 8"/>
              <a:gd name="T13" fmla="*/ 3175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16">
                <a:moveTo>
                  <a:pt x="8" y="1"/>
                </a:moveTo>
                <a:lnTo>
                  <a:pt x="6" y="0"/>
                </a:lnTo>
                <a:lnTo>
                  <a:pt x="5" y="1"/>
                </a:lnTo>
                <a:lnTo>
                  <a:pt x="0" y="16"/>
                </a:lnTo>
                <a:lnTo>
                  <a:pt x="8" y="2"/>
                </a:lnTo>
                <a:lnTo>
                  <a:pt x="8" y="1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8" name="Freeform 273"/>
          <p:cNvSpPr>
            <a:spLocks noChangeArrowheads="1"/>
          </p:cNvSpPr>
          <p:nvPr/>
        </p:nvSpPr>
        <p:spPr bwMode="auto">
          <a:xfrm>
            <a:off x="1571625" y="4759325"/>
            <a:ext cx="12700" cy="30163"/>
          </a:xfrm>
          <a:custGeom>
            <a:avLst/>
            <a:gdLst>
              <a:gd name="T0" fmla="*/ 12700 w 8"/>
              <a:gd name="T1" fmla="*/ 30163 h 19"/>
              <a:gd name="T2" fmla="*/ 12700 w 8"/>
              <a:gd name="T3" fmla="*/ 30163 h 19"/>
              <a:gd name="T4" fmla="*/ 12700 w 8"/>
              <a:gd name="T5" fmla="*/ 30163 h 19"/>
              <a:gd name="T6" fmla="*/ 9525 w 8"/>
              <a:gd name="T7" fmla="*/ 30163 h 19"/>
              <a:gd name="T8" fmla="*/ 9525 w 8"/>
              <a:gd name="T9" fmla="*/ 28575 h 19"/>
              <a:gd name="T10" fmla="*/ 0 w 8"/>
              <a:gd name="T11" fmla="*/ 0 h 19"/>
              <a:gd name="T12" fmla="*/ 12700 w 8"/>
              <a:gd name="T13" fmla="*/ 26988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19">
                <a:moveTo>
                  <a:pt x="8" y="19"/>
                </a:moveTo>
                <a:lnTo>
                  <a:pt x="8" y="19"/>
                </a:lnTo>
                <a:lnTo>
                  <a:pt x="6" y="19"/>
                </a:lnTo>
                <a:lnTo>
                  <a:pt x="6" y="18"/>
                </a:lnTo>
                <a:lnTo>
                  <a:pt x="0" y="0"/>
                </a:lnTo>
                <a:lnTo>
                  <a:pt x="8" y="17"/>
                </a:lnTo>
                <a:lnTo>
                  <a:pt x="8" y="19"/>
                </a:ln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89" name="Freeform 274"/>
          <p:cNvSpPr>
            <a:spLocks noChangeArrowheads="1"/>
          </p:cNvSpPr>
          <p:nvPr/>
        </p:nvSpPr>
        <p:spPr bwMode="auto">
          <a:xfrm>
            <a:off x="1562100" y="4759325"/>
            <a:ext cx="9525" cy="23813"/>
          </a:xfrm>
          <a:custGeom>
            <a:avLst/>
            <a:gdLst>
              <a:gd name="T0" fmla="*/ 0 w 6"/>
              <a:gd name="T1" fmla="*/ 23813 h 15"/>
              <a:gd name="T2" fmla="*/ 0 w 6"/>
              <a:gd name="T3" fmla="*/ 23813 h 15"/>
              <a:gd name="T4" fmla="*/ 3175 w 6"/>
              <a:gd name="T5" fmla="*/ 23813 h 15"/>
              <a:gd name="T6" fmla="*/ 3175 w 6"/>
              <a:gd name="T7" fmla="*/ 23813 h 15"/>
              <a:gd name="T8" fmla="*/ 4763 w 6"/>
              <a:gd name="T9" fmla="*/ 23813 h 15"/>
              <a:gd name="T10" fmla="*/ 9525 w 6"/>
              <a:gd name="T11" fmla="*/ 0 h 15"/>
              <a:gd name="T12" fmla="*/ 0 w 6"/>
              <a:gd name="T13" fmla="*/ 22225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" h="15">
                <a:moveTo>
                  <a:pt x="0" y="15"/>
                </a:moveTo>
                <a:lnTo>
                  <a:pt x="0" y="15"/>
                </a:lnTo>
                <a:lnTo>
                  <a:pt x="2" y="15"/>
                </a:lnTo>
                <a:lnTo>
                  <a:pt x="3" y="15"/>
                </a:lnTo>
                <a:lnTo>
                  <a:pt x="6" y="0"/>
                </a:lnTo>
                <a:lnTo>
                  <a:pt x="0" y="14"/>
                </a:lnTo>
                <a:lnTo>
                  <a:pt x="0" y="15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0" name="Freeform 275"/>
          <p:cNvSpPr>
            <a:spLocks noChangeArrowheads="1"/>
          </p:cNvSpPr>
          <p:nvPr/>
        </p:nvSpPr>
        <p:spPr bwMode="auto">
          <a:xfrm>
            <a:off x="1558925" y="4729163"/>
            <a:ext cx="12700" cy="30162"/>
          </a:xfrm>
          <a:custGeom>
            <a:avLst/>
            <a:gdLst>
              <a:gd name="T0" fmla="*/ 0 w 8"/>
              <a:gd name="T1" fmla="*/ 0 h 19"/>
              <a:gd name="T2" fmla="*/ 3175 w 8"/>
              <a:gd name="T3" fmla="*/ 0 h 19"/>
              <a:gd name="T4" fmla="*/ 3175 w 8"/>
              <a:gd name="T5" fmla="*/ 0 h 19"/>
              <a:gd name="T6" fmla="*/ 3175 w 8"/>
              <a:gd name="T7" fmla="*/ 0 h 19"/>
              <a:gd name="T8" fmla="*/ 6350 w 8"/>
              <a:gd name="T9" fmla="*/ 0 h 19"/>
              <a:gd name="T10" fmla="*/ 12700 w 8"/>
              <a:gd name="T11" fmla="*/ 30162 h 19"/>
              <a:gd name="T12" fmla="*/ 0 w 8"/>
              <a:gd name="T13" fmla="*/ 1587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19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8" y="19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1" name="Freeform 276"/>
          <p:cNvSpPr>
            <a:spLocks noChangeArrowheads="1"/>
          </p:cNvSpPr>
          <p:nvPr/>
        </p:nvSpPr>
        <p:spPr bwMode="auto">
          <a:xfrm>
            <a:off x="1558925" y="4752975"/>
            <a:ext cx="12700" cy="6350"/>
          </a:xfrm>
          <a:custGeom>
            <a:avLst/>
            <a:gdLst>
              <a:gd name="T0" fmla="*/ 0 w 8"/>
              <a:gd name="T1" fmla="*/ 3175 h 4"/>
              <a:gd name="T2" fmla="*/ 0 w 8"/>
              <a:gd name="T3" fmla="*/ 1588 h 4"/>
              <a:gd name="T4" fmla="*/ 0 w 8"/>
              <a:gd name="T5" fmla="*/ 1588 h 4"/>
              <a:gd name="T6" fmla="*/ 0 w 8"/>
              <a:gd name="T7" fmla="*/ 0 h 4"/>
              <a:gd name="T8" fmla="*/ 0 w 8"/>
              <a:gd name="T9" fmla="*/ 0 h 4"/>
              <a:gd name="T10" fmla="*/ 3175 w 8"/>
              <a:gd name="T11" fmla="*/ 0 h 4"/>
              <a:gd name="T12" fmla="*/ 3175 w 8"/>
              <a:gd name="T13" fmla="*/ 0 h 4"/>
              <a:gd name="T14" fmla="*/ 12700 w 8"/>
              <a:gd name="T15" fmla="*/ 635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" h="4">
                <a:moveTo>
                  <a:pt x="0" y="2"/>
                </a:move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8" y="4"/>
                </a:lnTo>
                <a:lnTo>
                  <a:pt x="0" y="2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2" name="Freeform 277"/>
          <p:cNvSpPr>
            <a:spLocks noChangeArrowheads="1"/>
          </p:cNvSpPr>
          <p:nvPr/>
        </p:nvSpPr>
        <p:spPr bwMode="auto">
          <a:xfrm>
            <a:off x="1558925" y="4759325"/>
            <a:ext cx="12700" cy="6350"/>
          </a:xfrm>
          <a:custGeom>
            <a:avLst/>
            <a:gdLst>
              <a:gd name="T0" fmla="*/ 0 w 8"/>
              <a:gd name="T1" fmla="*/ 4763 h 4"/>
              <a:gd name="T2" fmla="*/ 0 w 8"/>
              <a:gd name="T3" fmla="*/ 4763 h 4"/>
              <a:gd name="T4" fmla="*/ 0 w 8"/>
              <a:gd name="T5" fmla="*/ 4763 h 4"/>
              <a:gd name="T6" fmla="*/ 0 w 8"/>
              <a:gd name="T7" fmla="*/ 6350 h 4"/>
              <a:gd name="T8" fmla="*/ 0 w 8"/>
              <a:gd name="T9" fmla="*/ 6350 h 4"/>
              <a:gd name="T10" fmla="*/ 3175 w 8"/>
              <a:gd name="T11" fmla="*/ 6350 h 4"/>
              <a:gd name="T12" fmla="*/ 3175 w 8"/>
              <a:gd name="T13" fmla="*/ 6350 h 4"/>
              <a:gd name="T14" fmla="*/ 12700 w 8"/>
              <a:gd name="T15" fmla="*/ 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" h="4">
                <a:moveTo>
                  <a:pt x="0" y="3"/>
                </a:moveTo>
                <a:lnTo>
                  <a:pt x="0" y="3"/>
                </a:lnTo>
                <a:lnTo>
                  <a:pt x="0" y="4"/>
                </a:lnTo>
                <a:lnTo>
                  <a:pt x="2" y="4"/>
                </a:lnTo>
                <a:lnTo>
                  <a:pt x="8" y="0"/>
                </a:lnTo>
                <a:lnTo>
                  <a:pt x="0" y="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3" name="Freeform 278"/>
          <p:cNvSpPr>
            <a:spLocks noChangeArrowheads="1"/>
          </p:cNvSpPr>
          <p:nvPr/>
        </p:nvSpPr>
        <p:spPr bwMode="auto">
          <a:xfrm>
            <a:off x="1571625" y="4759325"/>
            <a:ext cx="39688" cy="6350"/>
          </a:xfrm>
          <a:custGeom>
            <a:avLst/>
            <a:gdLst>
              <a:gd name="T0" fmla="*/ 36513 w 25"/>
              <a:gd name="T1" fmla="*/ 4763 h 4"/>
              <a:gd name="T2" fmla="*/ 39688 w 25"/>
              <a:gd name="T3" fmla="*/ 4763 h 4"/>
              <a:gd name="T4" fmla="*/ 39688 w 25"/>
              <a:gd name="T5" fmla="*/ 6350 h 4"/>
              <a:gd name="T6" fmla="*/ 39688 w 25"/>
              <a:gd name="T7" fmla="*/ 6350 h 4"/>
              <a:gd name="T8" fmla="*/ 36513 w 25"/>
              <a:gd name="T9" fmla="*/ 6350 h 4"/>
              <a:gd name="T10" fmla="*/ 36513 w 25"/>
              <a:gd name="T11" fmla="*/ 6350 h 4"/>
              <a:gd name="T12" fmla="*/ 34925 w 25"/>
              <a:gd name="T13" fmla="*/ 6350 h 4"/>
              <a:gd name="T14" fmla="*/ 0 w 25"/>
              <a:gd name="T15" fmla="*/ 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" h="4">
                <a:moveTo>
                  <a:pt x="23" y="3"/>
                </a:moveTo>
                <a:lnTo>
                  <a:pt x="25" y="3"/>
                </a:lnTo>
                <a:lnTo>
                  <a:pt x="25" y="4"/>
                </a:lnTo>
                <a:lnTo>
                  <a:pt x="23" y="4"/>
                </a:lnTo>
                <a:lnTo>
                  <a:pt x="22" y="4"/>
                </a:lnTo>
                <a:lnTo>
                  <a:pt x="0" y="0"/>
                </a:lnTo>
                <a:lnTo>
                  <a:pt x="23" y="3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4" name="Freeform 279"/>
          <p:cNvSpPr>
            <a:spLocks noChangeArrowheads="1"/>
          </p:cNvSpPr>
          <p:nvPr/>
        </p:nvSpPr>
        <p:spPr bwMode="auto">
          <a:xfrm>
            <a:off x="1571625" y="4754563"/>
            <a:ext cx="39688" cy="4762"/>
          </a:xfrm>
          <a:custGeom>
            <a:avLst/>
            <a:gdLst>
              <a:gd name="T0" fmla="*/ 36513 w 25"/>
              <a:gd name="T1" fmla="*/ 1587 h 3"/>
              <a:gd name="T2" fmla="*/ 39688 w 25"/>
              <a:gd name="T3" fmla="*/ 1587 h 3"/>
              <a:gd name="T4" fmla="*/ 39688 w 25"/>
              <a:gd name="T5" fmla="*/ 1587 h 3"/>
              <a:gd name="T6" fmla="*/ 39688 w 25"/>
              <a:gd name="T7" fmla="*/ 0 h 3"/>
              <a:gd name="T8" fmla="*/ 39688 w 25"/>
              <a:gd name="T9" fmla="*/ 0 h 3"/>
              <a:gd name="T10" fmla="*/ 36513 w 25"/>
              <a:gd name="T11" fmla="*/ 0 h 3"/>
              <a:gd name="T12" fmla="*/ 36513 w 25"/>
              <a:gd name="T13" fmla="*/ 0 h 3"/>
              <a:gd name="T14" fmla="*/ 0 w 25"/>
              <a:gd name="T15" fmla="*/ 4762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" h="3">
                <a:moveTo>
                  <a:pt x="23" y="1"/>
                </a:moveTo>
                <a:lnTo>
                  <a:pt x="25" y="1"/>
                </a:lnTo>
                <a:lnTo>
                  <a:pt x="25" y="0"/>
                </a:lnTo>
                <a:lnTo>
                  <a:pt x="23" y="0"/>
                </a:lnTo>
                <a:lnTo>
                  <a:pt x="0" y="3"/>
                </a:lnTo>
                <a:lnTo>
                  <a:pt x="23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5" name="Freeform 280"/>
          <p:cNvSpPr>
            <a:spLocks noChangeArrowheads="1"/>
          </p:cNvSpPr>
          <p:nvPr/>
        </p:nvSpPr>
        <p:spPr bwMode="auto">
          <a:xfrm>
            <a:off x="1535113" y="4754563"/>
            <a:ext cx="36512" cy="4762"/>
          </a:xfrm>
          <a:custGeom>
            <a:avLst/>
            <a:gdLst>
              <a:gd name="T0" fmla="*/ 3175 w 23"/>
              <a:gd name="T1" fmla="*/ 1587 h 3"/>
              <a:gd name="T2" fmla="*/ 0 w 23"/>
              <a:gd name="T3" fmla="*/ 1587 h 3"/>
              <a:gd name="T4" fmla="*/ 0 w 23"/>
              <a:gd name="T5" fmla="*/ 1587 h 3"/>
              <a:gd name="T6" fmla="*/ 0 w 23"/>
              <a:gd name="T7" fmla="*/ 0 h 3"/>
              <a:gd name="T8" fmla="*/ 0 w 23"/>
              <a:gd name="T9" fmla="*/ 0 h 3"/>
              <a:gd name="T10" fmla="*/ 3175 w 23"/>
              <a:gd name="T11" fmla="*/ 0 h 3"/>
              <a:gd name="T12" fmla="*/ 4762 w 23"/>
              <a:gd name="T13" fmla="*/ 0 h 3"/>
              <a:gd name="T14" fmla="*/ 36512 w 23"/>
              <a:gd name="T15" fmla="*/ 4762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3" h="3">
                <a:moveTo>
                  <a:pt x="2" y="1"/>
                </a:move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23" y="3"/>
                </a:lnTo>
                <a:lnTo>
                  <a:pt x="2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6" name="Freeform 281"/>
          <p:cNvSpPr>
            <a:spLocks noChangeArrowheads="1"/>
          </p:cNvSpPr>
          <p:nvPr/>
        </p:nvSpPr>
        <p:spPr bwMode="auto">
          <a:xfrm>
            <a:off x="1535113" y="4759325"/>
            <a:ext cx="36512" cy="4763"/>
          </a:xfrm>
          <a:custGeom>
            <a:avLst/>
            <a:gdLst>
              <a:gd name="T0" fmla="*/ 3175 w 23"/>
              <a:gd name="T1" fmla="*/ 3175 h 3"/>
              <a:gd name="T2" fmla="*/ 0 w 23"/>
              <a:gd name="T3" fmla="*/ 3175 h 3"/>
              <a:gd name="T4" fmla="*/ 0 w 23"/>
              <a:gd name="T5" fmla="*/ 4763 h 3"/>
              <a:gd name="T6" fmla="*/ 0 w 23"/>
              <a:gd name="T7" fmla="*/ 4763 h 3"/>
              <a:gd name="T8" fmla="*/ 3175 w 23"/>
              <a:gd name="T9" fmla="*/ 4763 h 3"/>
              <a:gd name="T10" fmla="*/ 3175 w 23"/>
              <a:gd name="T11" fmla="*/ 4763 h 3"/>
              <a:gd name="T12" fmla="*/ 4762 w 23"/>
              <a:gd name="T13" fmla="*/ 4763 h 3"/>
              <a:gd name="T14" fmla="*/ 36512 w 23"/>
              <a:gd name="T15" fmla="*/ 0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3" h="3">
                <a:moveTo>
                  <a:pt x="2" y="2"/>
                </a:moveTo>
                <a:lnTo>
                  <a:pt x="0" y="2"/>
                </a:lnTo>
                <a:lnTo>
                  <a:pt x="0" y="3"/>
                </a:lnTo>
                <a:lnTo>
                  <a:pt x="2" y="3"/>
                </a:lnTo>
                <a:lnTo>
                  <a:pt x="3" y="3"/>
                </a:lnTo>
                <a:lnTo>
                  <a:pt x="23" y="0"/>
                </a:lnTo>
                <a:lnTo>
                  <a:pt x="2" y="2"/>
                </a:lnTo>
                <a:close/>
              </a:path>
            </a:pathLst>
          </a:custGeom>
          <a:solidFill>
            <a:srgbClr val="DB7D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7" name="Freeform 282"/>
          <p:cNvSpPr>
            <a:spLocks noChangeArrowheads="1"/>
          </p:cNvSpPr>
          <p:nvPr/>
        </p:nvSpPr>
        <p:spPr bwMode="auto">
          <a:xfrm>
            <a:off x="1571625" y="4749800"/>
            <a:ext cx="26988" cy="9525"/>
          </a:xfrm>
          <a:custGeom>
            <a:avLst/>
            <a:gdLst>
              <a:gd name="T0" fmla="*/ 23813 w 17"/>
              <a:gd name="T1" fmla="*/ 1588 h 6"/>
              <a:gd name="T2" fmla="*/ 26988 w 17"/>
              <a:gd name="T3" fmla="*/ 0 h 6"/>
              <a:gd name="T4" fmla="*/ 26988 w 17"/>
              <a:gd name="T5" fmla="*/ 0 h 6"/>
              <a:gd name="T6" fmla="*/ 26988 w 17"/>
              <a:gd name="T7" fmla="*/ 0 h 6"/>
              <a:gd name="T8" fmla="*/ 26988 w 17"/>
              <a:gd name="T9" fmla="*/ 0 h 6"/>
              <a:gd name="T10" fmla="*/ 23813 w 17"/>
              <a:gd name="T11" fmla="*/ 0 h 6"/>
              <a:gd name="T12" fmla="*/ 0 w 17"/>
              <a:gd name="T13" fmla="*/ 9525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" h="6">
                <a:moveTo>
                  <a:pt x="15" y="1"/>
                </a:moveTo>
                <a:lnTo>
                  <a:pt x="17" y="0"/>
                </a:lnTo>
                <a:lnTo>
                  <a:pt x="15" y="0"/>
                </a:lnTo>
                <a:lnTo>
                  <a:pt x="0" y="6"/>
                </a:lnTo>
                <a:lnTo>
                  <a:pt x="15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8" name="Freeform 283"/>
          <p:cNvSpPr>
            <a:spLocks noChangeArrowheads="1"/>
          </p:cNvSpPr>
          <p:nvPr/>
        </p:nvSpPr>
        <p:spPr bwMode="auto">
          <a:xfrm>
            <a:off x="1571625" y="4759325"/>
            <a:ext cx="31750" cy="14288"/>
          </a:xfrm>
          <a:custGeom>
            <a:avLst/>
            <a:gdLst>
              <a:gd name="T0" fmla="*/ 30163 w 20"/>
              <a:gd name="T1" fmla="*/ 11113 h 9"/>
              <a:gd name="T2" fmla="*/ 31750 w 20"/>
              <a:gd name="T3" fmla="*/ 12700 h 9"/>
              <a:gd name="T4" fmla="*/ 31750 w 20"/>
              <a:gd name="T5" fmla="*/ 12700 h 9"/>
              <a:gd name="T6" fmla="*/ 30163 w 20"/>
              <a:gd name="T7" fmla="*/ 14288 h 9"/>
              <a:gd name="T8" fmla="*/ 30163 w 20"/>
              <a:gd name="T9" fmla="*/ 14288 h 9"/>
              <a:gd name="T10" fmla="*/ 26988 w 20"/>
              <a:gd name="T11" fmla="*/ 14288 h 9"/>
              <a:gd name="T12" fmla="*/ 0 w 20"/>
              <a:gd name="T13" fmla="*/ 0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" h="9">
                <a:moveTo>
                  <a:pt x="19" y="7"/>
                </a:moveTo>
                <a:lnTo>
                  <a:pt x="20" y="8"/>
                </a:lnTo>
                <a:lnTo>
                  <a:pt x="19" y="9"/>
                </a:lnTo>
                <a:lnTo>
                  <a:pt x="17" y="9"/>
                </a:lnTo>
                <a:lnTo>
                  <a:pt x="0" y="0"/>
                </a:lnTo>
                <a:lnTo>
                  <a:pt x="19" y="7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499" name="Freeform 284"/>
          <p:cNvSpPr>
            <a:spLocks noChangeArrowheads="1"/>
          </p:cNvSpPr>
          <p:nvPr/>
        </p:nvSpPr>
        <p:spPr bwMode="auto">
          <a:xfrm>
            <a:off x="1547813" y="4759325"/>
            <a:ext cx="23812" cy="19050"/>
          </a:xfrm>
          <a:custGeom>
            <a:avLst/>
            <a:gdLst>
              <a:gd name="T0" fmla="*/ 6350 w 15"/>
              <a:gd name="T1" fmla="*/ 17463 h 12"/>
              <a:gd name="T2" fmla="*/ 1587 w 15"/>
              <a:gd name="T3" fmla="*/ 19050 h 12"/>
              <a:gd name="T4" fmla="*/ 1587 w 15"/>
              <a:gd name="T5" fmla="*/ 19050 h 12"/>
              <a:gd name="T6" fmla="*/ 0 w 15"/>
              <a:gd name="T7" fmla="*/ 19050 h 12"/>
              <a:gd name="T8" fmla="*/ 0 w 15"/>
              <a:gd name="T9" fmla="*/ 19050 h 12"/>
              <a:gd name="T10" fmla="*/ 0 w 15"/>
              <a:gd name="T11" fmla="*/ 17463 h 12"/>
              <a:gd name="T12" fmla="*/ 23812 w 15"/>
              <a:gd name="T13" fmla="*/ 0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" h="12">
                <a:moveTo>
                  <a:pt x="4" y="11"/>
                </a:moveTo>
                <a:lnTo>
                  <a:pt x="1" y="12"/>
                </a:lnTo>
                <a:lnTo>
                  <a:pt x="0" y="12"/>
                </a:lnTo>
                <a:lnTo>
                  <a:pt x="0" y="11"/>
                </a:lnTo>
                <a:lnTo>
                  <a:pt x="15" y="0"/>
                </a:lnTo>
                <a:lnTo>
                  <a:pt x="4" y="1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0" name="Freeform 285"/>
          <p:cNvSpPr>
            <a:spLocks noChangeArrowheads="1"/>
          </p:cNvSpPr>
          <p:nvPr/>
        </p:nvSpPr>
        <p:spPr bwMode="auto">
          <a:xfrm>
            <a:off x="1552575" y="4745038"/>
            <a:ext cx="19050" cy="14287"/>
          </a:xfrm>
          <a:custGeom>
            <a:avLst/>
            <a:gdLst>
              <a:gd name="T0" fmla="*/ 4763 w 12"/>
              <a:gd name="T1" fmla="*/ 0 h 9"/>
              <a:gd name="T2" fmla="*/ 1588 w 12"/>
              <a:gd name="T3" fmla="*/ 0 h 9"/>
              <a:gd name="T4" fmla="*/ 1588 w 12"/>
              <a:gd name="T5" fmla="*/ 0 h 9"/>
              <a:gd name="T6" fmla="*/ 0 w 12"/>
              <a:gd name="T7" fmla="*/ 0 h 9"/>
              <a:gd name="T8" fmla="*/ 0 w 12"/>
              <a:gd name="T9" fmla="*/ 0 h 9"/>
              <a:gd name="T10" fmla="*/ 1588 w 12"/>
              <a:gd name="T11" fmla="*/ 1587 h 9"/>
              <a:gd name="T12" fmla="*/ 19050 w 12"/>
              <a:gd name="T13" fmla="*/ 14287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9">
                <a:moveTo>
                  <a:pt x="3" y="0"/>
                </a:moveTo>
                <a:lnTo>
                  <a:pt x="1" y="0"/>
                </a:lnTo>
                <a:lnTo>
                  <a:pt x="0" y="0"/>
                </a:lnTo>
                <a:lnTo>
                  <a:pt x="1" y="1"/>
                </a:lnTo>
                <a:lnTo>
                  <a:pt x="12" y="9"/>
                </a:lnTo>
                <a:lnTo>
                  <a:pt x="3" y="0"/>
                </a:lnTo>
                <a:close/>
              </a:path>
            </a:pathLst>
          </a:custGeom>
          <a:solidFill>
            <a:srgbClr val="FFAD2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1" name="Freeform 286"/>
          <p:cNvSpPr>
            <a:spLocks noChangeArrowheads="1"/>
          </p:cNvSpPr>
          <p:nvPr/>
        </p:nvSpPr>
        <p:spPr bwMode="auto">
          <a:xfrm>
            <a:off x="1571625" y="4733925"/>
            <a:ext cx="14288" cy="25400"/>
          </a:xfrm>
          <a:custGeom>
            <a:avLst/>
            <a:gdLst>
              <a:gd name="T0" fmla="*/ 14288 w 9"/>
              <a:gd name="T1" fmla="*/ 1588 h 16"/>
              <a:gd name="T2" fmla="*/ 14288 w 9"/>
              <a:gd name="T3" fmla="*/ 0 h 16"/>
              <a:gd name="T4" fmla="*/ 14288 w 9"/>
              <a:gd name="T5" fmla="*/ 0 h 16"/>
              <a:gd name="T6" fmla="*/ 12700 w 9"/>
              <a:gd name="T7" fmla="*/ 0 h 16"/>
              <a:gd name="T8" fmla="*/ 12700 w 9"/>
              <a:gd name="T9" fmla="*/ 0 h 16"/>
              <a:gd name="T10" fmla="*/ 9525 w 9"/>
              <a:gd name="T11" fmla="*/ 0 h 16"/>
              <a:gd name="T12" fmla="*/ 0 w 9"/>
              <a:gd name="T13" fmla="*/ 25400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" h="16">
                <a:moveTo>
                  <a:pt x="9" y="1"/>
                </a:moveTo>
                <a:lnTo>
                  <a:pt x="9" y="0"/>
                </a:lnTo>
                <a:lnTo>
                  <a:pt x="8" y="0"/>
                </a:lnTo>
                <a:lnTo>
                  <a:pt x="6" y="0"/>
                </a:lnTo>
                <a:lnTo>
                  <a:pt x="0" y="16"/>
                </a:lnTo>
                <a:lnTo>
                  <a:pt x="9" y="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2" name="Freeform 287"/>
          <p:cNvSpPr>
            <a:spLocks noChangeArrowheads="1"/>
          </p:cNvSpPr>
          <p:nvPr/>
        </p:nvSpPr>
        <p:spPr bwMode="auto">
          <a:xfrm>
            <a:off x="1549400" y="4749800"/>
            <a:ext cx="22225" cy="9525"/>
          </a:xfrm>
          <a:custGeom>
            <a:avLst/>
            <a:gdLst>
              <a:gd name="T0" fmla="*/ 3175 w 14"/>
              <a:gd name="T1" fmla="*/ 0 h 6"/>
              <a:gd name="T2" fmla="*/ 3175 w 14"/>
              <a:gd name="T3" fmla="*/ 0 h 6"/>
              <a:gd name="T4" fmla="*/ 0 w 14"/>
              <a:gd name="T5" fmla="*/ 0 h 6"/>
              <a:gd name="T6" fmla="*/ 0 w 14"/>
              <a:gd name="T7" fmla="*/ 0 h 6"/>
              <a:gd name="T8" fmla="*/ 0 w 14"/>
              <a:gd name="T9" fmla="*/ 1588 h 6"/>
              <a:gd name="T10" fmla="*/ 0 w 14"/>
              <a:gd name="T11" fmla="*/ 1588 h 6"/>
              <a:gd name="T12" fmla="*/ 22225 w 14"/>
              <a:gd name="T13" fmla="*/ 9525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" h="6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1"/>
                </a:lnTo>
                <a:lnTo>
                  <a:pt x="14" y="6"/>
                </a:lnTo>
                <a:lnTo>
                  <a:pt x="2" y="0"/>
                </a:lnTo>
                <a:close/>
              </a:path>
            </a:pathLst>
          </a:custGeom>
          <a:solidFill>
            <a:srgbClr val="E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3" name="Freeform 288"/>
          <p:cNvSpPr>
            <a:spLocks noChangeArrowheads="1"/>
          </p:cNvSpPr>
          <p:nvPr/>
        </p:nvSpPr>
        <p:spPr bwMode="auto">
          <a:xfrm>
            <a:off x="1571625" y="4759325"/>
            <a:ext cx="19050" cy="12700"/>
          </a:xfrm>
          <a:custGeom>
            <a:avLst/>
            <a:gdLst>
              <a:gd name="T0" fmla="*/ 17463 w 12"/>
              <a:gd name="T1" fmla="*/ 12700 h 8"/>
              <a:gd name="T2" fmla="*/ 17463 w 12"/>
              <a:gd name="T3" fmla="*/ 12700 h 8"/>
              <a:gd name="T4" fmla="*/ 19050 w 12"/>
              <a:gd name="T5" fmla="*/ 11113 h 8"/>
              <a:gd name="T6" fmla="*/ 19050 w 12"/>
              <a:gd name="T7" fmla="*/ 11113 h 8"/>
              <a:gd name="T8" fmla="*/ 19050 w 12"/>
              <a:gd name="T9" fmla="*/ 9525 h 8"/>
              <a:gd name="T10" fmla="*/ 19050 w 12"/>
              <a:gd name="T11" fmla="*/ 7938 h 8"/>
              <a:gd name="T12" fmla="*/ 0 w 12"/>
              <a:gd name="T13" fmla="*/ 0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8">
                <a:moveTo>
                  <a:pt x="11" y="8"/>
                </a:moveTo>
                <a:lnTo>
                  <a:pt x="11" y="8"/>
                </a:lnTo>
                <a:lnTo>
                  <a:pt x="12" y="7"/>
                </a:lnTo>
                <a:lnTo>
                  <a:pt x="12" y="6"/>
                </a:lnTo>
                <a:lnTo>
                  <a:pt x="12" y="5"/>
                </a:lnTo>
                <a:lnTo>
                  <a:pt x="0" y="0"/>
                </a:lnTo>
                <a:lnTo>
                  <a:pt x="11" y="8"/>
                </a:lnTo>
                <a:close/>
              </a:path>
            </a:pathLst>
          </a:custGeom>
          <a:solidFill>
            <a:srgbClr val="D5D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4" name="Freeform 289"/>
          <p:cNvSpPr>
            <a:spLocks noChangeArrowheads="1"/>
          </p:cNvSpPr>
          <p:nvPr/>
        </p:nvSpPr>
        <p:spPr bwMode="auto">
          <a:xfrm>
            <a:off x="1570038" y="4759325"/>
            <a:ext cx="4762" cy="30163"/>
          </a:xfrm>
          <a:custGeom>
            <a:avLst/>
            <a:gdLst>
              <a:gd name="T0" fmla="*/ 4762 w 3"/>
              <a:gd name="T1" fmla="*/ 28575 h 19"/>
              <a:gd name="T2" fmla="*/ 4762 w 3"/>
              <a:gd name="T3" fmla="*/ 28575 h 19"/>
              <a:gd name="T4" fmla="*/ 4762 w 3"/>
              <a:gd name="T5" fmla="*/ 30163 h 19"/>
              <a:gd name="T6" fmla="*/ 4762 w 3"/>
              <a:gd name="T7" fmla="*/ 30163 h 19"/>
              <a:gd name="T8" fmla="*/ 1587 w 3"/>
              <a:gd name="T9" fmla="*/ 30163 h 19"/>
              <a:gd name="T10" fmla="*/ 1587 w 3"/>
              <a:gd name="T11" fmla="*/ 30163 h 19"/>
              <a:gd name="T12" fmla="*/ 1587 w 3"/>
              <a:gd name="T13" fmla="*/ 30163 h 19"/>
              <a:gd name="T14" fmla="*/ 0 w 3"/>
              <a:gd name="T15" fmla="*/ 28575 h 19"/>
              <a:gd name="T16" fmla="*/ 0 w 3"/>
              <a:gd name="T17" fmla="*/ 28575 h 19"/>
              <a:gd name="T18" fmla="*/ 1587 w 3"/>
              <a:gd name="T19" fmla="*/ 0 h 1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" h="19">
                <a:moveTo>
                  <a:pt x="3" y="18"/>
                </a:moveTo>
                <a:lnTo>
                  <a:pt x="3" y="18"/>
                </a:lnTo>
                <a:lnTo>
                  <a:pt x="3" y="19"/>
                </a:lnTo>
                <a:lnTo>
                  <a:pt x="1" y="19"/>
                </a:lnTo>
                <a:lnTo>
                  <a:pt x="0" y="18"/>
                </a:lnTo>
                <a:lnTo>
                  <a:pt x="1" y="0"/>
                </a:lnTo>
                <a:lnTo>
                  <a:pt x="3" y="18"/>
                </a:lnTo>
                <a:close/>
              </a:path>
            </a:pathLst>
          </a:custGeom>
          <a:solidFill>
            <a:srgbClr val="FFAD2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5" name="Freeform 290"/>
          <p:cNvSpPr>
            <a:spLocks noChangeArrowheads="1"/>
          </p:cNvSpPr>
          <p:nvPr/>
        </p:nvSpPr>
        <p:spPr bwMode="auto">
          <a:xfrm>
            <a:off x="1571625" y="4729163"/>
            <a:ext cx="4763" cy="30162"/>
          </a:xfrm>
          <a:custGeom>
            <a:avLst/>
            <a:gdLst>
              <a:gd name="T0" fmla="*/ 4763 w 3"/>
              <a:gd name="T1" fmla="*/ 3175 h 19"/>
              <a:gd name="T2" fmla="*/ 4763 w 3"/>
              <a:gd name="T3" fmla="*/ 1587 h 19"/>
              <a:gd name="T4" fmla="*/ 4763 w 3"/>
              <a:gd name="T5" fmla="*/ 1587 h 19"/>
              <a:gd name="T6" fmla="*/ 3175 w 3"/>
              <a:gd name="T7" fmla="*/ 0 h 19"/>
              <a:gd name="T8" fmla="*/ 0 w 3"/>
              <a:gd name="T9" fmla="*/ 0 h 19"/>
              <a:gd name="T10" fmla="*/ 0 w 3"/>
              <a:gd name="T11" fmla="*/ 0 h 19"/>
              <a:gd name="T12" fmla="*/ 0 w 3"/>
              <a:gd name="T13" fmla="*/ 1587 h 19"/>
              <a:gd name="T14" fmla="*/ 0 w 3"/>
              <a:gd name="T15" fmla="*/ 1587 h 19"/>
              <a:gd name="T16" fmla="*/ 0 w 3"/>
              <a:gd name="T17" fmla="*/ 1587 h 19"/>
              <a:gd name="T18" fmla="*/ 3175 w 3"/>
              <a:gd name="T19" fmla="*/ 30162 h 1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" h="19">
                <a:moveTo>
                  <a:pt x="3" y="2"/>
                </a:moveTo>
                <a:lnTo>
                  <a:pt x="3" y="1"/>
                </a:lnTo>
                <a:lnTo>
                  <a:pt x="2" y="0"/>
                </a:lnTo>
                <a:lnTo>
                  <a:pt x="0" y="0"/>
                </a:lnTo>
                <a:lnTo>
                  <a:pt x="0" y="1"/>
                </a:lnTo>
                <a:lnTo>
                  <a:pt x="2" y="19"/>
                </a:lnTo>
                <a:lnTo>
                  <a:pt x="3" y="2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6" name="Freeform 291"/>
          <p:cNvSpPr>
            <a:spLocks noChangeArrowheads="1"/>
          </p:cNvSpPr>
          <p:nvPr/>
        </p:nvSpPr>
        <p:spPr bwMode="auto">
          <a:xfrm>
            <a:off x="1571625" y="4757738"/>
            <a:ext cx="39688" cy="1587"/>
          </a:xfrm>
          <a:custGeom>
            <a:avLst/>
            <a:gdLst>
              <a:gd name="T0" fmla="*/ 36513 w 25"/>
              <a:gd name="T1" fmla="*/ 1587 h 1"/>
              <a:gd name="T2" fmla="*/ 36513 w 25"/>
              <a:gd name="T3" fmla="*/ 1587 h 1"/>
              <a:gd name="T4" fmla="*/ 36513 w 25"/>
              <a:gd name="T5" fmla="*/ 1587 h 1"/>
              <a:gd name="T6" fmla="*/ 39688 w 25"/>
              <a:gd name="T7" fmla="*/ 1587 h 1"/>
              <a:gd name="T8" fmla="*/ 39688 w 25"/>
              <a:gd name="T9" fmla="*/ 1587 h 1"/>
              <a:gd name="T10" fmla="*/ 39688 w 25"/>
              <a:gd name="T11" fmla="*/ 0 h 1"/>
              <a:gd name="T12" fmla="*/ 36513 w 25"/>
              <a:gd name="T13" fmla="*/ 0 h 1"/>
              <a:gd name="T14" fmla="*/ 36513 w 25"/>
              <a:gd name="T15" fmla="*/ 0 h 1"/>
              <a:gd name="T16" fmla="*/ 36513 w 25"/>
              <a:gd name="T17" fmla="*/ 0 h 1"/>
              <a:gd name="T18" fmla="*/ 0 w 25"/>
              <a:gd name="T19" fmla="*/ 1587 h 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5" h="1">
                <a:moveTo>
                  <a:pt x="23" y="1"/>
                </a:moveTo>
                <a:lnTo>
                  <a:pt x="23" y="1"/>
                </a:lnTo>
                <a:lnTo>
                  <a:pt x="25" y="1"/>
                </a:lnTo>
                <a:lnTo>
                  <a:pt x="25" y="0"/>
                </a:lnTo>
                <a:lnTo>
                  <a:pt x="23" y="0"/>
                </a:lnTo>
                <a:lnTo>
                  <a:pt x="0" y="1"/>
                </a:lnTo>
                <a:lnTo>
                  <a:pt x="23" y="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7" name="Freeform 292"/>
          <p:cNvSpPr>
            <a:spLocks noChangeArrowheads="1"/>
          </p:cNvSpPr>
          <p:nvPr/>
        </p:nvSpPr>
        <p:spPr bwMode="auto">
          <a:xfrm>
            <a:off x="1535113" y="4759325"/>
            <a:ext cx="36512" cy="1588"/>
          </a:xfrm>
          <a:custGeom>
            <a:avLst/>
            <a:gdLst>
              <a:gd name="T0" fmla="*/ 4762 w 23"/>
              <a:gd name="T1" fmla="*/ 1588 h 1"/>
              <a:gd name="T2" fmla="*/ 3175 w 23"/>
              <a:gd name="T3" fmla="*/ 1588 h 1"/>
              <a:gd name="T4" fmla="*/ 3175 w 23"/>
              <a:gd name="T5" fmla="*/ 1588 h 1"/>
              <a:gd name="T6" fmla="*/ 0 w 23"/>
              <a:gd name="T7" fmla="*/ 0 h 1"/>
              <a:gd name="T8" fmla="*/ 0 w 23"/>
              <a:gd name="T9" fmla="*/ 0 h 1"/>
              <a:gd name="T10" fmla="*/ 0 w 23"/>
              <a:gd name="T11" fmla="*/ 0 h 1"/>
              <a:gd name="T12" fmla="*/ 3175 w 23"/>
              <a:gd name="T13" fmla="*/ 0 h 1"/>
              <a:gd name="T14" fmla="*/ 3175 w 23"/>
              <a:gd name="T15" fmla="*/ 0 h 1"/>
              <a:gd name="T16" fmla="*/ 4762 w 23"/>
              <a:gd name="T17" fmla="*/ 0 h 1"/>
              <a:gd name="T18" fmla="*/ 36512 w 23"/>
              <a:gd name="T19" fmla="*/ 0 h 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1">
                <a:moveTo>
                  <a:pt x="3" y="1"/>
                </a:moveTo>
                <a:lnTo>
                  <a:pt x="2" y="1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23" y="0"/>
                </a:lnTo>
                <a:lnTo>
                  <a:pt x="3" y="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8" name="Freeform 293"/>
          <p:cNvSpPr>
            <a:spLocks noChangeArrowheads="1"/>
          </p:cNvSpPr>
          <p:nvPr/>
        </p:nvSpPr>
        <p:spPr bwMode="auto">
          <a:xfrm>
            <a:off x="1571625" y="4752975"/>
            <a:ext cx="14288" cy="6350"/>
          </a:xfrm>
          <a:custGeom>
            <a:avLst/>
            <a:gdLst>
              <a:gd name="T0" fmla="*/ 12700 w 9"/>
              <a:gd name="T1" fmla="*/ 1588 h 4"/>
              <a:gd name="T2" fmla="*/ 14288 w 9"/>
              <a:gd name="T3" fmla="*/ 1588 h 4"/>
              <a:gd name="T4" fmla="*/ 14288 w 9"/>
              <a:gd name="T5" fmla="*/ 1588 h 4"/>
              <a:gd name="T6" fmla="*/ 14288 w 9"/>
              <a:gd name="T7" fmla="*/ 0 h 4"/>
              <a:gd name="T8" fmla="*/ 12700 w 9"/>
              <a:gd name="T9" fmla="*/ 0 h 4"/>
              <a:gd name="T10" fmla="*/ 12700 w 9"/>
              <a:gd name="T11" fmla="*/ 0 h 4"/>
              <a:gd name="T12" fmla="*/ 12700 w 9"/>
              <a:gd name="T13" fmla="*/ 0 h 4"/>
              <a:gd name="T14" fmla="*/ 0 w 9"/>
              <a:gd name="T15" fmla="*/ 635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" h="4">
                <a:moveTo>
                  <a:pt x="8" y="1"/>
                </a:moveTo>
                <a:lnTo>
                  <a:pt x="9" y="1"/>
                </a:lnTo>
                <a:lnTo>
                  <a:pt x="9" y="0"/>
                </a:lnTo>
                <a:lnTo>
                  <a:pt x="8" y="0"/>
                </a:lnTo>
                <a:lnTo>
                  <a:pt x="0" y="4"/>
                </a:lnTo>
                <a:lnTo>
                  <a:pt x="8" y="1"/>
                </a:lnTo>
                <a:close/>
              </a:path>
            </a:pathLst>
          </a:custGeom>
          <a:solidFill>
            <a:srgbClr val="FB92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09" name="Freeform 294"/>
          <p:cNvSpPr>
            <a:spLocks noChangeArrowheads="1"/>
          </p:cNvSpPr>
          <p:nvPr/>
        </p:nvSpPr>
        <p:spPr bwMode="auto">
          <a:xfrm>
            <a:off x="1535113" y="4759325"/>
            <a:ext cx="36512" cy="12700"/>
          </a:xfrm>
          <a:custGeom>
            <a:avLst/>
            <a:gdLst>
              <a:gd name="T0" fmla="*/ 4762 w 23"/>
              <a:gd name="T1" fmla="*/ 12700 h 8"/>
              <a:gd name="T2" fmla="*/ 3175 w 23"/>
              <a:gd name="T3" fmla="*/ 12700 h 8"/>
              <a:gd name="T4" fmla="*/ 0 w 23"/>
              <a:gd name="T5" fmla="*/ 12700 h 8"/>
              <a:gd name="T6" fmla="*/ 0 w 23"/>
              <a:gd name="T7" fmla="*/ 12700 h 8"/>
              <a:gd name="T8" fmla="*/ 0 w 23"/>
              <a:gd name="T9" fmla="*/ 11113 h 8"/>
              <a:gd name="T10" fmla="*/ 0 w 23"/>
              <a:gd name="T11" fmla="*/ 11113 h 8"/>
              <a:gd name="T12" fmla="*/ 0 w 23"/>
              <a:gd name="T13" fmla="*/ 9525 h 8"/>
              <a:gd name="T14" fmla="*/ 3175 w 23"/>
              <a:gd name="T15" fmla="*/ 9525 h 8"/>
              <a:gd name="T16" fmla="*/ 36512 w 23"/>
              <a:gd name="T17" fmla="*/ 0 h 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" h="8">
                <a:moveTo>
                  <a:pt x="3" y="8"/>
                </a:moveTo>
                <a:lnTo>
                  <a:pt x="2" y="8"/>
                </a:lnTo>
                <a:lnTo>
                  <a:pt x="0" y="8"/>
                </a:lnTo>
                <a:lnTo>
                  <a:pt x="0" y="7"/>
                </a:lnTo>
                <a:lnTo>
                  <a:pt x="0" y="6"/>
                </a:lnTo>
                <a:lnTo>
                  <a:pt x="2" y="6"/>
                </a:lnTo>
                <a:lnTo>
                  <a:pt x="23" y="0"/>
                </a:lnTo>
                <a:lnTo>
                  <a:pt x="3" y="8"/>
                </a:lnTo>
                <a:close/>
              </a:path>
            </a:pathLst>
          </a:custGeom>
          <a:solidFill>
            <a:srgbClr val="F32D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10" name="Freeform 295"/>
          <p:cNvSpPr>
            <a:spLocks noChangeArrowheads="1"/>
          </p:cNvSpPr>
          <p:nvPr/>
        </p:nvSpPr>
        <p:spPr bwMode="auto">
          <a:xfrm>
            <a:off x="6824663" y="4300538"/>
            <a:ext cx="325437" cy="314325"/>
          </a:xfrm>
          <a:custGeom>
            <a:avLst/>
            <a:gdLst>
              <a:gd name="T0" fmla="*/ 0 w 205"/>
              <a:gd name="T1" fmla="*/ 236538 h 198"/>
              <a:gd name="T2" fmla="*/ 161925 w 205"/>
              <a:gd name="T3" fmla="*/ 236538 h 198"/>
              <a:gd name="T4" fmla="*/ 161925 w 205"/>
              <a:gd name="T5" fmla="*/ 314325 h 198"/>
              <a:gd name="T6" fmla="*/ 325437 w 205"/>
              <a:gd name="T7" fmla="*/ 157163 h 198"/>
              <a:gd name="T8" fmla="*/ 161925 w 205"/>
              <a:gd name="T9" fmla="*/ 0 h 198"/>
              <a:gd name="T10" fmla="*/ 161925 w 205"/>
              <a:gd name="T11" fmla="*/ 77788 h 198"/>
              <a:gd name="T12" fmla="*/ 0 w 205"/>
              <a:gd name="T13" fmla="*/ 77788 h 1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" h="198">
                <a:moveTo>
                  <a:pt x="0" y="149"/>
                </a:moveTo>
                <a:lnTo>
                  <a:pt x="102" y="149"/>
                </a:lnTo>
                <a:lnTo>
                  <a:pt x="102" y="198"/>
                </a:lnTo>
                <a:lnTo>
                  <a:pt x="205" y="99"/>
                </a:lnTo>
                <a:lnTo>
                  <a:pt x="102" y="0"/>
                </a:lnTo>
                <a:lnTo>
                  <a:pt x="102" y="49"/>
                </a:lnTo>
                <a:lnTo>
                  <a:pt x="0" y="49"/>
                </a:lnTo>
                <a:lnTo>
                  <a:pt x="0" y="1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11" name="Freeform 296"/>
          <p:cNvSpPr>
            <a:spLocks noChangeArrowheads="1"/>
          </p:cNvSpPr>
          <p:nvPr/>
        </p:nvSpPr>
        <p:spPr bwMode="auto">
          <a:xfrm>
            <a:off x="6824663" y="4300538"/>
            <a:ext cx="325437" cy="314325"/>
          </a:xfrm>
          <a:custGeom>
            <a:avLst/>
            <a:gdLst>
              <a:gd name="T0" fmla="*/ 0 w 205"/>
              <a:gd name="T1" fmla="*/ 236538 h 198"/>
              <a:gd name="T2" fmla="*/ 161925 w 205"/>
              <a:gd name="T3" fmla="*/ 236538 h 198"/>
              <a:gd name="T4" fmla="*/ 161925 w 205"/>
              <a:gd name="T5" fmla="*/ 314325 h 198"/>
              <a:gd name="T6" fmla="*/ 325437 w 205"/>
              <a:gd name="T7" fmla="*/ 157163 h 198"/>
              <a:gd name="T8" fmla="*/ 161925 w 205"/>
              <a:gd name="T9" fmla="*/ 0 h 198"/>
              <a:gd name="T10" fmla="*/ 161925 w 205"/>
              <a:gd name="T11" fmla="*/ 77788 h 198"/>
              <a:gd name="T12" fmla="*/ 0 w 205"/>
              <a:gd name="T13" fmla="*/ 77788 h 1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" h="198">
                <a:moveTo>
                  <a:pt x="0" y="149"/>
                </a:moveTo>
                <a:lnTo>
                  <a:pt x="102" y="149"/>
                </a:lnTo>
                <a:lnTo>
                  <a:pt x="102" y="198"/>
                </a:lnTo>
                <a:lnTo>
                  <a:pt x="205" y="99"/>
                </a:lnTo>
                <a:lnTo>
                  <a:pt x="102" y="0"/>
                </a:lnTo>
                <a:lnTo>
                  <a:pt x="102" y="49"/>
                </a:lnTo>
                <a:lnTo>
                  <a:pt x="0" y="49"/>
                </a:lnTo>
                <a:lnTo>
                  <a:pt x="0" y="149"/>
                </a:lnTo>
                <a:close/>
              </a:path>
            </a:pathLst>
          </a:custGeom>
          <a:solidFill>
            <a:srgbClr val="8D9D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12" name="Rectangle 297"/>
          <p:cNvSpPr>
            <a:spLocks noChangeArrowheads="1"/>
          </p:cNvSpPr>
          <p:nvPr/>
        </p:nvSpPr>
        <p:spPr bwMode="auto">
          <a:xfrm>
            <a:off x="7502525" y="2774950"/>
            <a:ext cx="18891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13" name="Text Box 298"/>
          <p:cNvSpPr txBox="1">
            <a:spLocks noChangeArrowheads="1"/>
          </p:cNvSpPr>
          <p:nvPr/>
        </p:nvSpPr>
        <p:spPr bwMode="auto">
          <a:xfrm>
            <a:off x="7681913" y="2814638"/>
            <a:ext cx="1239837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000000"/>
                </a:solidFill>
                <a:latin typeface="Gill Sans" pitchFamily="34" charset="0"/>
              </a:rPr>
              <a:t>Développement</a:t>
            </a:r>
          </a:p>
        </p:txBody>
      </p:sp>
      <p:sp>
        <p:nvSpPr>
          <p:cNvPr id="9514" name="Text Box 299"/>
          <p:cNvSpPr txBox="1">
            <a:spLocks noChangeArrowheads="1"/>
          </p:cNvSpPr>
          <p:nvPr/>
        </p:nvSpPr>
        <p:spPr bwMode="auto">
          <a:xfrm>
            <a:off x="7845425" y="3011488"/>
            <a:ext cx="1017588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000000"/>
                </a:solidFill>
                <a:latin typeface="Gill Sans" pitchFamily="34" charset="0"/>
              </a:rPr>
              <a:t>des aptitudes</a:t>
            </a:r>
          </a:p>
        </p:txBody>
      </p:sp>
      <p:sp>
        <p:nvSpPr>
          <p:cNvPr id="9515" name="Rectangle 300"/>
          <p:cNvSpPr>
            <a:spLocks noChangeArrowheads="1"/>
          </p:cNvSpPr>
          <p:nvPr/>
        </p:nvSpPr>
        <p:spPr bwMode="auto">
          <a:xfrm>
            <a:off x="7389813" y="3905250"/>
            <a:ext cx="2193925" cy="8763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16" name="Rectangle 301"/>
          <p:cNvSpPr>
            <a:spLocks noChangeArrowheads="1"/>
          </p:cNvSpPr>
          <p:nvPr/>
        </p:nvSpPr>
        <p:spPr bwMode="auto">
          <a:xfrm>
            <a:off x="7389813" y="3905250"/>
            <a:ext cx="2193925" cy="876300"/>
          </a:xfrm>
          <a:prstGeom prst="rect">
            <a:avLst/>
          </a:prstGeom>
          <a:solidFill>
            <a:srgbClr val="F4F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17" name="Rectangle 302"/>
          <p:cNvSpPr>
            <a:spLocks noChangeArrowheads="1"/>
          </p:cNvSpPr>
          <p:nvPr/>
        </p:nvSpPr>
        <p:spPr bwMode="auto">
          <a:xfrm>
            <a:off x="7604125" y="3952875"/>
            <a:ext cx="202247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18" name="Text Box 303"/>
          <p:cNvSpPr txBox="1">
            <a:spLocks noChangeArrowheads="1"/>
          </p:cNvSpPr>
          <p:nvPr/>
        </p:nvSpPr>
        <p:spPr bwMode="auto">
          <a:xfrm>
            <a:off x="7761288" y="4160838"/>
            <a:ext cx="14033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000000"/>
                </a:solidFill>
                <a:latin typeface="Gill Sans" pitchFamily="34" charset="0"/>
              </a:rPr>
              <a:t>Perfectionnement</a:t>
            </a:r>
          </a:p>
        </p:txBody>
      </p:sp>
      <p:sp>
        <p:nvSpPr>
          <p:cNvPr id="9519" name="Text Box 304"/>
          <p:cNvSpPr txBox="1">
            <a:spLocks noChangeArrowheads="1"/>
          </p:cNvSpPr>
          <p:nvPr/>
        </p:nvSpPr>
        <p:spPr bwMode="auto">
          <a:xfrm>
            <a:off x="7837488" y="4370388"/>
            <a:ext cx="1323975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000000"/>
                </a:solidFill>
                <a:latin typeface="Gill Sans" pitchFamily="34" charset="0"/>
              </a:rPr>
              <a:t>des organisations</a:t>
            </a:r>
          </a:p>
        </p:txBody>
      </p:sp>
      <p:sp>
        <p:nvSpPr>
          <p:cNvPr id="9520" name="Rectangle 305"/>
          <p:cNvSpPr>
            <a:spLocks noChangeArrowheads="1"/>
          </p:cNvSpPr>
          <p:nvPr/>
        </p:nvSpPr>
        <p:spPr bwMode="auto">
          <a:xfrm>
            <a:off x="7380288" y="5362575"/>
            <a:ext cx="2178050" cy="1027113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21" name="Rectangle 306"/>
          <p:cNvSpPr>
            <a:spLocks noChangeArrowheads="1"/>
          </p:cNvSpPr>
          <p:nvPr/>
        </p:nvSpPr>
        <p:spPr bwMode="auto">
          <a:xfrm>
            <a:off x="7380288" y="5362575"/>
            <a:ext cx="2178050" cy="1187450"/>
          </a:xfrm>
          <a:prstGeom prst="rect">
            <a:avLst/>
          </a:prstGeom>
          <a:solidFill>
            <a:srgbClr val="F4F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22" name="Rectangle 307"/>
          <p:cNvSpPr>
            <a:spLocks noChangeArrowheads="1"/>
          </p:cNvSpPr>
          <p:nvPr/>
        </p:nvSpPr>
        <p:spPr bwMode="auto">
          <a:xfrm>
            <a:off x="7429500" y="5372100"/>
            <a:ext cx="21351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23" name="Text Box 308"/>
          <p:cNvSpPr txBox="1">
            <a:spLocks noChangeArrowheads="1"/>
          </p:cNvSpPr>
          <p:nvPr/>
        </p:nvSpPr>
        <p:spPr bwMode="auto">
          <a:xfrm>
            <a:off x="7519988" y="5413375"/>
            <a:ext cx="1912937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000000"/>
                </a:solidFill>
                <a:latin typeface="Gill Sans" pitchFamily="34" charset="0"/>
              </a:rPr>
              <a:t>Évolution des techniques</a:t>
            </a:r>
          </a:p>
        </p:txBody>
      </p:sp>
      <p:sp>
        <p:nvSpPr>
          <p:cNvPr id="9524" name="Text Box 309"/>
          <p:cNvSpPr txBox="1">
            <a:spLocks noChangeArrowheads="1"/>
          </p:cNvSpPr>
          <p:nvPr/>
        </p:nvSpPr>
        <p:spPr bwMode="auto">
          <a:xfrm>
            <a:off x="7519988" y="5608638"/>
            <a:ext cx="1960562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>
                <a:solidFill>
                  <a:srgbClr val="000000"/>
                </a:solidFill>
                <a:latin typeface="Gill Sans" pitchFamily="34" charset="0"/>
              </a:rPr>
              <a:t>des moyens et méthodes.</a:t>
            </a:r>
          </a:p>
        </p:txBody>
      </p:sp>
      <p:sp>
        <p:nvSpPr>
          <p:cNvPr id="9525" name="Freeform 310"/>
          <p:cNvSpPr>
            <a:spLocks noChangeArrowheads="1"/>
          </p:cNvSpPr>
          <p:nvPr/>
        </p:nvSpPr>
        <p:spPr bwMode="auto">
          <a:xfrm>
            <a:off x="6875463" y="5719763"/>
            <a:ext cx="325437" cy="314325"/>
          </a:xfrm>
          <a:custGeom>
            <a:avLst/>
            <a:gdLst>
              <a:gd name="T0" fmla="*/ 0 w 205"/>
              <a:gd name="T1" fmla="*/ 238125 h 198"/>
              <a:gd name="T2" fmla="*/ 161925 w 205"/>
              <a:gd name="T3" fmla="*/ 238125 h 198"/>
              <a:gd name="T4" fmla="*/ 161925 w 205"/>
              <a:gd name="T5" fmla="*/ 314325 h 198"/>
              <a:gd name="T6" fmla="*/ 325437 w 205"/>
              <a:gd name="T7" fmla="*/ 157163 h 198"/>
              <a:gd name="T8" fmla="*/ 161925 w 205"/>
              <a:gd name="T9" fmla="*/ 0 h 198"/>
              <a:gd name="T10" fmla="*/ 161925 w 205"/>
              <a:gd name="T11" fmla="*/ 77788 h 198"/>
              <a:gd name="T12" fmla="*/ 0 w 205"/>
              <a:gd name="T13" fmla="*/ 77788 h 1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" h="198">
                <a:moveTo>
                  <a:pt x="0" y="150"/>
                </a:moveTo>
                <a:lnTo>
                  <a:pt x="102" y="150"/>
                </a:lnTo>
                <a:lnTo>
                  <a:pt x="102" y="198"/>
                </a:lnTo>
                <a:lnTo>
                  <a:pt x="205" y="99"/>
                </a:lnTo>
                <a:lnTo>
                  <a:pt x="102" y="0"/>
                </a:lnTo>
                <a:lnTo>
                  <a:pt x="102" y="49"/>
                </a:lnTo>
                <a:lnTo>
                  <a:pt x="0" y="49"/>
                </a:lnTo>
                <a:lnTo>
                  <a:pt x="0" y="1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26" name="Freeform 311"/>
          <p:cNvSpPr>
            <a:spLocks noChangeArrowheads="1"/>
          </p:cNvSpPr>
          <p:nvPr/>
        </p:nvSpPr>
        <p:spPr bwMode="auto">
          <a:xfrm>
            <a:off x="6875463" y="5719763"/>
            <a:ext cx="325437" cy="314325"/>
          </a:xfrm>
          <a:custGeom>
            <a:avLst/>
            <a:gdLst>
              <a:gd name="T0" fmla="*/ 0 w 205"/>
              <a:gd name="T1" fmla="*/ 238125 h 198"/>
              <a:gd name="T2" fmla="*/ 161925 w 205"/>
              <a:gd name="T3" fmla="*/ 238125 h 198"/>
              <a:gd name="T4" fmla="*/ 161925 w 205"/>
              <a:gd name="T5" fmla="*/ 314325 h 198"/>
              <a:gd name="T6" fmla="*/ 325437 w 205"/>
              <a:gd name="T7" fmla="*/ 157163 h 198"/>
              <a:gd name="T8" fmla="*/ 161925 w 205"/>
              <a:gd name="T9" fmla="*/ 0 h 198"/>
              <a:gd name="T10" fmla="*/ 161925 w 205"/>
              <a:gd name="T11" fmla="*/ 77788 h 198"/>
              <a:gd name="T12" fmla="*/ 0 w 205"/>
              <a:gd name="T13" fmla="*/ 77788 h 1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" h="198">
                <a:moveTo>
                  <a:pt x="0" y="150"/>
                </a:moveTo>
                <a:lnTo>
                  <a:pt x="102" y="150"/>
                </a:lnTo>
                <a:lnTo>
                  <a:pt x="102" y="198"/>
                </a:lnTo>
                <a:lnTo>
                  <a:pt x="205" y="99"/>
                </a:lnTo>
                <a:lnTo>
                  <a:pt x="102" y="0"/>
                </a:lnTo>
                <a:lnTo>
                  <a:pt x="102" y="49"/>
                </a:lnTo>
                <a:lnTo>
                  <a:pt x="0" y="49"/>
                </a:lnTo>
                <a:lnTo>
                  <a:pt x="0" y="150"/>
                </a:lnTo>
                <a:close/>
              </a:path>
            </a:pathLst>
          </a:custGeom>
          <a:solidFill>
            <a:srgbClr val="8D9D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27" name="Freeform 312"/>
          <p:cNvSpPr>
            <a:spLocks noChangeArrowheads="1"/>
          </p:cNvSpPr>
          <p:nvPr/>
        </p:nvSpPr>
        <p:spPr bwMode="auto">
          <a:xfrm>
            <a:off x="6862763" y="2930525"/>
            <a:ext cx="325437" cy="315913"/>
          </a:xfrm>
          <a:custGeom>
            <a:avLst/>
            <a:gdLst>
              <a:gd name="T0" fmla="*/ 0 w 205"/>
              <a:gd name="T1" fmla="*/ 239713 h 199"/>
              <a:gd name="T2" fmla="*/ 161925 w 205"/>
              <a:gd name="T3" fmla="*/ 239713 h 199"/>
              <a:gd name="T4" fmla="*/ 161925 w 205"/>
              <a:gd name="T5" fmla="*/ 315913 h 199"/>
              <a:gd name="T6" fmla="*/ 325437 w 205"/>
              <a:gd name="T7" fmla="*/ 158750 h 199"/>
              <a:gd name="T8" fmla="*/ 161925 w 205"/>
              <a:gd name="T9" fmla="*/ 0 h 199"/>
              <a:gd name="T10" fmla="*/ 161925 w 205"/>
              <a:gd name="T11" fmla="*/ 77788 h 199"/>
              <a:gd name="T12" fmla="*/ 0 w 205"/>
              <a:gd name="T13" fmla="*/ 77788 h 19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" h="199">
                <a:moveTo>
                  <a:pt x="0" y="151"/>
                </a:moveTo>
                <a:lnTo>
                  <a:pt x="102" y="151"/>
                </a:lnTo>
                <a:lnTo>
                  <a:pt x="102" y="199"/>
                </a:lnTo>
                <a:lnTo>
                  <a:pt x="205" y="100"/>
                </a:lnTo>
                <a:lnTo>
                  <a:pt x="102" y="0"/>
                </a:lnTo>
                <a:lnTo>
                  <a:pt x="102" y="49"/>
                </a:lnTo>
                <a:lnTo>
                  <a:pt x="0" y="49"/>
                </a:lnTo>
                <a:lnTo>
                  <a:pt x="0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28" name="Freeform 313"/>
          <p:cNvSpPr>
            <a:spLocks noChangeArrowheads="1"/>
          </p:cNvSpPr>
          <p:nvPr/>
        </p:nvSpPr>
        <p:spPr bwMode="auto">
          <a:xfrm>
            <a:off x="6862763" y="2930525"/>
            <a:ext cx="325437" cy="315913"/>
          </a:xfrm>
          <a:custGeom>
            <a:avLst/>
            <a:gdLst>
              <a:gd name="T0" fmla="*/ 0 w 205"/>
              <a:gd name="T1" fmla="*/ 239713 h 199"/>
              <a:gd name="T2" fmla="*/ 161925 w 205"/>
              <a:gd name="T3" fmla="*/ 239713 h 199"/>
              <a:gd name="T4" fmla="*/ 161925 w 205"/>
              <a:gd name="T5" fmla="*/ 315913 h 199"/>
              <a:gd name="T6" fmla="*/ 325437 w 205"/>
              <a:gd name="T7" fmla="*/ 158750 h 199"/>
              <a:gd name="T8" fmla="*/ 161925 w 205"/>
              <a:gd name="T9" fmla="*/ 0 h 199"/>
              <a:gd name="T10" fmla="*/ 161925 w 205"/>
              <a:gd name="T11" fmla="*/ 77788 h 199"/>
              <a:gd name="T12" fmla="*/ 0 w 205"/>
              <a:gd name="T13" fmla="*/ 77788 h 19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" h="199">
                <a:moveTo>
                  <a:pt x="0" y="151"/>
                </a:moveTo>
                <a:lnTo>
                  <a:pt x="102" y="151"/>
                </a:lnTo>
                <a:lnTo>
                  <a:pt x="102" y="199"/>
                </a:lnTo>
                <a:lnTo>
                  <a:pt x="205" y="100"/>
                </a:lnTo>
                <a:lnTo>
                  <a:pt x="102" y="0"/>
                </a:lnTo>
                <a:lnTo>
                  <a:pt x="102" y="49"/>
                </a:lnTo>
                <a:lnTo>
                  <a:pt x="0" y="49"/>
                </a:lnTo>
                <a:lnTo>
                  <a:pt x="0" y="151"/>
                </a:lnTo>
                <a:close/>
              </a:path>
            </a:pathLst>
          </a:custGeom>
          <a:solidFill>
            <a:srgbClr val="8D9D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29" name="Rectangle 314"/>
          <p:cNvSpPr>
            <a:spLocks noChangeArrowheads="1"/>
          </p:cNvSpPr>
          <p:nvPr/>
        </p:nvSpPr>
        <p:spPr bwMode="auto">
          <a:xfrm>
            <a:off x="7667625" y="3179763"/>
            <a:ext cx="15224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30" name="Text Box 315"/>
          <p:cNvSpPr txBox="1">
            <a:spLocks noChangeArrowheads="1"/>
          </p:cNvSpPr>
          <p:nvPr/>
        </p:nvSpPr>
        <p:spPr bwMode="auto">
          <a:xfrm>
            <a:off x="7759700" y="3221038"/>
            <a:ext cx="1144588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000000"/>
                </a:solidFill>
                <a:latin typeface="Gill Sans" pitchFamily="34" charset="0"/>
              </a:rPr>
              <a:t>(le plan de formation)</a:t>
            </a:r>
          </a:p>
        </p:txBody>
      </p:sp>
      <p:sp>
        <p:nvSpPr>
          <p:cNvPr id="9531" name="Rectangle 316"/>
          <p:cNvSpPr>
            <a:spLocks noChangeArrowheads="1"/>
          </p:cNvSpPr>
          <p:nvPr/>
        </p:nvSpPr>
        <p:spPr bwMode="auto">
          <a:xfrm>
            <a:off x="7543800" y="5751513"/>
            <a:ext cx="2036763" cy="7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532" name="Text Box 317"/>
          <p:cNvSpPr txBox="1">
            <a:spLocks noChangeArrowheads="1"/>
          </p:cNvSpPr>
          <p:nvPr/>
        </p:nvSpPr>
        <p:spPr bwMode="auto">
          <a:xfrm>
            <a:off x="7634288" y="5792788"/>
            <a:ext cx="1438275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000000"/>
                </a:solidFill>
                <a:latin typeface="Gill Sans" pitchFamily="34" charset="0"/>
              </a:rPr>
              <a:t>- actions sur risques connus</a:t>
            </a:r>
          </a:p>
        </p:txBody>
      </p:sp>
      <p:sp>
        <p:nvSpPr>
          <p:cNvPr id="9533" name="Text Box 318"/>
          <p:cNvSpPr txBox="1">
            <a:spLocks noChangeArrowheads="1"/>
          </p:cNvSpPr>
          <p:nvPr/>
        </p:nvSpPr>
        <p:spPr bwMode="auto">
          <a:xfrm>
            <a:off x="7634288" y="5959475"/>
            <a:ext cx="669925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000000"/>
                </a:solidFill>
                <a:latin typeface="Gill Sans" pitchFamily="34" charset="0"/>
              </a:rPr>
              <a:t> (correctives)</a:t>
            </a:r>
          </a:p>
        </p:txBody>
      </p:sp>
      <p:sp>
        <p:nvSpPr>
          <p:cNvPr id="9534" name="Text Box 319"/>
          <p:cNvSpPr txBox="1">
            <a:spLocks noChangeArrowheads="1"/>
          </p:cNvSpPr>
          <p:nvPr/>
        </p:nvSpPr>
        <p:spPr bwMode="auto">
          <a:xfrm>
            <a:off x="7634288" y="6126163"/>
            <a:ext cx="1576387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000000"/>
                </a:solidFill>
                <a:latin typeface="Gill Sans" pitchFamily="34" charset="0"/>
              </a:rPr>
              <a:t>- actions sur risques potentiels</a:t>
            </a:r>
          </a:p>
        </p:txBody>
      </p:sp>
      <p:sp>
        <p:nvSpPr>
          <p:cNvPr id="9535" name="Text Box 320"/>
          <p:cNvSpPr txBox="1">
            <a:spLocks noChangeArrowheads="1"/>
          </p:cNvSpPr>
          <p:nvPr/>
        </p:nvSpPr>
        <p:spPr bwMode="auto">
          <a:xfrm>
            <a:off x="7634288" y="6292850"/>
            <a:ext cx="66675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i="1">
                <a:solidFill>
                  <a:srgbClr val="000000"/>
                </a:solidFill>
                <a:latin typeface="Gill Sans" pitchFamily="34" charset="0"/>
              </a:rPr>
              <a:t>(préventives)</a:t>
            </a:r>
          </a:p>
        </p:txBody>
      </p:sp>
      <p:sp>
        <p:nvSpPr>
          <p:cNvPr id="9537" name="Text Box 321"/>
          <p:cNvSpPr txBox="1">
            <a:spLocks noChangeArrowheads="1"/>
          </p:cNvSpPr>
          <p:nvPr/>
        </p:nvSpPr>
        <p:spPr bwMode="auto">
          <a:xfrm>
            <a:off x="941388" y="596900"/>
            <a:ext cx="665638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  <a:defRPr/>
            </a:pPr>
            <a:r>
              <a:rPr lang="en-US" sz="2300" b="1" i="1" u="sng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centre de profit :</a:t>
            </a:r>
            <a:r>
              <a:rPr lang="en-US" sz="2300" b="1" i="1" smtClean="0">
                <a:solidFill>
                  <a:srgbClr val="9191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</a:t>
            </a:r>
          </a:p>
          <a:p>
            <a:pPr>
              <a:lnSpc>
                <a:spcPct val="95000"/>
              </a:lnSpc>
              <a:defRPr/>
            </a:pPr>
            <a:r>
              <a:rPr lang="en-US" sz="2300" b="1" i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La construction de l'amélioration continue (PAQ)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 shadeToTitle="1">
        <a:gradFill rotWithShape="0">
          <a:gsLst>
            <a:gs pos="0">
              <a:srgbClr val="1079FF"/>
            </a:gs>
            <a:gs pos="100000">
              <a:srgbClr val="0034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3"/>
          <p:cNvSpPr>
            <a:spLocks noChangeArrowheads="1"/>
          </p:cNvSpPr>
          <p:nvPr/>
        </p:nvSpPr>
        <p:spPr bwMode="auto">
          <a:xfrm>
            <a:off x="5157788" y="898525"/>
            <a:ext cx="46037" cy="90488"/>
          </a:xfrm>
          <a:custGeom>
            <a:avLst/>
            <a:gdLst>
              <a:gd name="T0" fmla="*/ 19050 w 29"/>
              <a:gd name="T1" fmla="*/ 73025 h 57"/>
              <a:gd name="T2" fmla="*/ 12700 w 29"/>
              <a:gd name="T3" fmla="*/ 63500 h 57"/>
              <a:gd name="T4" fmla="*/ 7937 w 29"/>
              <a:gd name="T5" fmla="*/ 49213 h 57"/>
              <a:gd name="T6" fmla="*/ 9525 w 29"/>
              <a:gd name="T7" fmla="*/ 36513 h 57"/>
              <a:gd name="T8" fmla="*/ 9525 w 29"/>
              <a:gd name="T9" fmla="*/ 30163 h 57"/>
              <a:gd name="T10" fmla="*/ 7937 w 29"/>
              <a:gd name="T11" fmla="*/ 17463 h 57"/>
              <a:gd name="T12" fmla="*/ 0 w 29"/>
              <a:gd name="T13" fmla="*/ 9525 h 57"/>
              <a:gd name="T14" fmla="*/ 4762 w 29"/>
              <a:gd name="T15" fmla="*/ 3175 h 57"/>
              <a:gd name="T16" fmla="*/ 12700 w 29"/>
              <a:gd name="T17" fmla="*/ 0 h 57"/>
              <a:gd name="T18" fmla="*/ 19050 w 29"/>
              <a:gd name="T19" fmla="*/ 3175 h 57"/>
              <a:gd name="T20" fmla="*/ 22225 w 29"/>
              <a:gd name="T21" fmla="*/ 7938 h 57"/>
              <a:gd name="T22" fmla="*/ 23812 w 29"/>
              <a:gd name="T23" fmla="*/ 12700 h 57"/>
              <a:gd name="T24" fmla="*/ 36512 w 29"/>
              <a:gd name="T25" fmla="*/ 26988 h 57"/>
              <a:gd name="T26" fmla="*/ 46037 w 29"/>
              <a:gd name="T27" fmla="*/ 46038 h 57"/>
              <a:gd name="T28" fmla="*/ 44450 w 29"/>
              <a:gd name="T29" fmla="*/ 66675 h 57"/>
              <a:gd name="T30" fmla="*/ 38100 w 29"/>
              <a:gd name="T31" fmla="*/ 90488 h 57"/>
              <a:gd name="T32" fmla="*/ 22225 w 29"/>
              <a:gd name="T33" fmla="*/ 90488 h 5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" h="57">
                <a:moveTo>
                  <a:pt x="12" y="46"/>
                </a:moveTo>
                <a:lnTo>
                  <a:pt x="8" y="40"/>
                </a:lnTo>
                <a:lnTo>
                  <a:pt x="5" y="31"/>
                </a:lnTo>
                <a:lnTo>
                  <a:pt x="6" y="23"/>
                </a:lnTo>
                <a:lnTo>
                  <a:pt x="6" y="19"/>
                </a:lnTo>
                <a:lnTo>
                  <a:pt x="5" y="11"/>
                </a:lnTo>
                <a:lnTo>
                  <a:pt x="0" y="6"/>
                </a:lnTo>
                <a:lnTo>
                  <a:pt x="3" y="2"/>
                </a:lnTo>
                <a:lnTo>
                  <a:pt x="8" y="0"/>
                </a:lnTo>
                <a:lnTo>
                  <a:pt x="12" y="2"/>
                </a:lnTo>
                <a:lnTo>
                  <a:pt x="14" y="5"/>
                </a:lnTo>
                <a:lnTo>
                  <a:pt x="15" y="8"/>
                </a:lnTo>
                <a:lnTo>
                  <a:pt x="23" y="17"/>
                </a:lnTo>
                <a:lnTo>
                  <a:pt x="29" y="29"/>
                </a:lnTo>
                <a:lnTo>
                  <a:pt x="28" y="42"/>
                </a:lnTo>
                <a:lnTo>
                  <a:pt x="24" y="57"/>
                </a:lnTo>
                <a:lnTo>
                  <a:pt x="14" y="57"/>
                </a:lnTo>
                <a:lnTo>
                  <a:pt x="12" y="46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3" name="Freeform 4"/>
          <p:cNvSpPr>
            <a:spLocks noChangeArrowheads="1"/>
          </p:cNvSpPr>
          <p:nvPr/>
        </p:nvSpPr>
        <p:spPr bwMode="auto">
          <a:xfrm>
            <a:off x="5167313" y="971550"/>
            <a:ext cx="46037" cy="19050"/>
          </a:xfrm>
          <a:custGeom>
            <a:avLst/>
            <a:gdLst>
              <a:gd name="T0" fmla="*/ 3175 w 29"/>
              <a:gd name="T1" fmla="*/ 19050 h 12"/>
              <a:gd name="T2" fmla="*/ 46037 w 29"/>
              <a:gd name="T3" fmla="*/ 19050 h 12"/>
              <a:gd name="T4" fmla="*/ 44450 w 29"/>
              <a:gd name="T5" fmla="*/ 0 h 12"/>
              <a:gd name="T6" fmla="*/ 26987 w 29"/>
              <a:gd name="T7" fmla="*/ 3175 h 12"/>
              <a:gd name="T8" fmla="*/ 0 w 29"/>
              <a:gd name="T9" fmla="*/ 0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" h="12">
                <a:moveTo>
                  <a:pt x="2" y="12"/>
                </a:moveTo>
                <a:lnTo>
                  <a:pt x="29" y="12"/>
                </a:lnTo>
                <a:lnTo>
                  <a:pt x="28" y="0"/>
                </a:lnTo>
                <a:lnTo>
                  <a:pt x="17" y="2"/>
                </a:lnTo>
                <a:lnTo>
                  <a:pt x="0" y="0"/>
                </a:lnTo>
                <a:lnTo>
                  <a:pt x="2" y="12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4" name="Freeform 5"/>
          <p:cNvSpPr>
            <a:spLocks noChangeArrowheads="1"/>
          </p:cNvSpPr>
          <p:nvPr/>
        </p:nvSpPr>
        <p:spPr bwMode="auto">
          <a:xfrm>
            <a:off x="4899025" y="971550"/>
            <a:ext cx="212725" cy="279400"/>
          </a:xfrm>
          <a:custGeom>
            <a:avLst/>
            <a:gdLst>
              <a:gd name="T0" fmla="*/ 30163 w 134"/>
              <a:gd name="T1" fmla="*/ 31750 h 176"/>
              <a:gd name="T2" fmla="*/ 95250 w 134"/>
              <a:gd name="T3" fmla="*/ 12700 h 176"/>
              <a:gd name="T4" fmla="*/ 136525 w 134"/>
              <a:gd name="T5" fmla="*/ 0 h 176"/>
              <a:gd name="T6" fmla="*/ 150813 w 134"/>
              <a:gd name="T7" fmla="*/ 0 h 176"/>
              <a:gd name="T8" fmla="*/ 173038 w 134"/>
              <a:gd name="T9" fmla="*/ 31750 h 176"/>
              <a:gd name="T10" fmla="*/ 182563 w 134"/>
              <a:gd name="T11" fmla="*/ 66675 h 176"/>
              <a:gd name="T12" fmla="*/ 187325 w 134"/>
              <a:gd name="T13" fmla="*/ 98425 h 176"/>
              <a:gd name="T14" fmla="*/ 187325 w 134"/>
              <a:gd name="T15" fmla="*/ 160338 h 176"/>
              <a:gd name="T16" fmla="*/ 212725 w 134"/>
              <a:gd name="T17" fmla="*/ 220663 h 176"/>
              <a:gd name="T18" fmla="*/ 209550 w 134"/>
              <a:gd name="T19" fmla="*/ 247650 h 176"/>
              <a:gd name="T20" fmla="*/ 177800 w 134"/>
              <a:gd name="T21" fmla="*/ 265113 h 176"/>
              <a:gd name="T22" fmla="*/ 98425 w 134"/>
              <a:gd name="T23" fmla="*/ 279400 h 176"/>
              <a:gd name="T24" fmla="*/ 68263 w 134"/>
              <a:gd name="T25" fmla="*/ 263525 h 176"/>
              <a:gd name="T26" fmla="*/ 50800 w 134"/>
              <a:gd name="T27" fmla="*/ 214313 h 176"/>
              <a:gd name="T28" fmla="*/ 34925 w 134"/>
              <a:gd name="T29" fmla="*/ 161925 h 176"/>
              <a:gd name="T30" fmla="*/ 7938 w 134"/>
              <a:gd name="T31" fmla="*/ 134938 h 176"/>
              <a:gd name="T32" fmla="*/ 1588 w 134"/>
              <a:gd name="T33" fmla="*/ 104775 h 176"/>
              <a:gd name="T34" fmla="*/ 0 w 134"/>
              <a:gd name="T35" fmla="*/ 71438 h 176"/>
              <a:gd name="T36" fmla="*/ 12700 w 134"/>
              <a:gd name="T37" fmla="*/ 46038 h 17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34" h="176">
                <a:moveTo>
                  <a:pt x="19" y="20"/>
                </a:moveTo>
                <a:lnTo>
                  <a:pt x="60" y="8"/>
                </a:lnTo>
                <a:lnTo>
                  <a:pt x="86" y="0"/>
                </a:lnTo>
                <a:lnTo>
                  <a:pt x="95" y="0"/>
                </a:lnTo>
                <a:lnTo>
                  <a:pt x="109" y="20"/>
                </a:lnTo>
                <a:lnTo>
                  <a:pt x="115" y="42"/>
                </a:lnTo>
                <a:lnTo>
                  <a:pt x="118" y="62"/>
                </a:lnTo>
                <a:lnTo>
                  <a:pt x="118" y="101"/>
                </a:lnTo>
                <a:lnTo>
                  <a:pt x="134" y="139"/>
                </a:lnTo>
                <a:lnTo>
                  <a:pt x="132" y="156"/>
                </a:lnTo>
                <a:lnTo>
                  <a:pt x="112" y="167"/>
                </a:lnTo>
                <a:lnTo>
                  <a:pt x="62" y="176"/>
                </a:lnTo>
                <a:lnTo>
                  <a:pt x="43" y="166"/>
                </a:lnTo>
                <a:lnTo>
                  <a:pt x="32" y="135"/>
                </a:lnTo>
                <a:lnTo>
                  <a:pt x="22" y="102"/>
                </a:lnTo>
                <a:lnTo>
                  <a:pt x="5" y="85"/>
                </a:lnTo>
                <a:lnTo>
                  <a:pt x="1" y="66"/>
                </a:lnTo>
                <a:lnTo>
                  <a:pt x="0" y="45"/>
                </a:lnTo>
                <a:lnTo>
                  <a:pt x="8" y="29"/>
                </a:lnTo>
                <a:lnTo>
                  <a:pt x="19" y="2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5" name="Freeform 6"/>
          <p:cNvSpPr>
            <a:spLocks noChangeArrowheads="1"/>
          </p:cNvSpPr>
          <p:nvPr/>
        </p:nvSpPr>
        <p:spPr bwMode="auto">
          <a:xfrm>
            <a:off x="4987925" y="960438"/>
            <a:ext cx="230188" cy="307975"/>
          </a:xfrm>
          <a:custGeom>
            <a:avLst/>
            <a:gdLst>
              <a:gd name="T0" fmla="*/ 12700 w 145"/>
              <a:gd name="T1" fmla="*/ 38100 h 194"/>
              <a:gd name="T2" fmla="*/ 28575 w 145"/>
              <a:gd name="T3" fmla="*/ 65088 h 194"/>
              <a:gd name="T4" fmla="*/ 46038 w 145"/>
              <a:gd name="T5" fmla="*/ 101600 h 194"/>
              <a:gd name="T6" fmla="*/ 57150 w 145"/>
              <a:gd name="T7" fmla="*/ 134938 h 194"/>
              <a:gd name="T8" fmla="*/ 68263 w 145"/>
              <a:gd name="T9" fmla="*/ 163513 h 194"/>
              <a:gd name="T10" fmla="*/ 84138 w 145"/>
              <a:gd name="T11" fmla="*/ 223838 h 194"/>
              <a:gd name="T12" fmla="*/ 88900 w 145"/>
              <a:gd name="T13" fmla="*/ 241300 h 194"/>
              <a:gd name="T14" fmla="*/ 96838 w 145"/>
              <a:gd name="T15" fmla="*/ 254000 h 194"/>
              <a:gd name="T16" fmla="*/ 103188 w 145"/>
              <a:gd name="T17" fmla="*/ 263525 h 194"/>
              <a:gd name="T18" fmla="*/ 147638 w 145"/>
              <a:gd name="T19" fmla="*/ 295275 h 194"/>
              <a:gd name="T20" fmla="*/ 165100 w 145"/>
              <a:gd name="T21" fmla="*/ 307975 h 194"/>
              <a:gd name="T22" fmla="*/ 161925 w 145"/>
              <a:gd name="T23" fmla="*/ 276225 h 194"/>
              <a:gd name="T24" fmla="*/ 155575 w 145"/>
              <a:gd name="T25" fmla="*/ 250825 h 194"/>
              <a:gd name="T26" fmla="*/ 146050 w 145"/>
              <a:gd name="T27" fmla="*/ 223838 h 194"/>
              <a:gd name="T28" fmla="*/ 125413 w 145"/>
              <a:gd name="T29" fmla="*/ 192088 h 194"/>
              <a:gd name="T30" fmla="*/ 111125 w 145"/>
              <a:gd name="T31" fmla="*/ 155575 h 194"/>
              <a:gd name="T32" fmla="*/ 106363 w 145"/>
              <a:gd name="T33" fmla="*/ 101600 h 194"/>
              <a:gd name="T34" fmla="*/ 133350 w 145"/>
              <a:gd name="T35" fmla="*/ 120650 h 194"/>
              <a:gd name="T36" fmla="*/ 157163 w 145"/>
              <a:gd name="T37" fmla="*/ 138113 h 194"/>
              <a:gd name="T38" fmla="*/ 184150 w 145"/>
              <a:gd name="T39" fmla="*/ 146050 h 194"/>
              <a:gd name="T40" fmla="*/ 198438 w 145"/>
              <a:gd name="T41" fmla="*/ 150813 h 194"/>
              <a:gd name="T42" fmla="*/ 211138 w 145"/>
              <a:gd name="T43" fmla="*/ 147638 h 194"/>
              <a:gd name="T44" fmla="*/ 220663 w 145"/>
              <a:gd name="T45" fmla="*/ 138113 h 194"/>
              <a:gd name="T46" fmla="*/ 228600 w 145"/>
              <a:gd name="T47" fmla="*/ 109538 h 194"/>
              <a:gd name="T48" fmla="*/ 230188 w 145"/>
              <a:gd name="T49" fmla="*/ 87313 h 194"/>
              <a:gd name="T50" fmla="*/ 230188 w 145"/>
              <a:gd name="T51" fmla="*/ 52388 h 194"/>
              <a:gd name="T52" fmla="*/ 230188 w 145"/>
              <a:gd name="T53" fmla="*/ 23813 h 194"/>
              <a:gd name="T54" fmla="*/ 193675 w 145"/>
              <a:gd name="T55" fmla="*/ 23813 h 194"/>
              <a:gd name="T56" fmla="*/ 177800 w 145"/>
              <a:gd name="T57" fmla="*/ 19050 h 194"/>
              <a:gd name="T58" fmla="*/ 174625 w 145"/>
              <a:gd name="T59" fmla="*/ 52388 h 194"/>
              <a:gd name="T60" fmla="*/ 169863 w 145"/>
              <a:gd name="T61" fmla="*/ 65088 h 194"/>
              <a:gd name="T62" fmla="*/ 146050 w 145"/>
              <a:gd name="T63" fmla="*/ 50800 h 194"/>
              <a:gd name="T64" fmla="*/ 130175 w 145"/>
              <a:gd name="T65" fmla="*/ 38100 h 194"/>
              <a:gd name="T66" fmla="*/ 98425 w 145"/>
              <a:gd name="T67" fmla="*/ 19050 h 194"/>
              <a:gd name="T68" fmla="*/ 76200 w 145"/>
              <a:gd name="T69" fmla="*/ 6350 h 194"/>
              <a:gd name="T70" fmla="*/ 55563 w 145"/>
              <a:gd name="T71" fmla="*/ 0 h 194"/>
              <a:gd name="T72" fmla="*/ 30163 w 145"/>
              <a:gd name="T73" fmla="*/ 11113 h 194"/>
              <a:gd name="T74" fmla="*/ 0 w 145"/>
              <a:gd name="T75" fmla="*/ 19050 h 19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5" h="194">
                <a:moveTo>
                  <a:pt x="8" y="24"/>
                </a:moveTo>
                <a:lnTo>
                  <a:pt x="18" y="41"/>
                </a:lnTo>
                <a:lnTo>
                  <a:pt x="29" y="64"/>
                </a:lnTo>
                <a:lnTo>
                  <a:pt x="36" y="85"/>
                </a:lnTo>
                <a:lnTo>
                  <a:pt x="43" y="103"/>
                </a:lnTo>
                <a:lnTo>
                  <a:pt x="53" y="141"/>
                </a:lnTo>
                <a:lnTo>
                  <a:pt x="56" y="152"/>
                </a:lnTo>
                <a:lnTo>
                  <a:pt x="61" y="160"/>
                </a:lnTo>
                <a:lnTo>
                  <a:pt x="65" y="166"/>
                </a:lnTo>
                <a:lnTo>
                  <a:pt x="93" y="186"/>
                </a:lnTo>
                <a:lnTo>
                  <a:pt x="104" y="194"/>
                </a:lnTo>
                <a:lnTo>
                  <a:pt x="102" y="174"/>
                </a:lnTo>
                <a:lnTo>
                  <a:pt x="98" y="158"/>
                </a:lnTo>
                <a:lnTo>
                  <a:pt x="92" y="141"/>
                </a:lnTo>
                <a:lnTo>
                  <a:pt x="79" y="121"/>
                </a:lnTo>
                <a:lnTo>
                  <a:pt x="70" y="98"/>
                </a:lnTo>
                <a:lnTo>
                  <a:pt x="67" y="64"/>
                </a:lnTo>
                <a:lnTo>
                  <a:pt x="84" y="76"/>
                </a:lnTo>
                <a:lnTo>
                  <a:pt x="99" y="87"/>
                </a:lnTo>
                <a:lnTo>
                  <a:pt x="116" y="92"/>
                </a:lnTo>
                <a:lnTo>
                  <a:pt x="125" y="95"/>
                </a:lnTo>
                <a:lnTo>
                  <a:pt x="133" y="93"/>
                </a:lnTo>
                <a:lnTo>
                  <a:pt x="139" y="87"/>
                </a:lnTo>
                <a:lnTo>
                  <a:pt x="144" y="69"/>
                </a:lnTo>
                <a:lnTo>
                  <a:pt x="145" y="55"/>
                </a:lnTo>
                <a:lnTo>
                  <a:pt x="145" y="33"/>
                </a:lnTo>
                <a:lnTo>
                  <a:pt x="145" y="15"/>
                </a:lnTo>
                <a:lnTo>
                  <a:pt x="122" y="15"/>
                </a:lnTo>
                <a:lnTo>
                  <a:pt x="112" y="12"/>
                </a:lnTo>
                <a:lnTo>
                  <a:pt x="110" y="33"/>
                </a:lnTo>
                <a:lnTo>
                  <a:pt x="107" y="41"/>
                </a:lnTo>
                <a:lnTo>
                  <a:pt x="92" y="32"/>
                </a:lnTo>
                <a:lnTo>
                  <a:pt x="82" y="24"/>
                </a:lnTo>
                <a:lnTo>
                  <a:pt x="62" y="12"/>
                </a:lnTo>
                <a:lnTo>
                  <a:pt x="48" y="4"/>
                </a:lnTo>
                <a:lnTo>
                  <a:pt x="35" y="0"/>
                </a:lnTo>
                <a:lnTo>
                  <a:pt x="19" y="7"/>
                </a:lnTo>
                <a:lnTo>
                  <a:pt x="0" y="12"/>
                </a:lnTo>
                <a:lnTo>
                  <a:pt x="8" y="24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6" name="Freeform 7"/>
          <p:cNvSpPr>
            <a:spLocks/>
          </p:cNvSpPr>
          <p:nvPr/>
        </p:nvSpPr>
        <p:spPr bwMode="auto">
          <a:xfrm>
            <a:off x="5002213" y="974725"/>
            <a:ext cx="65087" cy="185738"/>
          </a:xfrm>
          <a:custGeom>
            <a:avLst/>
            <a:gdLst>
              <a:gd name="T0" fmla="*/ 0 w 41"/>
              <a:gd name="T1" fmla="*/ 0 h 117"/>
              <a:gd name="T2" fmla="*/ 28575 w 41"/>
              <a:gd name="T3" fmla="*/ 14288 h 117"/>
              <a:gd name="T4" fmla="*/ 26987 w 41"/>
              <a:gd name="T5" fmla="*/ 36513 h 117"/>
              <a:gd name="T6" fmla="*/ 42862 w 41"/>
              <a:gd name="T7" fmla="*/ 36513 h 117"/>
              <a:gd name="T8" fmla="*/ 55562 w 41"/>
              <a:gd name="T9" fmla="*/ 77788 h 117"/>
              <a:gd name="T10" fmla="*/ 61912 w 41"/>
              <a:gd name="T11" fmla="*/ 119063 h 117"/>
              <a:gd name="T12" fmla="*/ 65087 w 41"/>
              <a:gd name="T13" fmla="*/ 160338 h 117"/>
              <a:gd name="T14" fmla="*/ 65087 w 41"/>
              <a:gd name="T15" fmla="*/ 185738 h 1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1" h="117">
                <a:moveTo>
                  <a:pt x="0" y="0"/>
                </a:moveTo>
                <a:lnTo>
                  <a:pt x="18" y="9"/>
                </a:lnTo>
                <a:lnTo>
                  <a:pt x="17" y="23"/>
                </a:lnTo>
                <a:lnTo>
                  <a:pt x="27" y="23"/>
                </a:lnTo>
                <a:lnTo>
                  <a:pt x="35" y="49"/>
                </a:lnTo>
                <a:lnTo>
                  <a:pt x="39" y="75"/>
                </a:lnTo>
                <a:lnTo>
                  <a:pt x="41" y="101"/>
                </a:lnTo>
                <a:lnTo>
                  <a:pt x="41" y="117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7" name="Freeform 8"/>
          <p:cNvSpPr>
            <a:spLocks noChangeArrowheads="1"/>
          </p:cNvSpPr>
          <p:nvPr/>
        </p:nvSpPr>
        <p:spPr bwMode="auto">
          <a:xfrm>
            <a:off x="4930775" y="974725"/>
            <a:ext cx="69850" cy="58738"/>
          </a:xfrm>
          <a:custGeom>
            <a:avLst/>
            <a:gdLst>
              <a:gd name="T0" fmla="*/ 0 w 44"/>
              <a:gd name="T1" fmla="*/ 28575 h 37"/>
              <a:gd name="T2" fmla="*/ 30163 w 44"/>
              <a:gd name="T3" fmla="*/ 58738 h 37"/>
              <a:gd name="T4" fmla="*/ 41275 w 44"/>
              <a:gd name="T5" fmla="*/ 23813 h 37"/>
              <a:gd name="T6" fmla="*/ 69850 w 44"/>
              <a:gd name="T7" fmla="*/ 41275 h 37"/>
              <a:gd name="T8" fmla="*/ 68263 w 44"/>
              <a:gd name="T9" fmla="*/ 9525 h 37"/>
              <a:gd name="T10" fmla="*/ 50800 w 44"/>
              <a:gd name="T11" fmla="*/ 0 h 37"/>
              <a:gd name="T12" fmla="*/ 6350 w 44"/>
              <a:gd name="T13" fmla="*/ 19050 h 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4" h="37">
                <a:moveTo>
                  <a:pt x="0" y="18"/>
                </a:moveTo>
                <a:lnTo>
                  <a:pt x="19" y="37"/>
                </a:lnTo>
                <a:lnTo>
                  <a:pt x="26" y="15"/>
                </a:lnTo>
                <a:lnTo>
                  <a:pt x="44" y="26"/>
                </a:lnTo>
                <a:lnTo>
                  <a:pt x="43" y="6"/>
                </a:lnTo>
                <a:lnTo>
                  <a:pt x="32" y="0"/>
                </a:lnTo>
                <a:lnTo>
                  <a:pt x="4" y="12"/>
                </a:lnTo>
                <a:lnTo>
                  <a:pt x="0" y="18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8" name="Freeform 9"/>
          <p:cNvSpPr>
            <a:spLocks noChangeArrowheads="1"/>
          </p:cNvSpPr>
          <p:nvPr/>
        </p:nvSpPr>
        <p:spPr bwMode="auto">
          <a:xfrm>
            <a:off x="5180013" y="698500"/>
            <a:ext cx="31750" cy="815975"/>
          </a:xfrm>
          <a:custGeom>
            <a:avLst/>
            <a:gdLst>
              <a:gd name="T0" fmla="*/ 14288 w 20"/>
              <a:gd name="T1" fmla="*/ 815975 h 514"/>
              <a:gd name="T2" fmla="*/ 31750 w 20"/>
              <a:gd name="T3" fmla="*/ 815975 h 514"/>
              <a:gd name="T4" fmla="*/ 14288 w 20"/>
              <a:gd name="T5" fmla="*/ 0 h 514"/>
              <a:gd name="T6" fmla="*/ 0 w 20"/>
              <a:gd name="T7" fmla="*/ 1588 h 5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514">
                <a:moveTo>
                  <a:pt x="9" y="514"/>
                </a:moveTo>
                <a:lnTo>
                  <a:pt x="20" y="514"/>
                </a:lnTo>
                <a:lnTo>
                  <a:pt x="9" y="0"/>
                </a:lnTo>
                <a:lnTo>
                  <a:pt x="0" y="1"/>
                </a:lnTo>
                <a:lnTo>
                  <a:pt x="9" y="514"/>
                </a:lnTo>
                <a:close/>
              </a:path>
            </a:pathLst>
          </a:custGeom>
          <a:solidFill>
            <a:srgbClr val="B358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9" name="Freeform 10"/>
          <p:cNvSpPr>
            <a:spLocks noChangeArrowheads="1"/>
          </p:cNvSpPr>
          <p:nvPr/>
        </p:nvSpPr>
        <p:spPr bwMode="auto">
          <a:xfrm>
            <a:off x="5194300" y="693738"/>
            <a:ext cx="301625" cy="107950"/>
          </a:xfrm>
          <a:custGeom>
            <a:avLst/>
            <a:gdLst>
              <a:gd name="T0" fmla="*/ 22225 w 190"/>
              <a:gd name="T1" fmla="*/ 3175 h 68"/>
              <a:gd name="T2" fmla="*/ 38100 w 190"/>
              <a:gd name="T3" fmla="*/ 1588 h 68"/>
              <a:gd name="T4" fmla="*/ 55563 w 190"/>
              <a:gd name="T5" fmla="*/ 1588 h 68"/>
              <a:gd name="T6" fmla="*/ 73025 w 190"/>
              <a:gd name="T7" fmla="*/ 0 h 68"/>
              <a:gd name="T8" fmla="*/ 92075 w 190"/>
              <a:gd name="T9" fmla="*/ 1588 h 68"/>
              <a:gd name="T10" fmla="*/ 104775 w 190"/>
              <a:gd name="T11" fmla="*/ 4763 h 68"/>
              <a:gd name="T12" fmla="*/ 119063 w 190"/>
              <a:gd name="T13" fmla="*/ 7938 h 68"/>
              <a:gd name="T14" fmla="*/ 127000 w 190"/>
              <a:gd name="T15" fmla="*/ 11113 h 68"/>
              <a:gd name="T16" fmla="*/ 136525 w 190"/>
              <a:gd name="T17" fmla="*/ 15875 h 68"/>
              <a:gd name="T18" fmla="*/ 153988 w 190"/>
              <a:gd name="T19" fmla="*/ 23813 h 68"/>
              <a:gd name="T20" fmla="*/ 168275 w 190"/>
              <a:gd name="T21" fmla="*/ 26988 h 68"/>
              <a:gd name="T22" fmla="*/ 173038 w 190"/>
              <a:gd name="T23" fmla="*/ 26988 h 68"/>
              <a:gd name="T24" fmla="*/ 187325 w 190"/>
              <a:gd name="T25" fmla="*/ 25400 h 68"/>
              <a:gd name="T26" fmla="*/ 200025 w 190"/>
              <a:gd name="T27" fmla="*/ 20638 h 68"/>
              <a:gd name="T28" fmla="*/ 212725 w 190"/>
              <a:gd name="T29" fmla="*/ 17463 h 68"/>
              <a:gd name="T30" fmla="*/ 231775 w 190"/>
              <a:gd name="T31" fmla="*/ 14288 h 68"/>
              <a:gd name="T32" fmla="*/ 254000 w 190"/>
              <a:gd name="T33" fmla="*/ 14288 h 68"/>
              <a:gd name="T34" fmla="*/ 277813 w 190"/>
              <a:gd name="T35" fmla="*/ 22225 h 68"/>
              <a:gd name="T36" fmla="*/ 301625 w 190"/>
              <a:gd name="T37" fmla="*/ 33338 h 68"/>
              <a:gd name="T38" fmla="*/ 277813 w 190"/>
              <a:gd name="T39" fmla="*/ 47625 h 68"/>
              <a:gd name="T40" fmla="*/ 260350 w 190"/>
              <a:gd name="T41" fmla="*/ 60325 h 68"/>
              <a:gd name="T42" fmla="*/ 276225 w 190"/>
              <a:gd name="T43" fmla="*/ 76200 h 68"/>
              <a:gd name="T44" fmla="*/ 298450 w 190"/>
              <a:gd name="T45" fmla="*/ 93663 h 68"/>
              <a:gd name="T46" fmla="*/ 280988 w 190"/>
              <a:gd name="T47" fmla="*/ 100013 h 68"/>
              <a:gd name="T48" fmla="*/ 252413 w 190"/>
              <a:gd name="T49" fmla="*/ 104775 h 68"/>
              <a:gd name="T50" fmla="*/ 222250 w 190"/>
              <a:gd name="T51" fmla="*/ 107950 h 68"/>
              <a:gd name="T52" fmla="*/ 187325 w 190"/>
              <a:gd name="T53" fmla="*/ 107950 h 68"/>
              <a:gd name="T54" fmla="*/ 165100 w 190"/>
              <a:gd name="T55" fmla="*/ 104775 h 68"/>
              <a:gd name="T56" fmla="*/ 141288 w 190"/>
              <a:gd name="T57" fmla="*/ 103188 h 68"/>
              <a:gd name="T58" fmla="*/ 127000 w 190"/>
              <a:gd name="T59" fmla="*/ 98425 h 68"/>
              <a:gd name="T60" fmla="*/ 109538 w 190"/>
              <a:gd name="T61" fmla="*/ 82550 h 68"/>
              <a:gd name="T62" fmla="*/ 95250 w 190"/>
              <a:gd name="T63" fmla="*/ 79375 h 68"/>
              <a:gd name="T64" fmla="*/ 77788 w 190"/>
              <a:gd name="T65" fmla="*/ 79375 h 68"/>
              <a:gd name="T66" fmla="*/ 65088 w 190"/>
              <a:gd name="T67" fmla="*/ 80963 h 68"/>
              <a:gd name="T68" fmla="*/ 50800 w 190"/>
              <a:gd name="T69" fmla="*/ 82550 h 68"/>
              <a:gd name="T70" fmla="*/ 36513 w 190"/>
              <a:gd name="T71" fmla="*/ 87313 h 68"/>
              <a:gd name="T72" fmla="*/ 22225 w 190"/>
              <a:gd name="T73" fmla="*/ 90488 h 68"/>
              <a:gd name="T74" fmla="*/ 0 w 190"/>
              <a:gd name="T75" fmla="*/ 103188 h 68"/>
              <a:gd name="T76" fmla="*/ 9525 w 190"/>
              <a:gd name="T77" fmla="*/ 90488 h 68"/>
              <a:gd name="T78" fmla="*/ 12700 w 190"/>
              <a:gd name="T79" fmla="*/ 76200 h 68"/>
              <a:gd name="T80" fmla="*/ 14288 w 190"/>
              <a:gd name="T81" fmla="*/ 60325 h 68"/>
              <a:gd name="T82" fmla="*/ 14288 w 190"/>
              <a:gd name="T83" fmla="*/ 42863 h 68"/>
              <a:gd name="T84" fmla="*/ 9525 w 190"/>
              <a:gd name="T85" fmla="*/ 26988 h 68"/>
              <a:gd name="T86" fmla="*/ 0 w 190"/>
              <a:gd name="T87" fmla="*/ 11113 h 6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90" h="68">
                <a:moveTo>
                  <a:pt x="14" y="2"/>
                </a:moveTo>
                <a:lnTo>
                  <a:pt x="24" y="1"/>
                </a:lnTo>
                <a:lnTo>
                  <a:pt x="35" y="1"/>
                </a:lnTo>
                <a:lnTo>
                  <a:pt x="46" y="0"/>
                </a:lnTo>
                <a:lnTo>
                  <a:pt x="58" y="1"/>
                </a:lnTo>
                <a:lnTo>
                  <a:pt x="66" y="3"/>
                </a:lnTo>
                <a:lnTo>
                  <a:pt x="75" y="5"/>
                </a:lnTo>
                <a:lnTo>
                  <a:pt x="80" y="7"/>
                </a:lnTo>
                <a:lnTo>
                  <a:pt x="86" y="10"/>
                </a:lnTo>
                <a:lnTo>
                  <a:pt x="97" y="15"/>
                </a:lnTo>
                <a:lnTo>
                  <a:pt x="106" y="17"/>
                </a:lnTo>
                <a:lnTo>
                  <a:pt x="109" y="17"/>
                </a:lnTo>
                <a:lnTo>
                  <a:pt x="118" y="16"/>
                </a:lnTo>
                <a:lnTo>
                  <a:pt x="126" y="13"/>
                </a:lnTo>
                <a:lnTo>
                  <a:pt x="134" y="11"/>
                </a:lnTo>
                <a:lnTo>
                  <a:pt x="146" y="9"/>
                </a:lnTo>
                <a:lnTo>
                  <a:pt x="160" y="9"/>
                </a:lnTo>
                <a:lnTo>
                  <a:pt x="175" y="14"/>
                </a:lnTo>
                <a:lnTo>
                  <a:pt x="190" y="21"/>
                </a:lnTo>
                <a:lnTo>
                  <a:pt x="175" y="30"/>
                </a:lnTo>
                <a:lnTo>
                  <a:pt x="164" y="38"/>
                </a:lnTo>
                <a:lnTo>
                  <a:pt x="174" y="48"/>
                </a:lnTo>
                <a:lnTo>
                  <a:pt x="188" y="59"/>
                </a:lnTo>
                <a:lnTo>
                  <a:pt x="177" y="63"/>
                </a:lnTo>
                <a:lnTo>
                  <a:pt x="159" y="66"/>
                </a:lnTo>
                <a:lnTo>
                  <a:pt x="140" y="68"/>
                </a:lnTo>
                <a:lnTo>
                  <a:pt x="118" y="68"/>
                </a:lnTo>
                <a:lnTo>
                  <a:pt x="104" y="66"/>
                </a:lnTo>
                <a:lnTo>
                  <a:pt x="89" y="65"/>
                </a:lnTo>
                <a:lnTo>
                  <a:pt x="80" y="62"/>
                </a:lnTo>
                <a:lnTo>
                  <a:pt x="69" y="52"/>
                </a:lnTo>
                <a:lnTo>
                  <a:pt x="60" y="50"/>
                </a:lnTo>
                <a:lnTo>
                  <a:pt x="49" y="50"/>
                </a:lnTo>
                <a:lnTo>
                  <a:pt x="41" y="51"/>
                </a:lnTo>
                <a:lnTo>
                  <a:pt x="32" y="52"/>
                </a:lnTo>
                <a:lnTo>
                  <a:pt x="23" y="55"/>
                </a:lnTo>
                <a:lnTo>
                  <a:pt x="14" y="57"/>
                </a:lnTo>
                <a:lnTo>
                  <a:pt x="0" y="65"/>
                </a:lnTo>
                <a:lnTo>
                  <a:pt x="6" y="57"/>
                </a:lnTo>
                <a:lnTo>
                  <a:pt x="8" y="48"/>
                </a:lnTo>
                <a:lnTo>
                  <a:pt x="9" y="38"/>
                </a:lnTo>
                <a:lnTo>
                  <a:pt x="9" y="27"/>
                </a:lnTo>
                <a:lnTo>
                  <a:pt x="6" y="17"/>
                </a:lnTo>
                <a:lnTo>
                  <a:pt x="0" y="7"/>
                </a:lnTo>
                <a:lnTo>
                  <a:pt x="14" y="2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0" name="Freeform 11"/>
          <p:cNvSpPr>
            <a:spLocks noChangeArrowheads="1"/>
          </p:cNvSpPr>
          <p:nvPr/>
        </p:nvSpPr>
        <p:spPr bwMode="auto">
          <a:xfrm>
            <a:off x="5172075" y="906463"/>
            <a:ext cx="49213" cy="68262"/>
          </a:xfrm>
          <a:custGeom>
            <a:avLst/>
            <a:gdLst>
              <a:gd name="T0" fmla="*/ 12700 w 31"/>
              <a:gd name="T1" fmla="*/ 4762 h 43"/>
              <a:gd name="T2" fmla="*/ 4763 w 31"/>
              <a:gd name="T3" fmla="*/ 12700 h 43"/>
              <a:gd name="T4" fmla="*/ 0 w 31"/>
              <a:gd name="T5" fmla="*/ 19050 h 43"/>
              <a:gd name="T6" fmla="*/ 0 w 31"/>
              <a:gd name="T7" fmla="*/ 22225 h 43"/>
              <a:gd name="T8" fmla="*/ 4763 w 31"/>
              <a:gd name="T9" fmla="*/ 23812 h 43"/>
              <a:gd name="T10" fmla="*/ 14288 w 31"/>
              <a:gd name="T11" fmla="*/ 23812 h 43"/>
              <a:gd name="T12" fmla="*/ 4763 w 31"/>
              <a:gd name="T13" fmla="*/ 26987 h 43"/>
              <a:gd name="T14" fmla="*/ 4763 w 31"/>
              <a:gd name="T15" fmla="*/ 31750 h 43"/>
              <a:gd name="T16" fmla="*/ 4763 w 31"/>
              <a:gd name="T17" fmla="*/ 36512 h 43"/>
              <a:gd name="T18" fmla="*/ 7938 w 31"/>
              <a:gd name="T19" fmla="*/ 41275 h 43"/>
              <a:gd name="T20" fmla="*/ 17463 w 31"/>
              <a:gd name="T21" fmla="*/ 38100 h 43"/>
              <a:gd name="T22" fmla="*/ 4763 w 31"/>
              <a:gd name="T23" fmla="*/ 41275 h 43"/>
              <a:gd name="T24" fmla="*/ 4763 w 31"/>
              <a:gd name="T25" fmla="*/ 46037 h 43"/>
              <a:gd name="T26" fmla="*/ 7938 w 31"/>
              <a:gd name="T27" fmla="*/ 50800 h 43"/>
              <a:gd name="T28" fmla="*/ 9525 w 31"/>
              <a:gd name="T29" fmla="*/ 55562 h 43"/>
              <a:gd name="T30" fmla="*/ 17463 w 31"/>
              <a:gd name="T31" fmla="*/ 53975 h 43"/>
              <a:gd name="T32" fmla="*/ 9525 w 31"/>
              <a:gd name="T33" fmla="*/ 55562 h 43"/>
              <a:gd name="T34" fmla="*/ 9525 w 31"/>
              <a:gd name="T35" fmla="*/ 60325 h 43"/>
              <a:gd name="T36" fmla="*/ 9525 w 31"/>
              <a:gd name="T37" fmla="*/ 65087 h 43"/>
              <a:gd name="T38" fmla="*/ 17463 w 31"/>
              <a:gd name="T39" fmla="*/ 68262 h 43"/>
              <a:gd name="T40" fmla="*/ 26988 w 31"/>
              <a:gd name="T41" fmla="*/ 65087 h 43"/>
              <a:gd name="T42" fmla="*/ 34925 w 31"/>
              <a:gd name="T43" fmla="*/ 63500 h 43"/>
              <a:gd name="T44" fmla="*/ 41275 w 31"/>
              <a:gd name="T45" fmla="*/ 60325 h 43"/>
              <a:gd name="T46" fmla="*/ 46038 w 31"/>
              <a:gd name="T47" fmla="*/ 53975 h 43"/>
              <a:gd name="T48" fmla="*/ 44450 w 31"/>
              <a:gd name="T49" fmla="*/ 42862 h 43"/>
              <a:gd name="T50" fmla="*/ 49213 w 31"/>
              <a:gd name="T51" fmla="*/ 33337 h 43"/>
              <a:gd name="T52" fmla="*/ 41275 w 31"/>
              <a:gd name="T53" fmla="*/ 26987 h 43"/>
              <a:gd name="T54" fmla="*/ 44450 w 31"/>
              <a:gd name="T55" fmla="*/ 19050 h 43"/>
              <a:gd name="T56" fmla="*/ 39688 w 31"/>
              <a:gd name="T57" fmla="*/ 12700 h 43"/>
              <a:gd name="T58" fmla="*/ 41275 w 31"/>
              <a:gd name="T59" fmla="*/ 4762 h 43"/>
              <a:gd name="T60" fmla="*/ 34925 w 31"/>
              <a:gd name="T61" fmla="*/ 0 h 43"/>
              <a:gd name="T62" fmla="*/ 22225 w 31"/>
              <a:gd name="T63" fmla="*/ 0 h 4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1" h="43">
                <a:moveTo>
                  <a:pt x="8" y="3"/>
                </a:moveTo>
                <a:lnTo>
                  <a:pt x="3" y="8"/>
                </a:lnTo>
                <a:lnTo>
                  <a:pt x="0" y="12"/>
                </a:lnTo>
                <a:lnTo>
                  <a:pt x="0" y="14"/>
                </a:lnTo>
                <a:lnTo>
                  <a:pt x="3" y="15"/>
                </a:lnTo>
                <a:lnTo>
                  <a:pt x="9" y="15"/>
                </a:lnTo>
                <a:lnTo>
                  <a:pt x="3" y="17"/>
                </a:lnTo>
                <a:lnTo>
                  <a:pt x="3" y="20"/>
                </a:lnTo>
                <a:lnTo>
                  <a:pt x="3" y="23"/>
                </a:lnTo>
                <a:lnTo>
                  <a:pt x="5" y="26"/>
                </a:lnTo>
                <a:lnTo>
                  <a:pt x="11" y="24"/>
                </a:lnTo>
                <a:lnTo>
                  <a:pt x="3" y="26"/>
                </a:lnTo>
                <a:lnTo>
                  <a:pt x="3" y="29"/>
                </a:lnTo>
                <a:lnTo>
                  <a:pt x="5" y="32"/>
                </a:lnTo>
                <a:lnTo>
                  <a:pt x="6" y="35"/>
                </a:lnTo>
                <a:lnTo>
                  <a:pt x="11" y="34"/>
                </a:lnTo>
                <a:lnTo>
                  <a:pt x="6" y="35"/>
                </a:lnTo>
                <a:lnTo>
                  <a:pt x="6" y="38"/>
                </a:lnTo>
                <a:lnTo>
                  <a:pt x="6" y="41"/>
                </a:lnTo>
                <a:lnTo>
                  <a:pt x="11" y="43"/>
                </a:lnTo>
                <a:lnTo>
                  <a:pt x="17" y="41"/>
                </a:lnTo>
                <a:lnTo>
                  <a:pt x="22" y="40"/>
                </a:lnTo>
                <a:lnTo>
                  <a:pt x="26" y="38"/>
                </a:lnTo>
                <a:lnTo>
                  <a:pt x="29" y="34"/>
                </a:lnTo>
                <a:lnTo>
                  <a:pt x="28" y="27"/>
                </a:lnTo>
                <a:lnTo>
                  <a:pt x="31" y="21"/>
                </a:lnTo>
                <a:lnTo>
                  <a:pt x="26" y="17"/>
                </a:lnTo>
                <a:lnTo>
                  <a:pt x="28" y="12"/>
                </a:lnTo>
                <a:lnTo>
                  <a:pt x="25" y="8"/>
                </a:lnTo>
                <a:lnTo>
                  <a:pt x="26" y="3"/>
                </a:lnTo>
                <a:lnTo>
                  <a:pt x="22" y="0"/>
                </a:lnTo>
                <a:lnTo>
                  <a:pt x="14" y="0"/>
                </a:lnTo>
                <a:lnTo>
                  <a:pt x="8" y="3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1" name="Freeform 12"/>
          <p:cNvSpPr>
            <a:spLocks noChangeArrowheads="1"/>
          </p:cNvSpPr>
          <p:nvPr/>
        </p:nvSpPr>
        <p:spPr bwMode="auto">
          <a:xfrm>
            <a:off x="4840288" y="1490663"/>
            <a:ext cx="682625" cy="355600"/>
          </a:xfrm>
          <a:custGeom>
            <a:avLst/>
            <a:gdLst>
              <a:gd name="T0" fmla="*/ 31750 w 430"/>
              <a:gd name="T1" fmla="*/ 311150 h 224"/>
              <a:gd name="T2" fmla="*/ 71438 w 430"/>
              <a:gd name="T3" fmla="*/ 274638 h 224"/>
              <a:gd name="T4" fmla="*/ 115888 w 430"/>
              <a:gd name="T5" fmla="*/ 261938 h 224"/>
              <a:gd name="T6" fmla="*/ 127000 w 430"/>
              <a:gd name="T7" fmla="*/ 215900 h 224"/>
              <a:gd name="T8" fmla="*/ 165100 w 430"/>
              <a:gd name="T9" fmla="*/ 179388 h 224"/>
              <a:gd name="T10" fmla="*/ 214313 w 430"/>
              <a:gd name="T11" fmla="*/ 179388 h 224"/>
              <a:gd name="T12" fmla="*/ 239713 w 430"/>
              <a:gd name="T13" fmla="*/ 161925 h 224"/>
              <a:gd name="T14" fmla="*/ 255588 w 430"/>
              <a:gd name="T15" fmla="*/ 120650 h 224"/>
              <a:gd name="T16" fmla="*/ 293688 w 430"/>
              <a:gd name="T17" fmla="*/ 74613 h 224"/>
              <a:gd name="T18" fmla="*/ 314325 w 430"/>
              <a:gd name="T19" fmla="*/ 11113 h 224"/>
              <a:gd name="T20" fmla="*/ 350838 w 430"/>
              <a:gd name="T21" fmla="*/ 19050 h 224"/>
              <a:gd name="T22" fmla="*/ 395288 w 430"/>
              <a:gd name="T23" fmla="*/ 0 h 224"/>
              <a:gd name="T24" fmla="*/ 407988 w 430"/>
              <a:gd name="T25" fmla="*/ 23813 h 224"/>
              <a:gd name="T26" fmla="*/ 431800 w 430"/>
              <a:gd name="T27" fmla="*/ 41275 h 224"/>
              <a:gd name="T28" fmla="*/ 450850 w 430"/>
              <a:gd name="T29" fmla="*/ 87313 h 224"/>
              <a:gd name="T30" fmla="*/ 492125 w 430"/>
              <a:gd name="T31" fmla="*/ 111125 h 224"/>
              <a:gd name="T32" fmla="*/ 512763 w 430"/>
              <a:gd name="T33" fmla="*/ 160338 h 224"/>
              <a:gd name="T34" fmla="*/ 557213 w 430"/>
              <a:gd name="T35" fmla="*/ 184150 h 224"/>
              <a:gd name="T36" fmla="*/ 568325 w 430"/>
              <a:gd name="T37" fmla="*/ 241300 h 224"/>
              <a:gd name="T38" fmla="*/ 652463 w 430"/>
              <a:gd name="T39" fmla="*/ 301625 h 224"/>
              <a:gd name="T40" fmla="*/ 682625 w 430"/>
              <a:gd name="T41" fmla="*/ 355600 h 224"/>
              <a:gd name="T42" fmla="*/ 0 w 430"/>
              <a:gd name="T43" fmla="*/ 355600 h 22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30" h="224">
                <a:moveTo>
                  <a:pt x="20" y="196"/>
                </a:moveTo>
                <a:lnTo>
                  <a:pt x="45" y="173"/>
                </a:lnTo>
                <a:lnTo>
                  <a:pt x="73" y="165"/>
                </a:lnTo>
                <a:lnTo>
                  <a:pt x="80" y="136"/>
                </a:lnTo>
                <a:lnTo>
                  <a:pt x="104" y="113"/>
                </a:lnTo>
                <a:lnTo>
                  <a:pt x="135" y="113"/>
                </a:lnTo>
                <a:lnTo>
                  <a:pt x="151" y="102"/>
                </a:lnTo>
                <a:lnTo>
                  <a:pt x="161" y="76"/>
                </a:lnTo>
                <a:lnTo>
                  <a:pt x="185" y="47"/>
                </a:lnTo>
                <a:lnTo>
                  <a:pt x="198" y="7"/>
                </a:lnTo>
                <a:lnTo>
                  <a:pt x="221" y="12"/>
                </a:lnTo>
                <a:lnTo>
                  <a:pt x="249" y="0"/>
                </a:lnTo>
                <a:lnTo>
                  <a:pt x="257" y="15"/>
                </a:lnTo>
                <a:lnTo>
                  <a:pt x="272" y="26"/>
                </a:lnTo>
                <a:lnTo>
                  <a:pt x="284" y="55"/>
                </a:lnTo>
                <a:lnTo>
                  <a:pt x="310" y="70"/>
                </a:lnTo>
                <a:lnTo>
                  <a:pt x="323" y="101"/>
                </a:lnTo>
                <a:lnTo>
                  <a:pt x="351" y="116"/>
                </a:lnTo>
                <a:lnTo>
                  <a:pt x="358" y="152"/>
                </a:lnTo>
                <a:lnTo>
                  <a:pt x="411" y="190"/>
                </a:lnTo>
                <a:lnTo>
                  <a:pt x="430" y="224"/>
                </a:lnTo>
                <a:lnTo>
                  <a:pt x="0" y="224"/>
                </a:lnTo>
                <a:lnTo>
                  <a:pt x="20" y="196"/>
                </a:lnTo>
                <a:close/>
              </a:path>
            </a:pathLst>
          </a:custGeom>
          <a:solidFill>
            <a:srgbClr val="A0A0A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2" name="Freeform 13"/>
          <p:cNvSpPr>
            <a:spLocks noChangeArrowheads="1"/>
          </p:cNvSpPr>
          <p:nvPr/>
        </p:nvSpPr>
        <p:spPr bwMode="auto">
          <a:xfrm>
            <a:off x="5249863" y="1530350"/>
            <a:ext cx="46037" cy="80963"/>
          </a:xfrm>
          <a:custGeom>
            <a:avLst/>
            <a:gdLst>
              <a:gd name="T0" fmla="*/ 17462 w 29"/>
              <a:gd name="T1" fmla="*/ 31750 h 51"/>
              <a:gd name="T2" fmla="*/ 22225 w 29"/>
              <a:gd name="T3" fmla="*/ 47625 h 51"/>
              <a:gd name="T4" fmla="*/ 7937 w 29"/>
              <a:gd name="T5" fmla="*/ 61913 h 51"/>
              <a:gd name="T6" fmla="*/ 0 w 29"/>
              <a:gd name="T7" fmla="*/ 80963 h 51"/>
              <a:gd name="T8" fmla="*/ 25400 w 29"/>
              <a:gd name="T9" fmla="*/ 76200 h 51"/>
              <a:gd name="T10" fmla="*/ 25400 w 29"/>
              <a:gd name="T11" fmla="*/ 66675 h 51"/>
              <a:gd name="T12" fmla="*/ 46037 w 29"/>
              <a:gd name="T13" fmla="*/ 76200 h 51"/>
              <a:gd name="T14" fmla="*/ 41275 w 29"/>
              <a:gd name="T15" fmla="*/ 47625 h 51"/>
              <a:gd name="T16" fmla="*/ 22225 w 29"/>
              <a:gd name="T17" fmla="*/ 0 h 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51">
                <a:moveTo>
                  <a:pt x="11" y="20"/>
                </a:moveTo>
                <a:lnTo>
                  <a:pt x="14" y="30"/>
                </a:lnTo>
                <a:lnTo>
                  <a:pt x="5" y="39"/>
                </a:lnTo>
                <a:lnTo>
                  <a:pt x="0" y="51"/>
                </a:lnTo>
                <a:lnTo>
                  <a:pt x="16" y="48"/>
                </a:lnTo>
                <a:lnTo>
                  <a:pt x="16" y="42"/>
                </a:lnTo>
                <a:lnTo>
                  <a:pt x="29" y="48"/>
                </a:lnTo>
                <a:lnTo>
                  <a:pt x="26" y="30"/>
                </a:lnTo>
                <a:lnTo>
                  <a:pt x="14" y="0"/>
                </a:lnTo>
                <a:lnTo>
                  <a:pt x="11" y="20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3" name="Freeform 14"/>
          <p:cNvSpPr>
            <a:spLocks noChangeArrowheads="1"/>
          </p:cNvSpPr>
          <p:nvPr/>
        </p:nvSpPr>
        <p:spPr bwMode="auto">
          <a:xfrm>
            <a:off x="5281613" y="1601788"/>
            <a:ext cx="71437" cy="93662"/>
          </a:xfrm>
          <a:custGeom>
            <a:avLst/>
            <a:gdLst>
              <a:gd name="T0" fmla="*/ 71437 w 45"/>
              <a:gd name="T1" fmla="*/ 46037 h 59"/>
              <a:gd name="T2" fmla="*/ 50800 w 45"/>
              <a:gd name="T3" fmla="*/ 52387 h 59"/>
              <a:gd name="T4" fmla="*/ 30162 w 45"/>
              <a:gd name="T5" fmla="*/ 77787 h 59"/>
              <a:gd name="T6" fmla="*/ 14287 w 45"/>
              <a:gd name="T7" fmla="*/ 63500 h 59"/>
              <a:gd name="T8" fmla="*/ 0 w 45"/>
              <a:gd name="T9" fmla="*/ 93662 h 59"/>
              <a:gd name="T10" fmla="*/ 0 w 45"/>
              <a:gd name="T11" fmla="*/ 46037 h 59"/>
              <a:gd name="T12" fmla="*/ 30162 w 45"/>
              <a:gd name="T13" fmla="*/ 41275 h 59"/>
              <a:gd name="T14" fmla="*/ 34925 w 45"/>
              <a:gd name="T15" fmla="*/ 9525 h 59"/>
              <a:gd name="T16" fmla="*/ 50800 w 45"/>
              <a:gd name="T17" fmla="*/ 0 h 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5" h="59">
                <a:moveTo>
                  <a:pt x="45" y="29"/>
                </a:moveTo>
                <a:lnTo>
                  <a:pt x="32" y="33"/>
                </a:lnTo>
                <a:lnTo>
                  <a:pt x="19" y="49"/>
                </a:lnTo>
                <a:lnTo>
                  <a:pt x="9" y="40"/>
                </a:lnTo>
                <a:lnTo>
                  <a:pt x="0" y="59"/>
                </a:lnTo>
                <a:lnTo>
                  <a:pt x="0" y="29"/>
                </a:lnTo>
                <a:lnTo>
                  <a:pt x="19" y="26"/>
                </a:lnTo>
                <a:lnTo>
                  <a:pt x="22" y="6"/>
                </a:lnTo>
                <a:lnTo>
                  <a:pt x="32" y="0"/>
                </a:lnTo>
                <a:lnTo>
                  <a:pt x="45" y="29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4" name="Freeform 15"/>
          <p:cNvSpPr>
            <a:spLocks noChangeArrowheads="1"/>
          </p:cNvSpPr>
          <p:nvPr/>
        </p:nvSpPr>
        <p:spPr bwMode="auto">
          <a:xfrm>
            <a:off x="5337175" y="1674813"/>
            <a:ext cx="71438" cy="103187"/>
          </a:xfrm>
          <a:custGeom>
            <a:avLst/>
            <a:gdLst>
              <a:gd name="T0" fmla="*/ 30163 w 45"/>
              <a:gd name="T1" fmla="*/ 9525 h 65"/>
              <a:gd name="T2" fmla="*/ 30163 w 45"/>
              <a:gd name="T3" fmla="*/ 46037 h 65"/>
              <a:gd name="T4" fmla="*/ 11113 w 45"/>
              <a:gd name="T5" fmla="*/ 39687 h 65"/>
              <a:gd name="T6" fmla="*/ 0 w 45"/>
              <a:gd name="T7" fmla="*/ 71437 h 65"/>
              <a:gd name="T8" fmla="*/ 25400 w 45"/>
              <a:gd name="T9" fmla="*/ 76200 h 65"/>
              <a:gd name="T10" fmla="*/ 39688 w 45"/>
              <a:gd name="T11" fmla="*/ 103187 h 65"/>
              <a:gd name="T12" fmla="*/ 57150 w 45"/>
              <a:gd name="T13" fmla="*/ 71437 h 65"/>
              <a:gd name="T14" fmla="*/ 71438 w 45"/>
              <a:gd name="T15" fmla="*/ 82550 h 65"/>
              <a:gd name="T16" fmla="*/ 71438 w 45"/>
              <a:gd name="T17" fmla="*/ 57150 h 65"/>
              <a:gd name="T18" fmla="*/ 60325 w 45"/>
              <a:gd name="T19" fmla="*/ 0 h 6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" h="65">
                <a:moveTo>
                  <a:pt x="19" y="6"/>
                </a:moveTo>
                <a:lnTo>
                  <a:pt x="19" y="29"/>
                </a:lnTo>
                <a:lnTo>
                  <a:pt x="7" y="25"/>
                </a:lnTo>
                <a:lnTo>
                  <a:pt x="0" y="45"/>
                </a:lnTo>
                <a:lnTo>
                  <a:pt x="16" y="48"/>
                </a:lnTo>
                <a:lnTo>
                  <a:pt x="25" y="65"/>
                </a:lnTo>
                <a:lnTo>
                  <a:pt x="36" y="45"/>
                </a:lnTo>
                <a:lnTo>
                  <a:pt x="45" y="52"/>
                </a:lnTo>
                <a:lnTo>
                  <a:pt x="45" y="36"/>
                </a:lnTo>
                <a:lnTo>
                  <a:pt x="38" y="0"/>
                </a:lnTo>
                <a:lnTo>
                  <a:pt x="19" y="6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5" name="Freeform 16"/>
          <p:cNvSpPr>
            <a:spLocks noChangeArrowheads="1"/>
          </p:cNvSpPr>
          <p:nvPr/>
        </p:nvSpPr>
        <p:spPr bwMode="auto">
          <a:xfrm>
            <a:off x="5086350" y="1541463"/>
            <a:ext cx="131763" cy="65087"/>
          </a:xfrm>
          <a:custGeom>
            <a:avLst/>
            <a:gdLst>
              <a:gd name="T0" fmla="*/ 4763 w 83"/>
              <a:gd name="T1" fmla="*/ 33337 h 41"/>
              <a:gd name="T2" fmla="*/ 0 w 83"/>
              <a:gd name="T3" fmla="*/ 47625 h 41"/>
              <a:gd name="T4" fmla="*/ 3175 w 83"/>
              <a:gd name="T5" fmla="*/ 55562 h 41"/>
              <a:gd name="T6" fmla="*/ 7938 w 83"/>
              <a:gd name="T7" fmla="*/ 60325 h 41"/>
              <a:gd name="T8" fmla="*/ 22225 w 83"/>
              <a:gd name="T9" fmla="*/ 63500 h 41"/>
              <a:gd name="T10" fmla="*/ 42863 w 83"/>
              <a:gd name="T11" fmla="*/ 60325 h 41"/>
              <a:gd name="T12" fmla="*/ 47625 w 83"/>
              <a:gd name="T13" fmla="*/ 52387 h 41"/>
              <a:gd name="T14" fmla="*/ 73025 w 83"/>
              <a:gd name="T15" fmla="*/ 63500 h 41"/>
              <a:gd name="T16" fmla="*/ 93663 w 83"/>
              <a:gd name="T17" fmla="*/ 65087 h 41"/>
              <a:gd name="T18" fmla="*/ 103188 w 83"/>
              <a:gd name="T19" fmla="*/ 65087 h 41"/>
              <a:gd name="T20" fmla="*/ 122238 w 83"/>
              <a:gd name="T21" fmla="*/ 65087 h 41"/>
              <a:gd name="T22" fmla="*/ 127000 w 83"/>
              <a:gd name="T23" fmla="*/ 63500 h 41"/>
              <a:gd name="T24" fmla="*/ 131763 w 83"/>
              <a:gd name="T25" fmla="*/ 55562 h 41"/>
              <a:gd name="T26" fmla="*/ 130175 w 83"/>
              <a:gd name="T27" fmla="*/ 42862 h 41"/>
              <a:gd name="T28" fmla="*/ 122238 w 83"/>
              <a:gd name="T29" fmla="*/ 38100 h 41"/>
              <a:gd name="T30" fmla="*/ 103188 w 83"/>
              <a:gd name="T31" fmla="*/ 36512 h 41"/>
              <a:gd name="T32" fmla="*/ 85725 w 83"/>
              <a:gd name="T33" fmla="*/ 28575 h 41"/>
              <a:gd name="T34" fmla="*/ 68263 w 83"/>
              <a:gd name="T35" fmla="*/ 23812 h 41"/>
              <a:gd name="T36" fmla="*/ 68263 w 83"/>
              <a:gd name="T37" fmla="*/ 0 h 41"/>
              <a:gd name="T38" fmla="*/ 7938 w 83"/>
              <a:gd name="T39" fmla="*/ 15875 h 4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3" h="41">
                <a:moveTo>
                  <a:pt x="3" y="21"/>
                </a:moveTo>
                <a:lnTo>
                  <a:pt x="0" y="30"/>
                </a:lnTo>
                <a:lnTo>
                  <a:pt x="2" y="35"/>
                </a:lnTo>
                <a:lnTo>
                  <a:pt x="5" y="38"/>
                </a:lnTo>
                <a:lnTo>
                  <a:pt x="14" y="40"/>
                </a:lnTo>
                <a:lnTo>
                  <a:pt x="27" y="38"/>
                </a:lnTo>
                <a:lnTo>
                  <a:pt x="30" y="33"/>
                </a:lnTo>
                <a:lnTo>
                  <a:pt x="46" y="40"/>
                </a:lnTo>
                <a:lnTo>
                  <a:pt x="59" y="41"/>
                </a:lnTo>
                <a:lnTo>
                  <a:pt x="65" y="41"/>
                </a:lnTo>
                <a:lnTo>
                  <a:pt x="77" y="41"/>
                </a:lnTo>
                <a:lnTo>
                  <a:pt x="80" y="40"/>
                </a:lnTo>
                <a:lnTo>
                  <a:pt x="83" y="35"/>
                </a:lnTo>
                <a:lnTo>
                  <a:pt x="82" y="27"/>
                </a:lnTo>
                <a:lnTo>
                  <a:pt x="77" y="24"/>
                </a:lnTo>
                <a:lnTo>
                  <a:pt x="65" y="23"/>
                </a:lnTo>
                <a:lnTo>
                  <a:pt x="54" y="18"/>
                </a:lnTo>
                <a:lnTo>
                  <a:pt x="43" y="15"/>
                </a:lnTo>
                <a:lnTo>
                  <a:pt x="43" y="0"/>
                </a:lnTo>
                <a:lnTo>
                  <a:pt x="5" y="10"/>
                </a:lnTo>
                <a:lnTo>
                  <a:pt x="3" y="21"/>
                </a:lnTo>
                <a:close/>
              </a:path>
            </a:pathLst>
          </a:custGeom>
          <a:solidFill>
            <a:srgbClr val="B358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6" name="Freeform 17"/>
          <p:cNvSpPr>
            <a:spLocks noChangeArrowheads="1"/>
          </p:cNvSpPr>
          <p:nvPr/>
        </p:nvSpPr>
        <p:spPr bwMode="auto">
          <a:xfrm>
            <a:off x="4973638" y="1660525"/>
            <a:ext cx="87312" cy="63500"/>
          </a:xfrm>
          <a:custGeom>
            <a:avLst/>
            <a:gdLst>
              <a:gd name="T0" fmla="*/ 0 w 55"/>
              <a:gd name="T1" fmla="*/ 23813 h 40"/>
              <a:gd name="T2" fmla="*/ 1587 w 55"/>
              <a:gd name="T3" fmla="*/ 34925 h 40"/>
              <a:gd name="T4" fmla="*/ 11112 w 55"/>
              <a:gd name="T5" fmla="*/ 36513 h 40"/>
              <a:gd name="T6" fmla="*/ 17462 w 55"/>
              <a:gd name="T7" fmla="*/ 49213 h 40"/>
              <a:gd name="T8" fmla="*/ 31750 w 55"/>
              <a:gd name="T9" fmla="*/ 55563 h 40"/>
              <a:gd name="T10" fmla="*/ 52387 w 55"/>
              <a:gd name="T11" fmla="*/ 63500 h 40"/>
              <a:gd name="T12" fmla="*/ 61912 w 55"/>
              <a:gd name="T13" fmla="*/ 63500 h 40"/>
              <a:gd name="T14" fmla="*/ 71437 w 55"/>
              <a:gd name="T15" fmla="*/ 63500 h 40"/>
              <a:gd name="T16" fmla="*/ 84137 w 55"/>
              <a:gd name="T17" fmla="*/ 58738 h 40"/>
              <a:gd name="T18" fmla="*/ 87312 w 55"/>
              <a:gd name="T19" fmla="*/ 46038 h 40"/>
              <a:gd name="T20" fmla="*/ 85725 w 55"/>
              <a:gd name="T21" fmla="*/ 34925 h 40"/>
              <a:gd name="T22" fmla="*/ 76200 w 55"/>
              <a:gd name="T23" fmla="*/ 26988 h 40"/>
              <a:gd name="T24" fmla="*/ 61912 w 55"/>
              <a:gd name="T25" fmla="*/ 22225 h 40"/>
              <a:gd name="T26" fmla="*/ 61912 w 55"/>
              <a:gd name="T27" fmla="*/ 9525 h 40"/>
              <a:gd name="T28" fmla="*/ 58737 w 55"/>
              <a:gd name="T29" fmla="*/ 0 h 40"/>
              <a:gd name="T30" fmla="*/ 9525 w 55"/>
              <a:gd name="T31" fmla="*/ 0 h 4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5" h="40">
                <a:moveTo>
                  <a:pt x="0" y="15"/>
                </a:moveTo>
                <a:lnTo>
                  <a:pt x="1" y="22"/>
                </a:lnTo>
                <a:lnTo>
                  <a:pt x="7" y="23"/>
                </a:lnTo>
                <a:lnTo>
                  <a:pt x="11" y="31"/>
                </a:lnTo>
                <a:lnTo>
                  <a:pt x="20" y="35"/>
                </a:lnTo>
                <a:lnTo>
                  <a:pt x="33" y="40"/>
                </a:lnTo>
                <a:lnTo>
                  <a:pt x="39" y="40"/>
                </a:lnTo>
                <a:lnTo>
                  <a:pt x="45" y="40"/>
                </a:lnTo>
                <a:lnTo>
                  <a:pt x="53" y="37"/>
                </a:lnTo>
                <a:lnTo>
                  <a:pt x="55" y="29"/>
                </a:lnTo>
                <a:lnTo>
                  <a:pt x="54" y="22"/>
                </a:lnTo>
                <a:lnTo>
                  <a:pt x="48" y="17"/>
                </a:lnTo>
                <a:lnTo>
                  <a:pt x="39" y="14"/>
                </a:lnTo>
                <a:lnTo>
                  <a:pt x="39" y="6"/>
                </a:lnTo>
                <a:lnTo>
                  <a:pt x="37" y="0"/>
                </a:lnTo>
                <a:lnTo>
                  <a:pt x="6" y="0"/>
                </a:lnTo>
                <a:lnTo>
                  <a:pt x="0" y="15"/>
                </a:lnTo>
                <a:close/>
              </a:path>
            </a:pathLst>
          </a:custGeom>
          <a:solidFill>
            <a:srgbClr val="B358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7" name="Freeform 18"/>
          <p:cNvSpPr>
            <a:spLocks noChangeArrowheads="1"/>
          </p:cNvSpPr>
          <p:nvPr/>
        </p:nvSpPr>
        <p:spPr bwMode="auto">
          <a:xfrm>
            <a:off x="4954588" y="1206500"/>
            <a:ext cx="280987" cy="463550"/>
          </a:xfrm>
          <a:custGeom>
            <a:avLst/>
            <a:gdLst>
              <a:gd name="T0" fmla="*/ 44450 w 177"/>
              <a:gd name="T1" fmla="*/ 38100 h 292"/>
              <a:gd name="T2" fmla="*/ 63500 w 177"/>
              <a:gd name="T3" fmla="*/ 33338 h 292"/>
              <a:gd name="T4" fmla="*/ 103187 w 177"/>
              <a:gd name="T5" fmla="*/ 20638 h 292"/>
              <a:gd name="T6" fmla="*/ 125412 w 177"/>
              <a:gd name="T7" fmla="*/ 0 h 292"/>
              <a:gd name="T8" fmla="*/ 171450 w 177"/>
              <a:gd name="T9" fmla="*/ 42863 h 292"/>
              <a:gd name="T10" fmla="*/ 215900 w 177"/>
              <a:gd name="T11" fmla="*/ 74613 h 292"/>
              <a:gd name="T12" fmla="*/ 236537 w 177"/>
              <a:gd name="T13" fmla="*/ 95250 h 292"/>
              <a:gd name="T14" fmla="*/ 257175 w 177"/>
              <a:gd name="T15" fmla="*/ 119063 h 292"/>
              <a:gd name="T16" fmla="*/ 271462 w 177"/>
              <a:gd name="T17" fmla="*/ 134938 h 292"/>
              <a:gd name="T18" fmla="*/ 276225 w 177"/>
              <a:gd name="T19" fmla="*/ 144463 h 292"/>
              <a:gd name="T20" fmla="*/ 280987 w 177"/>
              <a:gd name="T21" fmla="*/ 158750 h 292"/>
              <a:gd name="T22" fmla="*/ 280987 w 177"/>
              <a:gd name="T23" fmla="*/ 179388 h 292"/>
              <a:gd name="T24" fmla="*/ 261937 w 177"/>
              <a:gd name="T25" fmla="*/ 207963 h 292"/>
              <a:gd name="T26" fmla="*/ 241300 w 177"/>
              <a:gd name="T27" fmla="*/ 260350 h 292"/>
              <a:gd name="T28" fmla="*/ 227012 w 177"/>
              <a:gd name="T29" fmla="*/ 303213 h 292"/>
              <a:gd name="T30" fmla="*/ 222250 w 177"/>
              <a:gd name="T31" fmla="*/ 325438 h 292"/>
              <a:gd name="T32" fmla="*/ 212725 w 177"/>
              <a:gd name="T33" fmla="*/ 361950 h 292"/>
              <a:gd name="T34" fmla="*/ 190500 w 177"/>
              <a:gd name="T35" fmla="*/ 358775 h 292"/>
              <a:gd name="T36" fmla="*/ 166687 w 177"/>
              <a:gd name="T37" fmla="*/ 361950 h 292"/>
              <a:gd name="T38" fmla="*/ 141287 w 177"/>
              <a:gd name="T39" fmla="*/ 361950 h 292"/>
              <a:gd name="T40" fmla="*/ 147637 w 177"/>
              <a:gd name="T41" fmla="*/ 327025 h 292"/>
              <a:gd name="T42" fmla="*/ 166687 w 177"/>
              <a:gd name="T43" fmla="*/ 269875 h 292"/>
              <a:gd name="T44" fmla="*/ 185737 w 177"/>
              <a:gd name="T45" fmla="*/ 211138 h 292"/>
              <a:gd name="T46" fmla="*/ 195262 w 177"/>
              <a:gd name="T47" fmla="*/ 185738 h 292"/>
              <a:gd name="T48" fmla="*/ 179387 w 177"/>
              <a:gd name="T49" fmla="*/ 169863 h 292"/>
              <a:gd name="T50" fmla="*/ 157162 w 177"/>
              <a:gd name="T51" fmla="*/ 158750 h 292"/>
              <a:gd name="T52" fmla="*/ 136525 w 177"/>
              <a:gd name="T53" fmla="*/ 139700 h 292"/>
              <a:gd name="T54" fmla="*/ 120650 w 177"/>
              <a:gd name="T55" fmla="*/ 123825 h 292"/>
              <a:gd name="T56" fmla="*/ 115887 w 177"/>
              <a:gd name="T57" fmla="*/ 152400 h 292"/>
              <a:gd name="T58" fmla="*/ 101600 w 177"/>
              <a:gd name="T59" fmla="*/ 212725 h 292"/>
              <a:gd name="T60" fmla="*/ 100012 w 177"/>
              <a:gd name="T61" fmla="*/ 238125 h 292"/>
              <a:gd name="T62" fmla="*/ 100012 w 177"/>
              <a:gd name="T63" fmla="*/ 261938 h 292"/>
              <a:gd name="T64" fmla="*/ 90487 w 177"/>
              <a:gd name="T65" fmla="*/ 300038 h 292"/>
              <a:gd name="T66" fmla="*/ 84137 w 177"/>
              <a:gd name="T67" fmla="*/ 388938 h 292"/>
              <a:gd name="T68" fmla="*/ 84137 w 177"/>
              <a:gd name="T69" fmla="*/ 458788 h 292"/>
              <a:gd name="T70" fmla="*/ 46037 w 177"/>
              <a:gd name="T71" fmla="*/ 458788 h 292"/>
              <a:gd name="T72" fmla="*/ 31750 w 177"/>
              <a:gd name="T73" fmla="*/ 463550 h 292"/>
              <a:gd name="T74" fmla="*/ 19050 w 177"/>
              <a:gd name="T75" fmla="*/ 457200 h 292"/>
              <a:gd name="T76" fmla="*/ 19050 w 177"/>
              <a:gd name="T77" fmla="*/ 415925 h 292"/>
              <a:gd name="T78" fmla="*/ 15875 w 177"/>
              <a:gd name="T79" fmla="*/ 371475 h 292"/>
              <a:gd name="T80" fmla="*/ 22225 w 177"/>
              <a:gd name="T81" fmla="*/ 304800 h 292"/>
              <a:gd name="T82" fmla="*/ 25400 w 177"/>
              <a:gd name="T83" fmla="*/ 258763 h 292"/>
              <a:gd name="T84" fmla="*/ 22225 w 177"/>
              <a:gd name="T85" fmla="*/ 190500 h 292"/>
              <a:gd name="T86" fmla="*/ 9525 w 177"/>
              <a:gd name="T87" fmla="*/ 117475 h 292"/>
              <a:gd name="T88" fmla="*/ 0 w 177"/>
              <a:gd name="T89" fmla="*/ 73025 h 292"/>
              <a:gd name="T90" fmla="*/ 3175 w 177"/>
              <a:gd name="T91" fmla="*/ 39688 h 29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77" h="292">
                <a:moveTo>
                  <a:pt x="28" y="24"/>
                </a:moveTo>
                <a:lnTo>
                  <a:pt x="40" y="21"/>
                </a:lnTo>
                <a:lnTo>
                  <a:pt x="65" y="13"/>
                </a:lnTo>
                <a:lnTo>
                  <a:pt x="79" y="0"/>
                </a:lnTo>
                <a:lnTo>
                  <a:pt x="108" y="27"/>
                </a:lnTo>
                <a:lnTo>
                  <a:pt x="136" y="47"/>
                </a:lnTo>
                <a:lnTo>
                  <a:pt x="149" y="60"/>
                </a:lnTo>
                <a:lnTo>
                  <a:pt x="162" y="75"/>
                </a:lnTo>
                <a:lnTo>
                  <a:pt x="171" y="85"/>
                </a:lnTo>
                <a:lnTo>
                  <a:pt x="174" y="91"/>
                </a:lnTo>
                <a:lnTo>
                  <a:pt x="177" y="100"/>
                </a:lnTo>
                <a:lnTo>
                  <a:pt x="177" y="113"/>
                </a:lnTo>
                <a:lnTo>
                  <a:pt x="165" y="131"/>
                </a:lnTo>
                <a:lnTo>
                  <a:pt x="152" y="164"/>
                </a:lnTo>
                <a:lnTo>
                  <a:pt x="143" y="191"/>
                </a:lnTo>
                <a:lnTo>
                  <a:pt x="140" y="205"/>
                </a:lnTo>
                <a:lnTo>
                  <a:pt x="134" y="228"/>
                </a:lnTo>
                <a:lnTo>
                  <a:pt x="120" y="226"/>
                </a:lnTo>
                <a:lnTo>
                  <a:pt x="105" y="228"/>
                </a:lnTo>
                <a:lnTo>
                  <a:pt x="89" y="228"/>
                </a:lnTo>
                <a:lnTo>
                  <a:pt x="93" y="206"/>
                </a:lnTo>
                <a:lnTo>
                  <a:pt x="105" y="170"/>
                </a:lnTo>
                <a:lnTo>
                  <a:pt x="117" y="133"/>
                </a:lnTo>
                <a:lnTo>
                  <a:pt x="123" y="117"/>
                </a:lnTo>
                <a:lnTo>
                  <a:pt x="113" y="107"/>
                </a:lnTo>
                <a:lnTo>
                  <a:pt x="99" y="100"/>
                </a:lnTo>
                <a:lnTo>
                  <a:pt x="86" y="88"/>
                </a:lnTo>
                <a:lnTo>
                  <a:pt x="76" y="78"/>
                </a:lnTo>
                <a:lnTo>
                  <a:pt x="73" y="96"/>
                </a:lnTo>
                <a:lnTo>
                  <a:pt x="64" y="134"/>
                </a:lnTo>
                <a:lnTo>
                  <a:pt x="63" y="150"/>
                </a:lnTo>
                <a:lnTo>
                  <a:pt x="63" y="165"/>
                </a:lnTo>
                <a:lnTo>
                  <a:pt x="57" y="189"/>
                </a:lnTo>
                <a:lnTo>
                  <a:pt x="53" y="245"/>
                </a:lnTo>
                <a:lnTo>
                  <a:pt x="53" y="289"/>
                </a:lnTo>
                <a:lnTo>
                  <a:pt x="29" y="289"/>
                </a:lnTo>
                <a:lnTo>
                  <a:pt x="20" y="292"/>
                </a:lnTo>
                <a:lnTo>
                  <a:pt x="12" y="288"/>
                </a:lnTo>
                <a:lnTo>
                  <a:pt x="12" y="262"/>
                </a:lnTo>
                <a:lnTo>
                  <a:pt x="10" y="234"/>
                </a:lnTo>
                <a:lnTo>
                  <a:pt x="14" y="192"/>
                </a:lnTo>
                <a:lnTo>
                  <a:pt x="16" y="163"/>
                </a:lnTo>
                <a:lnTo>
                  <a:pt x="14" y="120"/>
                </a:lnTo>
                <a:lnTo>
                  <a:pt x="6" y="74"/>
                </a:lnTo>
                <a:lnTo>
                  <a:pt x="0" y="46"/>
                </a:lnTo>
                <a:lnTo>
                  <a:pt x="2" y="25"/>
                </a:lnTo>
                <a:lnTo>
                  <a:pt x="28" y="24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8" name="Freeform 19"/>
          <p:cNvSpPr>
            <a:spLocks noChangeArrowheads="1"/>
          </p:cNvSpPr>
          <p:nvPr/>
        </p:nvSpPr>
        <p:spPr bwMode="auto">
          <a:xfrm>
            <a:off x="4876800" y="998538"/>
            <a:ext cx="150813" cy="361950"/>
          </a:xfrm>
          <a:custGeom>
            <a:avLst/>
            <a:gdLst>
              <a:gd name="T0" fmla="*/ 130175 w 95"/>
              <a:gd name="T1" fmla="*/ 334963 h 228"/>
              <a:gd name="T2" fmla="*/ 139700 w 95"/>
              <a:gd name="T3" fmla="*/ 301625 h 228"/>
              <a:gd name="T4" fmla="*/ 147638 w 95"/>
              <a:gd name="T5" fmla="*/ 271463 h 228"/>
              <a:gd name="T6" fmla="*/ 150813 w 95"/>
              <a:gd name="T7" fmla="*/ 236538 h 228"/>
              <a:gd name="T8" fmla="*/ 141288 w 95"/>
              <a:gd name="T9" fmla="*/ 200025 h 228"/>
              <a:gd name="T10" fmla="*/ 134938 w 95"/>
              <a:gd name="T11" fmla="*/ 169863 h 228"/>
              <a:gd name="T12" fmla="*/ 127000 w 95"/>
              <a:gd name="T13" fmla="*/ 134938 h 228"/>
              <a:gd name="T14" fmla="*/ 117475 w 95"/>
              <a:gd name="T15" fmla="*/ 109538 h 228"/>
              <a:gd name="T16" fmla="*/ 100013 w 95"/>
              <a:gd name="T17" fmla="*/ 77788 h 228"/>
              <a:gd name="T18" fmla="*/ 88900 w 95"/>
              <a:gd name="T19" fmla="*/ 49213 h 228"/>
              <a:gd name="T20" fmla="*/ 66675 w 95"/>
              <a:gd name="T21" fmla="*/ 17463 h 228"/>
              <a:gd name="T22" fmla="*/ 53975 w 95"/>
              <a:gd name="T23" fmla="*/ 0 h 228"/>
              <a:gd name="T24" fmla="*/ 39688 w 95"/>
              <a:gd name="T25" fmla="*/ 12700 h 228"/>
              <a:gd name="T26" fmla="*/ 23813 w 95"/>
              <a:gd name="T27" fmla="*/ 26988 h 228"/>
              <a:gd name="T28" fmla="*/ 3175 w 95"/>
              <a:gd name="T29" fmla="*/ 44450 h 228"/>
              <a:gd name="T30" fmla="*/ 1588 w 95"/>
              <a:gd name="T31" fmla="*/ 50800 h 228"/>
              <a:gd name="T32" fmla="*/ 0 w 95"/>
              <a:gd name="T33" fmla="*/ 63500 h 228"/>
              <a:gd name="T34" fmla="*/ 6350 w 95"/>
              <a:gd name="T35" fmla="*/ 80963 h 228"/>
              <a:gd name="T36" fmla="*/ 14288 w 95"/>
              <a:gd name="T37" fmla="*/ 107950 h 228"/>
              <a:gd name="T38" fmla="*/ 36513 w 95"/>
              <a:gd name="T39" fmla="*/ 150813 h 228"/>
              <a:gd name="T40" fmla="*/ 46038 w 95"/>
              <a:gd name="T41" fmla="*/ 188913 h 228"/>
              <a:gd name="T42" fmla="*/ 47625 w 95"/>
              <a:gd name="T43" fmla="*/ 217488 h 228"/>
              <a:gd name="T44" fmla="*/ 49213 w 95"/>
              <a:gd name="T45" fmla="*/ 239713 h 228"/>
              <a:gd name="T46" fmla="*/ 49213 w 95"/>
              <a:gd name="T47" fmla="*/ 277813 h 228"/>
              <a:gd name="T48" fmla="*/ 46038 w 95"/>
              <a:gd name="T49" fmla="*/ 336550 h 228"/>
              <a:gd name="T50" fmla="*/ 46038 w 95"/>
              <a:gd name="T51" fmla="*/ 357188 h 228"/>
              <a:gd name="T52" fmla="*/ 52388 w 95"/>
              <a:gd name="T53" fmla="*/ 360363 h 228"/>
              <a:gd name="T54" fmla="*/ 73025 w 95"/>
              <a:gd name="T55" fmla="*/ 361950 h 228"/>
              <a:gd name="T56" fmla="*/ 87313 w 95"/>
              <a:gd name="T57" fmla="*/ 357188 h 228"/>
              <a:gd name="T58" fmla="*/ 104775 w 95"/>
              <a:gd name="T59" fmla="*/ 350838 h 22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95" h="228">
                <a:moveTo>
                  <a:pt x="82" y="211"/>
                </a:moveTo>
                <a:lnTo>
                  <a:pt x="88" y="190"/>
                </a:lnTo>
                <a:lnTo>
                  <a:pt x="93" y="171"/>
                </a:lnTo>
                <a:lnTo>
                  <a:pt x="95" y="149"/>
                </a:lnTo>
                <a:lnTo>
                  <a:pt x="89" y="126"/>
                </a:lnTo>
                <a:lnTo>
                  <a:pt x="85" y="107"/>
                </a:lnTo>
                <a:lnTo>
                  <a:pt x="80" y="85"/>
                </a:lnTo>
                <a:lnTo>
                  <a:pt x="74" y="69"/>
                </a:lnTo>
                <a:lnTo>
                  <a:pt x="63" y="49"/>
                </a:lnTo>
                <a:lnTo>
                  <a:pt x="56" y="31"/>
                </a:lnTo>
                <a:lnTo>
                  <a:pt x="42" y="11"/>
                </a:lnTo>
                <a:lnTo>
                  <a:pt x="34" y="0"/>
                </a:lnTo>
                <a:lnTo>
                  <a:pt x="25" y="8"/>
                </a:lnTo>
                <a:lnTo>
                  <a:pt x="15" y="17"/>
                </a:lnTo>
                <a:lnTo>
                  <a:pt x="2" y="28"/>
                </a:lnTo>
                <a:lnTo>
                  <a:pt x="1" y="32"/>
                </a:lnTo>
                <a:lnTo>
                  <a:pt x="0" y="40"/>
                </a:lnTo>
                <a:lnTo>
                  <a:pt x="4" y="51"/>
                </a:lnTo>
                <a:lnTo>
                  <a:pt x="9" y="68"/>
                </a:lnTo>
                <a:lnTo>
                  <a:pt x="23" y="95"/>
                </a:lnTo>
                <a:lnTo>
                  <a:pt x="29" y="119"/>
                </a:lnTo>
                <a:lnTo>
                  <a:pt x="30" y="137"/>
                </a:lnTo>
                <a:lnTo>
                  <a:pt x="31" y="151"/>
                </a:lnTo>
                <a:lnTo>
                  <a:pt x="31" y="175"/>
                </a:lnTo>
                <a:lnTo>
                  <a:pt x="29" y="212"/>
                </a:lnTo>
                <a:lnTo>
                  <a:pt x="29" y="225"/>
                </a:lnTo>
                <a:lnTo>
                  <a:pt x="33" y="227"/>
                </a:lnTo>
                <a:lnTo>
                  <a:pt x="46" y="228"/>
                </a:lnTo>
                <a:lnTo>
                  <a:pt x="55" y="225"/>
                </a:lnTo>
                <a:lnTo>
                  <a:pt x="66" y="221"/>
                </a:lnTo>
                <a:lnTo>
                  <a:pt x="82" y="211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59" name="Freeform 20"/>
          <p:cNvSpPr>
            <a:spLocks/>
          </p:cNvSpPr>
          <p:nvPr/>
        </p:nvSpPr>
        <p:spPr bwMode="auto">
          <a:xfrm>
            <a:off x="4914900" y="1012825"/>
            <a:ext cx="106363" cy="204788"/>
          </a:xfrm>
          <a:custGeom>
            <a:avLst/>
            <a:gdLst>
              <a:gd name="T0" fmla="*/ 0 w 67"/>
              <a:gd name="T1" fmla="*/ 0 h 129"/>
              <a:gd name="T2" fmla="*/ 14288 w 67"/>
              <a:gd name="T3" fmla="*/ 49213 h 129"/>
              <a:gd name="T4" fmla="*/ 38100 w 67"/>
              <a:gd name="T5" fmla="*/ 41275 h 129"/>
              <a:gd name="T6" fmla="*/ 22225 w 67"/>
              <a:gd name="T7" fmla="*/ 66675 h 129"/>
              <a:gd name="T8" fmla="*/ 38100 w 67"/>
              <a:gd name="T9" fmla="*/ 84138 h 129"/>
              <a:gd name="T10" fmla="*/ 55563 w 67"/>
              <a:gd name="T11" fmla="*/ 112713 h 129"/>
              <a:gd name="T12" fmla="*/ 76200 w 67"/>
              <a:gd name="T13" fmla="*/ 144463 h 129"/>
              <a:gd name="T14" fmla="*/ 93663 w 67"/>
              <a:gd name="T15" fmla="*/ 176213 h 129"/>
              <a:gd name="T16" fmla="*/ 106363 w 67"/>
              <a:gd name="T17" fmla="*/ 204788 h 1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7" h="129">
                <a:moveTo>
                  <a:pt x="0" y="0"/>
                </a:moveTo>
                <a:lnTo>
                  <a:pt x="9" y="31"/>
                </a:lnTo>
                <a:lnTo>
                  <a:pt x="24" y="26"/>
                </a:lnTo>
                <a:lnTo>
                  <a:pt x="14" y="42"/>
                </a:lnTo>
                <a:lnTo>
                  <a:pt x="24" y="53"/>
                </a:lnTo>
                <a:lnTo>
                  <a:pt x="35" y="71"/>
                </a:lnTo>
                <a:lnTo>
                  <a:pt x="48" y="91"/>
                </a:lnTo>
                <a:lnTo>
                  <a:pt x="59" y="111"/>
                </a:lnTo>
                <a:lnTo>
                  <a:pt x="67" y="129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0" name="Freeform 21"/>
          <p:cNvSpPr>
            <a:spLocks noChangeArrowheads="1"/>
          </p:cNvSpPr>
          <p:nvPr/>
        </p:nvSpPr>
        <p:spPr bwMode="auto">
          <a:xfrm>
            <a:off x="4933950" y="1270000"/>
            <a:ext cx="66675" cy="69850"/>
          </a:xfrm>
          <a:custGeom>
            <a:avLst/>
            <a:gdLst>
              <a:gd name="T0" fmla="*/ 33338 w 42"/>
              <a:gd name="T1" fmla="*/ 9525 h 44"/>
              <a:gd name="T2" fmla="*/ 46038 w 42"/>
              <a:gd name="T3" fmla="*/ 9525 h 44"/>
              <a:gd name="T4" fmla="*/ 57150 w 42"/>
              <a:gd name="T5" fmla="*/ 11113 h 44"/>
              <a:gd name="T6" fmla="*/ 61913 w 42"/>
              <a:gd name="T7" fmla="*/ 15875 h 44"/>
              <a:gd name="T8" fmla="*/ 63500 w 42"/>
              <a:gd name="T9" fmla="*/ 20638 h 44"/>
              <a:gd name="T10" fmla="*/ 61913 w 42"/>
              <a:gd name="T11" fmla="*/ 30163 h 44"/>
              <a:gd name="T12" fmla="*/ 66675 w 42"/>
              <a:gd name="T13" fmla="*/ 38100 h 44"/>
              <a:gd name="T14" fmla="*/ 66675 w 42"/>
              <a:gd name="T15" fmla="*/ 46038 h 44"/>
              <a:gd name="T16" fmla="*/ 60325 w 42"/>
              <a:gd name="T17" fmla="*/ 52388 h 44"/>
              <a:gd name="T18" fmla="*/ 57150 w 42"/>
              <a:gd name="T19" fmla="*/ 58738 h 44"/>
              <a:gd name="T20" fmla="*/ 47625 w 42"/>
              <a:gd name="T21" fmla="*/ 61913 h 44"/>
              <a:gd name="T22" fmla="*/ 41275 w 42"/>
              <a:gd name="T23" fmla="*/ 69850 h 44"/>
              <a:gd name="T24" fmla="*/ 30163 w 42"/>
              <a:gd name="T25" fmla="*/ 68263 h 44"/>
              <a:gd name="T26" fmla="*/ 23813 w 42"/>
              <a:gd name="T27" fmla="*/ 65088 h 44"/>
              <a:gd name="T28" fmla="*/ 17463 w 42"/>
              <a:gd name="T29" fmla="*/ 57150 h 44"/>
              <a:gd name="T30" fmla="*/ 14288 w 42"/>
              <a:gd name="T31" fmla="*/ 41275 h 44"/>
              <a:gd name="T32" fmla="*/ 0 w 42"/>
              <a:gd name="T33" fmla="*/ 26988 h 44"/>
              <a:gd name="T34" fmla="*/ 20638 w 42"/>
              <a:gd name="T35" fmla="*/ 0 h 4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2" h="44">
                <a:moveTo>
                  <a:pt x="21" y="6"/>
                </a:moveTo>
                <a:lnTo>
                  <a:pt x="29" y="6"/>
                </a:lnTo>
                <a:lnTo>
                  <a:pt x="36" y="7"/>
                </a:lnTo>
                <a:lnTo>
                  <a:pt x="39" y="10"/>
                </a:lnTo>
                <a:lnTo>
                  <a:pt x="40" y="13"/>
                </a:lnTo>
                <a:lnTo>
                  <a:pt x="39" y="19"/>
                </a:lnTo>
                <a:lnTo>
                  <a:pt x="42" y="24"/>
                </a:lnTo>
                <a:lnTo>
                  <a:pt x="42" y="29"/>
                </a:lnTo>
                <a:lnTo>
                  <a:pt x="38" y="33"/>
                </a:lnTo>
                <a:lnTo>
                  <a:pt x="36" y="37"/>
                </a:lnTo>
                <a:lnTo>
                  <a:pt x="30" y="39"/>
                </a:lnTo>
                <a:lnTo>
                  <a:pt x="26" y="44"/>
                </a:lnTo>
                <a:lnTo>
                  <a:pt x="19" y="43"/>
                </a:lnTo>
                <a:lnTo>
                  <a:pt x="15" y="41"/>
                </a:lnTo>
                <a:lnTo>
                  <a:pt x="11" y="36"/>
                </a:lnTo>
                <a:lnTo>
                  <a:pt x="9" y="26"/>
                </a:lnTo>
                <a:lnTo>
                  <a:pt x="0" y="17"/>
                </a:lnTo>
                <a:lnTo>
                  <a:pt x="13" y="0"/>
                </a:lnTo>
                <a:lnTo>
                  <a:pt x="21" y="6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1" name="Freeform 22"/>
          <p:cNvSpPr>
            <a:spLocks noChangeArrowheads="1"/>
          </p:cNvSpPr>
          <p:nvPr/>
        </p:nvSpPr>
        <p:spPr bwMode="auto">
          <a:xfrm>
            <a:off x="4924425" y="1266825"/>
            <a:ext cx="39688" cy="44450"/>
          </a:xfrm>
          <a:custGeom>
            <a:avLst/>
            <a:gdLst>
              <a:gd name="T0" fmla="*/ 39688 w 25"/>
              <a:gd name="T1" fmla="*/ 6350 h 28"/>
              <a:gd name="T2" fmla="*/ 34925 w 25"/>
              <a:gd name="T3" fmla="*/ 17463 h 28"/>
              <a:gd name="T4" fmla="*/ 25400 w 25"/>
              <a:gd name="T5" fmla="*/ 30163 h 28"/>
              <a:gd name="T6" fmla="*/ 11113 w 25"/>
              <a:gd name="T7" fmla="*/ 44450 h 28"/>
              <a:gd name="T8" fmla="*/ 0 w 25"/>
              <a:gd name="T9" fmla="*/ 31750 h 28"/>
              <a:gd name="T10" fmla="*/ 30163 w 25"/>
              <a:gd name="T11" fmla="*/ 0 h 2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" h="28">
                <a:moveTo>
                  <a:pt x="25" y="4"/>
                </a:moveTo>
                <a:lnTo>
                  <a:pt x="22" y="11"/>
                </a:lnTo>
                <a:lnTo>
                  <a:pt x="16" y="19"/>
                </a:lnTo>
                <a:lnTo>
                  <a:pt x="7" y="28"/>
                </a:lnTo>
                <a:lnTo>
                  <a:pt x="0" y="20"/>
                </a:lnTo>
                <a:lnTo>
                  <a:pt x="19" y="0"/>
                </a:lnTo>
                <a:lnTo>
                  <a:pt x="25" y="4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2" name="Freeform 23"/>
          <p:cNvSpPr>
            <a:spLocks noChangeArrowheads="1"/>
          </p:cNvSpPr>
          <p:nvPr/>
        </p:nvSpPr>
        <p:spPr bwMode="auto">
          <a:xfrm>
            <a:off x="4821238" y="1038225"/>
            <a:ext cx="144462" cy="274638"/>
          </a:xfrm>
          <a:custGeom>
            <a:avLst/>
            <a:gdLst>
              <a:gd name="T0" fmla="*/ 34925 w 91"/>
              <a:gd name="T1" fmla="*/ 38100 h 173"/>
              <a:gd name="T2" fmla="*/ 19050 w 91"/>
              <a:gd name="T3" fmla="*/ 63500 h 173"/>
              <a:gd name="T4" fmla="*/ 14287 w 91"/>
              <a:gd name="T5" fmla="*/ 84138 h 173"/>
              <a:gd name="T6" fmla="*/ 6350 w 91"/>
              <a:gd name="T7" fmla="*/ 106363 h 173"/>
              <a:gd name="T8" fmla="*/ 1587 w 91"/>
              <a:gd name="T9" fmla="*/ 146050 h 173"/>
              <a:gd name="T10" fmla="*/ 0 w 91"/>
              <a:gd name="T11" fmla="*/ 166688 h 173"/>
              <a:gd name="T12" fmla="*/ 4762 w 91"/>
              <a:gd name="T13" fmla="*/ 171450 h 173"/>
              <a:gd name="T14" fmla="*/ 17462 w 91"/>
              <a:gd name="T15" fmla="*/ 190500 h 173"/>
              <a:gd name="T16" fmla="*/ 34925 w 91"/>
              <a:gd name="T17" fmla="*/ 211138 h 173"/>
              <a:gd name="T18" fmla="*/ 52387 w 91"/>
              <a:gd name="T19" fmla="*/ 228600 h 173"/>
              <a:gd name="T20" fmla="*/ 103187 w 91"/>
              <a:gd name="T21" fmla="*/ 274638 h 173"/>
              <a:gd name="T22" fmla="*/ 127000 w 91"/>
              <a:gd name="T23" fmla="*/ 246063 h 173"/>
              <a:gd name="T24" fmla="*/ 144462 w 91"/>
              <a:gd name="T25" fmla="*/ 223838 h 173"/>
              <a:gd name="T26" fmla="*/ 96837 w 91"/>
              <a:gd name="T27" fmla="*/ 180975 h 173"/>
              <a:gd name="T28" fmla="*/ 80962 w 91"/>
              <a:gd name="T29" fmla="*/ 169863 h 173"/>
              <a:gd name="T30" fmla="*/ 71437 w 91"/>
              <a:gd name="T31" fmla="*/ 158750 h 173"/>
              <a:gd name="T32" fmla="*/ 63500 w 91"/>
              <a:gd name="T33" fmla="*/ 153988 h 173"/>
              <a:gd name="T34" fmla="*/ 76200 w 91"/>
              <a:gd name="T35" fmla="*/ 120650 h 173"/>
              <a:gd name="T36" fmla="*/ 82550 w 91"/>
              <a:gd name="T37" fmla="*/ 93663 h 173"/>
              <a:gd name="T38" fmla="*/ 87312 w 91"/>
              <a:gd name="T39" fmla="*/ 82550 h 173"/>
              <a:gd name="T40" fmla="*/ 90487 w 91"/>
              <a:gd name="T41" fmla="*/ 68263 h 173"/>
              <a:gd name="T42" fmla="*/ 93662 w 91"/>
              <a:gd name="T43" fmla="*/ 53975 h 173"/>
              <a:gd name="T44" fmla="*/ 93662 w 91"/>
              <a:gd name="T45" fmla="*/ 41275 h 173"/>
              <a:gd name="T46" fmla="*/ 93662 w 91"/>
              <a:gd name="T47" fmla="*/ 28575 h 173"/>
              <a:gd name="T48" fmla="*/ 90487 w 91"/>
              <a:gd name="T49" fmla="*/ 15875 h 173"/>
              <a:gd name="T50" fmla="*/ 84137 w 91"/>
              <a:gd name="T51" fmla="*/ 6350 h 173"/>
              <a:gd name="T52" fmla="*/ 74612 w 91"/>
              <a:gd name="T53" fmla="*/ 0 h 173"/>
              <a:gd name="T54" fmla="*/ 68262 w 91"/>
              <a:gd name="T55" fmla="*/ 0 h 173"/>
              <a:gd name="T56" fmla="*/ 55562 w 91"/>
              <a:gd name="T57" fmla="*/ 9525 h 173"/>
              <a:gd name="T58" fmla="*/ 42862 w 91"/>
              <a:gd name="T59" fmla="*/ 20638 h 173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91" h="173">
                <a:moveTo>
                  <a:pt x="22" y="24"/>
                </a:moveTo>
                <a:lnTo>
                  <a:pt x="12" y="40"/>
                </a:lnTo>
                <a:lnTo>
                  <a:pt x="9" y="53"/>
                </a:lnTo>
                <a:lnTo>
                  <a:pt x="4" y="67"/>
                </a:lnTo>
                <a:lnTo>
                  <a:pt x="1" y="92"/>
                </a:lnTo>
                <a:lnTo>
                  <a:pt x="0" y="105"/>
                </a:lnTo>
                <a:lnTo>
                  <a:pt x="3" y="108"/>
                </a:lnTo>
                <a:lnTo>
                  <a:pt x="11" y="120"/>
                </a:lnTo>
                <a:lnTo>
                  <a:pt x="22" y="133"/>
                </a:lnTo>
                <a:lnTo>
                  <a:pt x="33" y="144"/>
                </a:lnTo>
                <a:lnTo>
                  <a:pt x="65" y="173"/>
                </a:lnTo>
                <a:lnTo>
                  <a:pt x="80" y="155"/>
                </a:lnTo>
                <a:lnTo>
                  <a:pt x="91" y="141"/>
                </a:lnTo>
                <a:lnTo>
                  <a:pt x="61" y="114"/>
                </a:lnTo>
                <a:lnTo>
                  <a:pt x="51" y="107"/>
                </a:lnTo>
                <a:lnTo>
                  <a:pt x="45" y="100"/>
                </a:lnTo>
                <a:lnTo>
                  <a:pt x="40" y="97"/>
                </a:lnTo>
                <a:lnTo>
                  <a:pt x="48" y="76"/>
                </a:lnTo>
                <a:lnTo>
                  <a:pt x="52" y="59"/>
                </a:lnTo>
                <a:lnTo>
                  <a:pt x="55" y="52"/>
                </a:lnTo>
                <a:lnTo>
                  <a:pt x="57" y="43"/>
                </a:lnTo>
                <a:lnTo>
                  <a:pt x="59" y="34"/>
                </a:lnTo>
                <a:lnTo>
                  <a:pt x="59" y="26"/>
                </a:lnTo>
                <a:lnTo>
                  <a:pt x="59" y="18"/>
                </a:lnTo>
                <a:lnTo>
                  <a:pt x="57" y="10"/>
                </a:lnTo>
                <a:lnTo>
                  <a:pt x="53" y="4"/>
                </a:lnTo>
                <a:lnTo>
                  <a:pt x="47" y="0"/>
                </a:lnTo>
                <a:lnTo>
                  <a:pt x="43" y="0"/>
                </a:lnTo>
                <a:lnTo>
                  <a:pt x="35" y="6"/>
                </a:lnTo>
                <a:lnTo>
                  <a:pt x="27" y="13"/>
                </a:lnTo>
                <a:lnTo>
                  <a:pt x="22" y="24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3" name="Freeform 24"/>
          <p:cNvSpPr>
            <a:spLocks noChangeArrowheads="1"/>
          </p:cNvSpPr>
          <p:nvPr/>
        </p:nvSpPr>
        <p:spPr bwMode="auto">
          <a:xfrm>
            <a:off x="4965700" y="893763"/>
            <a:ext cx="14288" cy="31750"/>
          </a:xfrm>
          <a:custGeom>
            <a:avLst/>
            <a:gdLst>
              <a:gd name="T0" fmla="*/ 3175 w 9"/>
              <a:gd name="T1" fmla="*/ 0 h 20"/>
              <a:gd name="T2" fmla="*/ 7938 w 9"/>
              <a:gd name="T3" fmla="*/ 0 h 20"/>
              <a:gd name="T4" fmla="*/ 9525 w 9"/>
              <a:gd name="T5" fmla="*/ 3175 h 20"/>
              <a:gd name="T6" fmla="*/ 11113 w 9"/>
              <a:gd name="T7" fmla="*/ 4763 h 20"/>
              <a:gd name="T8" fmla="*/ 11113 w 9"/>
              <a:gd name="T9" fmla="*/ 14288 h 20"/>
              <a:gd name="T10" fmla="*/ 14288 w 9"/>
              <a:gd name="T11" fmla="*/ 25400 h 20"/>
              <a:gd name="T12" fmla="*/ 14288 w 9"/>
              <a:gd name="T13" fmla="*/ 31750 h 20"/>
              <a:gd name="T14" fmla="*/ 11113 w 9"/>
              <a:gd name="T15" fmla="*/ 31750 h 20"/>
              <a:gd name="T16" fmla="*/ 0 w 9"/>
              <a:gd name="T17" fmla="*/ 4763 h 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" h="20">
                <a:moveTo>
                  <a:pt x="2" y="0"/>
                </a:moveTo>
                <a:lnTo>
                  <a:pt x="5" y="0"/>
                </a:lnTo>
                <a:lnTo>
                  <a:pt x="6" y="2"/>
                </a:lnTo>
                <a:lnTo>
                  <a:pt x="7" y="3"/>
                </a:lnTo>
                <a:lnTo>
                  <a:pt x="7" y="9"/>
                </a:lnTo>
                <a:lnTo>
                  <a:pt x="9" y="16"/>
                </a:lnTo>
                <a:lnTo>
                  <a:pt x="9" y="20"/>
                </a:lnTo>
                <a:lnTo>
                  <a:pt x="7" y="20"/>
                </a:lnTo>
                <a:lnTo>
                  <a:pt x="0" y="3"/>
                </a:lnTo>
                <a:lnTo>
                  <a:pt x="2" y="0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4" name="Freeform 25"/>
          <p:cNvSpPr>
            <a:spLocks noChangeArrowheads="1"/>
          </p:cNvSpPr>
          <p:nvPr/>
        </p:nvSpPr>
        <p:spPr bwMode="auto">
          <a:xfrm>
            <a:off x="4879975" y="939800"/>
            <a:ext cx="25400" cy="26988"/>
          </a:xfrm>
          <a:custGeom>
            <a:avLst/>
            <a:gdLst>
              <a:gd name="T0" fmla="*/ 1588 w 16"/>
              <a:gd name="T1" fmla="*/ 3175 h 17"/>
              <a:gd name="T2" fmla="*/ 0 w 16"/>
              <a:gd name="T3" fmla="*/ 4763 h 17"/>
              <a:gd name="T4" fmla="*/ 1588 w 16"/>
              <a:gd name="T5" fmla="*/ 7938 h 17"/>
              <a:gd name="T6" fmla="*/ 4763 w 16"/>
              <a:gd name="T7" fmla="*/ 12700 h 17"/>
              <a:gd name="T8" fmla="*/ 9525 w 16"/>
              <a:gd name="T9" fmla="*/ 17463 h 17"/>
              <a:gd name="T10" fmla="*/ 15875 w 16"/>
              <a:gd name="T11" fmla="*/ 25400 h 17"/>
              <a:gd name="T12" fmla="*/ 20638 w 16"/>
              <a:gd name="T13" fmla="*/ 26988 h 17"/>
              <a:gd name="T14" fmla="*/ 25400 w 16"/>
              <a:gd name="T15" fmla="*/ 22225 h 17"/>
              <a:gd name="T16" fmla="*/ 6350 w 16"/>
              <a:gd name="T17" fmla="*/ 0 h 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" h="17">
                <a:moveTo>
                  <a:pt x="1" y="2"/>
                </a:moveTo>
                <a:lnTo>
                  <a:pt x="0" y="3"/>
                </a:lnTo>
                <a:lnTo>
                  <a:pt x="1" y="5"/>
                </a:lnTo>
                <a:lnTo>
                  <a:pt x="3" y="8"/>
                </a:lnTo>
                <a:lnTo>
                  <a:pt x="6" y="11"/>
                </a:lnTo>
                <a:lnTo>
                  <a:pt x="10" y="16"/>
                </a:lnTo>
                <a:lnTo>
                  <a:pt x="13" y="17"/>
                </a:lnTo>
                <a:lnTo>
                  <a:pt x="16" y="14"/>
                </a:lnTo>
                <a:lnTo>
                  <a:pt x="4" y="0"/>
                </a:lnTo>
                <a:lnTo>
                  <a:pt x="1" y="2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5" name="Freeform 26"/>
          <p:cNvSpPr>
            <a:spLocks noChangeArrowheads="1"/>
          </p:cNvSpPr>
          <p:nvPr/>
        </p:nvSpPr>
        <p:spPr bwMode="auto">
          <a:xfrm>
            <a:off x="4873625" y="866775"/>
            <a:ext cx="111125" cy="134938"/>
          </a:xfrm>
          <a:custGeom>
            <a:avLst/>
            <a:gdLst>
              <a:gd name="T0" fmla="*/ 4763 w 70"/>
              <a:gd name="T1" fmla="*/ 26988 h 85"/>
              <a:gd name="T2" fmla="*/ 1588 w 70"/>
              <a:gd name="T3" fmla="*/ 36513 h 85"/>
              <a:gd name="T4" fmla="*/ 0 w 70"/>
              <a:gd name="T5" fmla="*/ 46038 h 85"/>
              <a:gd name="T6" fmla="*/ 1588 w 70"/>
              <a:gd name="T7" fmla="*/ 57150 h 85"/>
              <a:gd name="T8" fmla="*/ 6350 w 70"/>
              <a:gd name="T9" fmla="*/ 63500 h 85"/>
              <a:gd name="T10" fmla="*/ 12700 w 70"/>
              <a:gd name="T11" fmla="*/ 73025 h 85"/>
              <a:gd name="T12" fmla="*/ 17463 w 70"/>
              <a:gd name="T13" fmla="*/ 80963 h 85"/>
              <a:gd name="T14" fmla="*/ 23813 w 70"/>
              <a:gd name="T15" fmla="*/ 90488 h 85"/>
              <a:gd name="T16" fmla="*/ 30163 w 70"/>
              <a:gd name="T17" fmla="*/ 104775 h 85"/>
              <a:gd name="T18" fmla="*/ 36513 w 70"/>
              <a:gd name="T19" fmla="*/ 114300 h 85"/>
              <a:gd name="T20" fmla="*/ 42863 w 70"/>
              <a:gd name="T21" fmla="*/ 122238 h 85"/>
              <a:gd name="T22" fmla="*/ 49213 w 70"/>
              <a:gd name="T23" fmla="*/ 127000 h 85"/>
              <a:gd name="T24" fmla="*/ 60325 w 70"/>
              <a:gd name="T25" fmla="*/ 131763 h 85"/>
              <a:gd name="T26" fmla="*/ 73025 w 70"/>
              <a:gd name="T27" fmla="*/ 134938 h 85"/>
              <a:gd name="T28" fmla="*/ 80963 w 70"/>
              <a:gd name="T29" fmla="*/ 134938 h 85"/>
              <a:gd name="T30" fmla="*/ 88900 w 70"/>
              <a:gd name="T31" fmla="*/ 131763 h 85"/>
              <a:gd name="T32" fmla="*/ 100013 w 70"/>
              <a:gd name="T33" fmla="*/ 127000 h 85"/>
              <a:gd name="T34" fmla="*/ 103188 w 70"/>
              <a:gd name="T35" fmla="*/ 122238 h 85"/>
              <a:gd name="T36" fmla="*/ 107950 w 70"/>
              <a:gd name="T37" fmla="*/ 117475 h 85"/>
              <a:gd name="T38" fmla="*/ 111125 w 70"/>
              <a:gd name="T39" fmla="*/ 104775 h 85"/>
              <a:gd name="T40" fmla="*/ 111125 w 70"/>
              <a:gd name="T41" fmla="*/ 93663 h 85"/>
              <a:gd name="T42" fmla="*/ 111125 w 70"/>
              <a:gd name="T43" fmla="*/ 80963 h 85"/>
              <a:gd name="T44" fmla="*/ 109538 w 70"/>
              <a:gd name="T45" fmla="*/ 73025 h 85"/>
              <a:gd name="T46" fmla="*/ 107950 w 70"/>
              <a:gd name="T47" fmla="*/ 63500 h 85"/>
              <a:gd name="T48" fmla="*/ 101600 w 70"/>
              <a:gd name="T49" fmla="*/ 49213 h 85"/>
              <a:gd name="T50" fmla="*/ 95250 w 70"/>
              <a:gd name="T51" fmla="*/ 39688 h 85"/>
              <a:gd name="T52" fmla="*/ 92075 w 70"/>
              <a:gd name="T53" fmla="*/ 26988 h 85"/>
              <a:gd name="T54" fmla="*/ 87313 w 70"/>
              <a:gd name="T55" fmla="*/ 14288 h 85"/>
              <a:gd name="T56" fmla="*/ 80963 w 70"/>
              <a:gd name="T57" fmla="*/ 7938 h 85"/>
              <a:gd name="T58" fmla="*/ 74613 w 70"/>
              <a:gd name="T59" fmla="*/ 3175 h 85"/>
              <a:gd name="T60" fmla="*/ 61913 w 70"/>
              <a:gd name="T61" fmla="*/ 0 h 85"/>
              <a:gd name="T62" fmla="*/ 52388 w 70"/>
              <a:gd name="T63" fmla="*/ 0 h 85"/>
              <a:gd name="T64" fmla="*/ 39688 w 70"/>
              <a:gd name="T65" fmla="*/ 0 h 85"/>
              <a:gd name="T66" fmla="*/ 28575 w 70"/>
              <a:gd name="T67" fmla="*/ 4763 h 85"/>
              <a:gd name="T68" fmla="*/ 17463 w 70"/>
              <a:gd name="T69" fmla="*/ 12700 h 85"/>
              <a:gd name="T70" fmla="*/ 11113 w 70"/>
              <a:gd name="T71" fmla="*/ 17463 h 8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0" h="85">
                <a:moveTo>
                  <a:pt x="3" y="17"/>
                </a:moveTo>
                <a:lnTo>
                  <a:pt x="1" y="23"/>
                </a:lnTo>
                <a:lnTo>
                  <a:pt x="0" y="29"/>
                </a:lnTo>
                <a:lnTo>
                  <a:pt x="1" y="36"/>
                </a:lnTo>
                <a:lnTo>
                  <a:pt x="4" y="40"/>
                </a:lnTo>
                <a:lnTo>
                  <a:pt x="8" y="46"/>
                </a:lnTo>
                <a:lnTo>
                  <a:pt x="11" y="51"/>
                </a:lnTo>
                <a:lnTo>
                  <a:pt x="15" y="57"/>
                </a:lnTo>
                <a:lnTo>
                  <a:pt x="19" y="66"/>
                </a:lnTo>
                <a:lnTo>
                  <a:pt x="23" y="72"/>
                </a:lnTo>
                <a:lnTo>
                  <a:pt x="27" y="77"/>
                </a:lnTo>
                <a:lnTo>
                  <a:pt x="31" y="80"/>
                </a:lnTo>
                <a:lnTo>
                  <a:pt x="38" y="83"/>
                </a:lnTo>
                <a:lnTo>
                  <a:pt x="46" y="85"/>
                </a:lnTo>
                <a:lnTo>
                  <a:pt x="51" y="85"/>
                </a:lnTo>
                <a:lnTo>
                  <a:pt x="56" y="83"/>
                </a:lnTo>
                <a:lnTo>
                  <a:pt x="63" y="80"/>
                </a:lnTo>
                <a:lnTo>
                  <a:pt x="65" y="77"/>
                </a:lnTo>
                <a:lnTo>
                  <a:pt x="68" y="74"/>
                </a:lnTo>
                <a:lnTo>
                  <a:pt x="70" y="66"/>
                </a:lnTo>
                <a:lnTo>
                  <a:pt x="70" y="59"/>
                </a:lnTo>
                <a:lnTo>
                  <a:pt x="70" y="51"/>
                </a:lnTo>
                <a:lnTo>
                  <a:pt x="69" y="46"/>
                </a:lnTo>
                <a:lnTo>
                  <a:pt x="68" y="40"/>
                </a:lnTo>
                <a:lnTo>
                  <a:pt x="64" y="31"/>
                </a:lnTo>
                <a:lnTo>
                  <a:pt x="60" y="25"/>
                </a:lnTo>
                <a:lnTo>
                  <a:pt x="58" y="17"/>
                </a:lnTo>
                <a:lnTo>
                  <a:pt x="55" y="9"/>
                </a:lnTo>
                <a:lnTo>
                  <a:pt x="51" y="5"/>
                </a:lnTo>
                <a:lnTo>
                  <a:pt x="47" y="2"/>
                </a:lnTo>
                <a:lnTo>
                  <a:pt x="39" y="0"/>
                </a:lnTo>
                <a:lnTo>
                  <a:pt x="33" y="0"/>
                </a:lnTo>
                <a:lnTo>
                  <a:pt x="25" y="0"/>
                </a:lnTo>
                <a:lnTo>
                  <a:pt x="18" y="3"/>
                </a:lnTo>
                <a:lnTo>
                  <a:pt x="11" y="8"/>
                </a:lnTo>
                <a:lnTo>
                  <a:pt x="7" y="11"/>
                </a:lnTo>
                <a:lnTo>
                  <a:pt x="3" y="17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6" name="Freeform 27"/>
          <p:cNvSpPr>
            <a:spLocks noChangeArrowheads="1"/>
          </p:cNvSpPr>
          <p:nvPr/>
        </p:nvSpPr>
        <p:spPr bwMode="auto">
          <a:xfrm>
            <a:off x="4926013" y="915988"/>
            <a:ext cx="6350" cy="7937"/>
          </a:xfrm>
          <a:custGeom>
            <a:avLst/>
            <a:gdLst>
              <a:gd name="T0" fmla="*/ 3175 w 4"/>
              <a:gd name="T1" fmla="*/ 3175 h 5"/>
              <a:gd name="T2" fmla="*/ 6350 w 4"/>
              <a:gd name="T3" fmla="*/ 0 h 5"/>
              <a:gd name="T4" fmla="*/ 6350 w 4"/>
              <a:gd name="T5" fmla="*/ 4762 h 5"/>
              <a:gd name="T6" fmla="*/ 3175 w 4"/>
              <a:gd name="T7" fmla="*/ 4762 h 5"/>
              <a:gd name="T8" fmla="*/ 1588 w 4"/>
              <a:gd name="T9" fmla="*/ 7937 h 5"/>
              <a:gd name="T10" fmla="*/ 0 w 4"/>
              <a:gd name="T11" fmla="*/ 4762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" h="5">
                <a:moveTo>
                  <a:pt x="2" y="2"/>
                </a:moveTo>
                <a:lnTo>
                  <a:pt x="4" y="0"/>
                </a:lnTo>
                <a:lnTo>
                  <a:pt x="4" y="3"/>
                </a:lnTo>
                <a:lnTo>
                  <a:pt x="2" y="3"/>
                </a:lnTo>
                <a:lnTo>
                  <a:pt x="1" y="5"/>
                </a:lnTo>
                <a:lnTo>
                  <a:pt x="0" y="3"/>
                </a:lnTo>
                <a:lnTo>
                  <a:pt x="2" y="2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7" name="Freeform 28"/>
          <p:cNvSpPr>
            <a:spLocks noChangeArrowheads="1"/>
          </p:cNvSpPr>
          <p:nvPr/>
        </p:nvSpPr>
        <p:spPr bwMode="auto">
          <a:xfrm>
            <a:off x="4886325" y="935038"/>
            <a:ext cx="11113" cy="7937"/>
          </a:xfrm>
          <a:custGeom>
            <a:avLst/>
            <a:gdLst>
              <a:gd name="T0" fmla="*/ 11113 w 7"/>
              <a:gd name="T1" fmla="*/ 4762 h 5"/>
              <a:gd name="T2" fmla="*/ 1588 w 7"/>
              <a:gd name="T3" fmla="*/ 7937 h 5"/>
              <a:gd name="T4" fmla="*/ 0 w 7"/>
              <a:gd name="T5" fmla="*/ 4762 h 5"/>
              <a:gd name="T6" fmla="*/ 9525 w 7"/>
              <a:gd name="T7" fmla="*/ 0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5">
                <a:moveTo>
                  <a:pt x="7" y="3"/>
                </a:moveTo>
                <a:lnTo>
                  <a:pt x="1" y="5"/>
                </a:lnTo>
                <a:lnTo>
                  <a:pt x="0" y="3"/>
                </a:lnTo>
                <a:lnTo>
                  <a:pt x="6" y="0"/>
                </a:lnTo>
                <a:lnTo>
                  <a:pt x="7" y="3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8" name="Freeform 29"/>
          <p:cNvSpPr>
            <a:spLocks noChangeArrowheads="1"/>
          </p:cNvSpPr>
          <p:nvPr/>
        </p:nvSpPr>
        <p:spPr bwMode="auto">
          <a:xfrm>
            <a:off x="4959350" y="893763"/>
            <a:ext cx="11113" cy="9525"/>
          </a:xfrm>
          <a:custGeom>
            <a:avLst/>
            <a:gdLst>
              <a:gd name="T0" fmla="*/ 1588 w 7"/>
              <a:gd name="T1" fmla="*/ 9525 h 6"/>
              <a:gd name="T2" fmla="*/ 11113 w 7"/>
              <a:gd name="T3" fmla="*/ 4763 h 6"/>
              <a:gd name="T4" fmla="*/ 9525 w 7"/>
              <a:gd name="T5" fmla="*/ 0 h 6"/>
              <a:gd name="T6" fmla="*/ 0 w 7"/>
              <a:gd name="T7" fmla="*/ 4763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6">
                <a:moveTo>
                  <a:pt x="1" y="6"/>
                </a:moveTo>
                <a:lnTo>
                  <a:pt x="7" y="3"/>
                </a:lnTo>
                <a:lnTo>
                  <a:pt x="6" y="0"/>
                </a:lnTo>
                <a:lnTo>
                  <a:pt x="0" y="3"/>
                </a:lnTo>
                <a:lnTo>
                  <a:pt x="1" y="6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69" name="Freeform 30"/>
          <p:cNvSpPr>
            <a:spLocks noChangeArrowheads="1"/>
          </p:cNvSpPr>
          <p:nvPr/>
        </p:nvSpPr>
        <p:spPr bwMode="auto">
          <a:xfrm>
            <a:off x="4895850" y="915988"/>
            <a:ext cx="34925" cy="33337"/>
          </a:xfrm>
          <a:custGeom>
            <a:avLst/>
            <a:gdLst>
              <a:gd name="T0" fmla="*/ 28575 w 22"/>
              <a:gd name="T1" fmla="*/ 0 h 21"/>
              <a:gd name="T2" fmla="*/ 33338 w 22"/>
              <a:gd name="T3" fmla="*/ 9525 h 21"/>
              <a:gd name="T4" fmla="*/ 34925 w 22"/>
              <a:gd name="T5" fmla="*/ 17462 h 21"/>
              <a:gd name="T6" fmla="*/ 34925 w 22"/>
              <a:gd name="T7" fmla="*/ 22225 h 21"/>
              <a:gd name="T8" fmla="*/ 33338 w 22"/>
              <a:gd name="T9" fmla="*/ 26987 h 21"/>
              <a:gd name="T10" fmla="*/ 28575 w 22"/>
              <a:gd name="T11" fmla="*/ 28575 h 21"/>
              <a:gd name="T12" fmla="*/ 22225 w 22"/>
              <a:gd name="T13" fmla="*/ 31750 h 21"/>
              <a:gd name="T14" fmla="*/ 19050 w 22"/>
              <a:gd name="T15" fmla="*/ 33337 h 21"/>
              <a:gd name="T16" fmla="*/ 15875 w 22"/>
              <a:gd name="T17" fmla="*/ 33337 h 21"/>
              <a:gd name="T18" fmla="*/ 11113 w 22"/>
              <a:gd name="T19" fmla="*/ 33337 h 21"/>
              <a:gd name="T20" fmla="*/ 7938 w 22"/>
              <a:gd name="T21" fmla="*/ 31750 h 21"/>
              <a:gd name="T22" fmla="*/ 4763 w 22"/>
              <a:gd name="T23" fmla="*/ 28575 h 21"/>
              <a:gd name="T24" fmla="*/ 4763 w 22"/>
              <a:gd name="T25" fmla="*/ 26987 h 21"/>
              <a:gd name="T26" fmla="*/ 1588 w 22"/>
              <a:gd name="T27" fmla="*/ 22225 h 21"/>
              <a:gd name="T28" fmla="*/ 0 w 22"/>
              <a:gd name="T29" fmla="*/ 19050 h 2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2" h="21">
                <a:moveTo>
                  <a:pt x="18" y="0"/>
                </a:moveTo>
                <a:lnTo>
                  <a:pt x="21" y="6"/>
                </a:lnTo>
                <a:lnTo>
                  <a:pt x="22" y="11"/>
                </a:lnTo>
                <a:lnTo>
                  <a:pt x="22" y="14"/>
                </a:lnTo>
                <a:lnTo>
                  <a:pt x="21" y="17"/>
                </a:lnTo>
                <a:lnTo>
                  <a:pt x="18" y="18"/>
                </a:lnTo>
                <a:lnTo>
                  <a:pt x="14" y="20"/>
                </a:lnTo>
                <a:lnTo>
                  <a:pt x="12" y="21"/>
                </a:lnTo>
                <a:lnTo>
                  <a:pt x="10" y="21"/>
                </a:lnTo>
                <a:lnTo>
                  <a:pt x="7" y="21"/>
                </a:lnTo>
                <a:lnTo>
                  <a:pt x="5" y="20"/>
                </a:lnTo>
                <a:lnTo>
                  <a:pt x="3" y="18"/>
                </a:lnTo>
                <a:lnTo>
                  <a:pt x="3" y="17"/>
                </a:lnTo>
                <a:lnTo>
                  <a:pt x="1" y="14"/>
                </a:lnTo>
                <a:lnTo>
                  <a:pt x="0" y="12"/>
                </a:lnTo>
                <a:lnTo>
                  <a:pt x="18" y="0"/>
                </a:lnTo>
                <a:close/>
              </a:path>
            </a:pathLst>
          </a:custGeom>
          <a:solidFill>
            <a:srgbClr val="74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0" name="Oval 31"/>
          <p:cNvSpPr>
            <a:spLocks noChangeArrowheads="1"/>
          </p:cNvSpPr>
          <p:nvPr/>
        </p:nvSpPr>
        <p:spPr bwMode="auto">
          <a:xfrm>
            <a:off x="4911725" y="930275"/>
            <a:ext cx="7938" cy="7938"/>
          </a:xfrm>
          <a:prstGeom prst="ellipse">
            <a:avLst/>
          </a:prstGeom>
          <a:solidFill>
            <a:srgbClr val="0098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1" name="Freeform 32"/>
          <p:cNvSpPr>
            <a:spLocks noChangeArrowheads="1"/>
          </p:cNvSpPr>
          <p:nvPr/>
        </p:nvSpPr>
        <p:spPr bwMode="auto">
          <a:xfrm>
            <a:off x="4930775" y="898525"/>
            <a:ext cx="36513" cy="31750"/>
          </a:xfrm>
          <a:custGeom>
            <a:avLst/>
            <a:gdLst>
              <a:gd name="T0" fmla="*/ 30163 w 23"/>
              <a:gd name="T1" fmla="*/ 0 h 20"/>
              <a:gd name="T2" fmla="*/ 33338 w 23"/>
              <a:gd name="T3" fmla="*/ 9525 h 20"/>
              <a:gd name="T4" fmla="*/ 36513 w 23"/>
              <a:gd name="T5" fmla="*/ 14288 h 20"/>
              <a:gd name="T6" fmla="*/ 34925 w 23"/>
              <a:gd name="T7" fmla="*/ 20638 h 20"/>
              <a:gd name="T8" fmla="*/ 33338 w 23"/>
              <a:gd name="T9" fmla="*/ 25400 h 20"/>
              <a:gd name="T10" fmla="*/ 28575 w 23"/>
              <a:gd name="T11" fmla="*/ 26988 h 20"/>
              <a:gd name="T12" fmla="*/ 23813 w 23"/>
              <a:gd name="T13" fmla="*/ 30163 h 20"/>
              <a:gd name="T14" fmla="*/ 19050 w 23"/>
              <a:gd name="T15" fmla="*/ 31750 h 20"/>
              <a:gd name="T16" fmla="*/ 15875 w 23"/>
              <a:gd name="T17" fmla="*/ 31750 h 20"/>
              <a:gd name="T18" fmla="*/ 11113 w 23"/>
              <a:gd name="T19" fmla="*/ 31750 h 20"/>
              <a:gd name="T20" fmla="*/ 7938 w 23"/>
              <a:gd name="T21" fmla="*/ 30163 h 20"/>
              <a:gd name="T22" fmla="*/ 6350 w 23"/>
              <a:gd name="T23" fmla="*/ 26988 h 20"/>
              <a:gd name="T24" fmla="*/ 4763 w 23"/>
              <a:gd name="T25" fmla="*/ 25400 h 20"/>
              <a:gd name="T26" fmla="*/ 1588 w 23"/>
              <a:gd name="T27" fmla="*/ 20638 h 20"/>
              <a:gd name="T28" fmla="*/ 0 w 23"/>
              <a:gd name="T29" fmla="*/ 17463 h 2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3" h="20">
                <a:moveTo>
                  <a:pt x="19" y="0"/>
                </a:moveTo>
                <a:lnTo>
                  <a:pt x="21" y="6"/>
                </a:lnTo>
                <a:lnTo>
                  <a:pt x="23" y="9"/>
                </a:lnTo>
                <a:lnTo>
                  <a:pt x="22" y="13"/>
                </a:lnTo>
                <a:lnTo>
                  <a:pt x="21" y="16"/>
                </a:lnTo>
                <a:lnTo>
                  <a:pt x="18" y="17"/>
                </a:lnTo>
                <a:lnTo>
                  <a:pt x="15" y="19"/>
                </a:lnTo>
                <a:lnTo>
                  <a:pt x="12" y="20"/>
                </a:lnTo>
                <a:lnTo>
                  <a:pt x="10" y="20"/>
                </a:lnTo>
                <a:lnTo>
                  <a:pt x="7" y="20"/>
                </a:lnTo>
                <a:lnTo>
                  <a:pt x="5" y="19"/>
                </a:lnTo>
                <a:lnTo>
                  <a:pt x="4" y="17"/>
                </a:lnTo>
                <a:lnTo>
                  <a:pt x="3" y="16"/>
                </a:lnTo>
                <a:lnTo>
                  <a:pt x="1" y="13"/>
                </a:lnTo>
                <a:lnTo>
                  <a:pt x="0" y="11"/>
                </a:lnTo>
                <a:lnTo>
                  <a:pt x="19" y="0"/>
                </a:lnTo>
                <a:close/>
              </a:path>
            </a:pathLst>
          </a:custGeom>
          <a:solidFill>
            <a:srgbClr val="74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2" name="Oval 33"/>
          <p:cNvSpPr>
            <a:spLocks noChangeArrowheads="1"/>
          </p:cNvSpPr>
          <p:nvPr/>
        </p:nvSpPr>
        <p:spPr bwMode="auto">
          <a:xfrm>
            <a:off x="4946650" y="912813"/>
            <a:ext cx="6350" cy="6350"/>
          </a:xfrm>
          <a:prstGeom prst="ellipse">
            <a:avLst/>
          </a:prstGeom>
          <a:solidFill>
            <a:srgbClr val="0098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3" name="Freeform 34"/>
          <p:cNvSpPr>
            <a:spLocks noChangeArrowheads="1"/>
          </p:cNvSpPr>
          <p:nvPr/>
        </p:nvSpPr>
        <p:spPr bwMode="auto">
          <a:xfrm>
            <a:off x="4932363" y="952500"/>
            <a:ext cx="36512" cy="28575"/>
          </a:xfrm>
          <a:custGeom>
            <a:avLst/>
            <a:gdLst>
              <a:gd name="T0" fmla="*/ 6350 w 23"/>
              <a:gd name="T1" fmla="*/ 14288 h 18"/>
              <a:gd name="T2" fmla="*/ 11112 w 23"/>
              <a:gd name="T3" fmla="*/ 14288 h 18"/>
              <a:gd name="T4" fmla="*/ 17462 w 23"/>
              <a:gd name="T5" fmla="*/ 12700 h 18"/>
              <a:gd name="T6" fmla="*/ 22225 w 23"/>
              <a:gd name="T7" fmla="*/ 9525 h 18"/>
              <a:gd name="T8" fmla="*/ 26987 w 23"/>
              <a:gd name="T9" fmla="*/ 7938 h 18"/>
              <a:gd name="T10" fmla="*/ 30162 w 23"/>
              <a:gd name="T11" fmla="*/ 4763 h 18"/>
              <a:gd name="T12" fmla="*/ 33337 w 23"/>
              <a:gd name="T13" fmla="*/ 0 h 18"/>
              <a:gd name="T14" fmla="*/ 36512 w 23"/>
              <a:gd name="T15" fmla="*/ 7938 h 18"/>
              <a:gd name="T16" fmla="*/ 36512 w 23"/>
              <a:gd name="T17" fmla="*/ 9525 h 18"/>
              <a:gd name="T18" fmla="*/ 36512 w 23"/>
              <a:gd name="T19" fmla="*/ 17463 h 18"/>
              <a:gd name="T20" fmla="*/ 34925 w 23"/>
              <a:gd name="T21" fmla="*/ 19050 h 18"/>
              <a:gd name="T22" fmla="*/ 31750 w 23"/>
              <a:gd name="T23" fmla="*/ 23813 h 18"/>
              <a:gd name="T24" fmla="*/ 28575 w 23"/>
              <a:gd name="T25" fmla="*/ 26988 h 18"/>
              <a:gd name="T26" fmla="*/ 25400 w 23"/>
              <a:gd name="T27" fmla="*/ 26988 h 18"/>
              <a:gd name="T28" fmla="*/ 20637 w 23"/>
              <a:gd name="T29" fmla="*/ 28575 h 18"/>
              <a:gd name="T30" fmla="*/ 15875 w 23"/>
              <a:gd name="T31" fmla="*/ 26988 h 18"/>
              <a:gd name="T32" fmla="*/ 12700 w 23"/>
              <a:gd name="T33" fmla="*/ 26988 h 18"/>
              <a:gd name="T34" fmla="*/ 11112 w 23"/>
              <a:gd name="T35" fmla="*/ 26988 h 18"/>
              <a:gd name="T36" fmla="*/ 6350 w 23"/>
              <a:gd name="T37" fmla="*/ 22225 h 18"/>
              <a:gd name="T38" fmla="*/ 3175 w 23"/>
              <a:gd name="T39" fmla="*/ 19050 h 18"/>
              <a:gd name="T40" fmla="*/ 0 w 23"/>
              <a:gd name="T41" fmla="*/ 14288 h 1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3" h="18">
                <a:moveTo>
                  <a:pt x="4" y="9"/>
                </a:moveTo>
                <a:lnTo>
                  <a:pt x="7" y="9"/>
                </a:lnTo>
                <a:lnTo>
                  <a:pt x="11" y="8"/>
                </a:lnTo>
                <a:lnTo>
                  <a:pt x="14" y="6"/>
                </a:lnTo>
                <a:lnTo>
                  <a:pt x="17" y="5"/>
                </a:lnTo>
                <a:lnTo>
                  <a:pt x="19" y="3"/>
                </a:lnTo>
                <a:lnTo>
                  <a:pt x="21" y="0"/>
                </a:lnTo>
                <a:lnTo>
                  <a:pt x="23" y="5"/>
                </a:lnTo>
                <a:lnTo>
                  <a:pt x="23" y="6"/>
                </a:lnTo>
                <a:lnTo>
                  <a:pt x="23" y="11"/>
                </a:lnTo>
                <a:lnTo>
                  <a:pt x="22" y="12"/>
                </a:lnTo>
                <a:lnTo>
                  <a:pt x="20" y="15"/>
                </a:lnTo>
                <a:lnTo>
                  <a:pt x="18" y="17"/>
                </a:lnTo>
                <a:lnTo>
                  <a:pt x="16" y="17"/>
                </a:lnTo>
                <a:lnTo>
                  <a:pt x="13" y="18"/>
                </a:lnTo>
                <a:lnTo>
                  <a:pt x="10" y="17"/>
                </a:lnTo>
                <a:lnTo>
                  <a:pt x="8" y="17"/>
                </a:lnTo>
                <a:lnTo>
                  <a:pt x="7" y="17"/>
                </a:lnTo>
                <a:lnTo>
                  <a:pt x="4" y="14"/>
                </a:lnTo>
                <a:lnTo>
                  <a:pt x="2" y="12"/>
                </a:lnTo>
                <a:lnTo>
                  <a:pt x="0" y="9"/>
                </a:lnTo>
                <a:lnTo>
                  <a:pt x="4" y="9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4" name="Freeform 35"/>
          <p:cNvSpPr>
            <a:spLocks/>
          </p:cNvSpPr>
          <p:nvPr/>
        </p:nvSpPr>
        <p:spPr bwMode="auto">
          <a:xfrm>
            <a:off x="4935538" y="942975"/>
            <a:ext cx="19050" cy="9525"/>
          </a:xfrm>
          <a:custGeom>
            <a:avLst/>
            <a:gdLst>
              <a:gd name="T0" fmla="*/ 0 w 12"/>
              <a:gd name="T1" fmla="*/ 9525 h 6"/>
              <a:gd name="T2" fmla="*/ 4763 w 12"/>
              <a:gd name="T3" fmla="*/ 9525 h 6"/>
              <a:gd name="T4" fmla="*/ 7938 w 12"/>
              <a:gd name="T5" fmla="*/ 9525 h 6"/>
              <a:gd name="T6" fmla="*/ 11113 w 12"/>
              <a:gd name="T7" fmla="*/ 6350 h 6"/>
              <a:gd name="T8" fmla="*/ 14288 w 12"/>
              <a:gd name="T9" fmla="*/ 4763 h 6"/>
              <a:gd name="T10" fmla="*/ 15875 w 12"/>
              <a:gd name="T11" fmla="*/ 1588 h 6"/>
              <a:gd name="T12" fmla="*/ 19050 w 12"/>
              <a:gd name="T13" fmla="*/ 0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6">
                <a:moveTo>
                  <a:pt x="0" y="6"/>
                </a:moveTo>
                <a:lnTo>
                  <a:pt x="3" y="6"/>
                </a:lnTo>
                <a:lnTo>
                  <a:pt x="5" y="6"/>
                </a:lnTo>
                <a:lnTo>
                  <a:pt x="7" y="4"/>
                </a:lnTo>
                <a:lnTo>
                  <a:pt x="9" y="3"/>
                </a:lnTo>
                <a:lnTo>
                  <a:pt x="10" y="1"/>
                </a:lnTo>
                <a:lnTo>
                  <a:pt x="12" y="0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5" name="Freeform 36"/>
          <p:cNvSpPr>
            <a:spLocks noChangeArrowheads="1"/>
          </p:cNvSpPr>
          <p:nvPr/>
        </p:nvSpPr>
        <p:spPr bwMode="auto">
          <a:xfrm>
            <a:off x="4868863" y="849313"/>
            <a:ext cx="101600" cy="93662"/>
          </a:xfrm>
          <a:custGeom>
            <a:avLst/>
            <a:gdLst>
              <a:gd name="T0" fmla="*/ 22225 w 64"/>
              <a:gd name="T1" fmla="*/ 90487 h 59"/>
              <a:gd name="T2" fmla="*/ 22225 w 64"/>
              <a:gd name="T3" fmla="*/ 85725 h 59"/>
              <a:gd name="T4" fmla="*/ 23813 w 64"/>
              <a:gd name="T5" fmla="*/ 76200 h 59"/>
              <a:gd name="T6" fmla="*/ 19050 w 64"/>
              <a:gd name="T7" fmla="*/ 58737 h 59"/>
              <a:gd name="T8" fmla="*/ 17463 w 64"/>
              <a:gd name="T9" fmla="*/ 49212 h 59"/>
              <a:gd name="T10" fmla="*/ 30163 w 64"/>
              <a:gd name="T11" fmla="*/ 49212 h 59"/>
              <a:gd name="T12" fmla="*/ 46038 w 64"/>
              <a:gd name="T13" fmla="*/ 49212 h 59"/>
              <a:gd name="T14" fmla="*/ 50800 w 64"/>
              <a:gd name="T15" fmla="*/ 44450 h 59"/>
              <a:gd name="T16" fmla="*/ 60325 w 64"/>
              <a:gd name="T17" fmla="*/ 39687 h 59"/>
              <a:gd name="T18" fmla="*/ 73025 w 64"/>
              <a:gd name="T19" fmla="*/ 39687 h 59"/>
              <a:gd name="T20" fmla="*/ 85725 w 64"/>
              <a:gd name="T21" fmla="*/ 33337 h 59"/>
              <a:gd name="T22" fmla="*/ 87313 w 64"/>
              <a:gd name="T23" fmla="*/ 39687 h 59"/>
              <a:gd name="T24" fmla="*/ 92075 w 64"/>
              <a:gd name="T25" fmla="*/ 44450 h 59"/>
              <a:gd name="T26" fmla="*/ 98425 w 64"/>
              <a:gd name="T27" fmla="*/ 53975 h 59"/>
              <a:gd name="T28" fmla="*/ 101600 w 64"/>
              <a:gd name="T29" fmla="*/ 49212 h 59"/>
              <a:gd name="T30" fmla="*/ 101600 w 64"/>
              <a:gd name="T31" fmla="*/ 44450 h 59"/>
              <a:gd name="T32" fmla="*/ 100013 w 64"/>
              <a:gd name="T33" fmla="*/ 34925 h 59"/>
              <a:gd name="T34" fmla="*/ 96838 w 64"/>
              <a:gd name="T35" fmla="*/ 26987 h 59"/>
              <a:gd name="T36" fmla="*/ 92075 w 64"/>
              <a:gd name="T37" fmla="*/ 22225 h 59"/>
              <a:gd name="T38" fmla="*/ 92075 w 64"/>
              <a:gd name="T39" fmla="*/ 11112 h 59"/>
              <a:gd name="T40" fmla="*/ 92075 w 64"/>
              <a:gd name="T41" fmla="*/ 6350 h 59"/>
              <a:gd name="T42" fmla="*/ 85725 w 64"/>
              <a:gd name="T43" fmla="*/ 6350 h 59"/>
              <a:gd name="T44" fmla="*/ 77788 w 64"/>
              <a:gd name="T45" fmla="*/ 6350 h 59"/>
              <a:gd name="T46" fmla="*/ 74613 w 64"/>
              <a:gd name="T47" fmla="*/ 4762 h 59"/>
              <a:gd name="T48" fmla="*/ 68263 w 64"/>
              <a:gd name="T49" fmla="*/ 0 h 59"/>
              <a:gd name="T50" fmla="*/ 63500 w 64"/>
              <a:gd name="T51" fmla="*/ 4762 h 59"/>
              <a:gd name="T52" fmla="*/ 60325 w 64"/>
              <a:gd name="T53" fmla="*/ 6350 h 59"/>
              <a:gd name="T54" fmla="*/ 50800 w 64"/>
              <a:gd name="T55" fmla="*/ 7937 h 59"/>
              <a:gd name="T56" fmla="*/ 42863 w 64"/>
              <a:gd name="T57" fmla="*/ 7937 h 59"/>
              <a:gd name="T58" fmla="*/ 34925 w 64"/>
              <a:gd name="T59" fmla="*/ 12700 h 59"/>
              <a:gd name="T60" fmla="*/ 28575 w 64"/>
              <a:gd name="T61" fmla="*/ 17462 h 59"/>
              <a:gd name="T62" fmla="*/ 19050 w 64"/>
              <a:gd name="T63" fmla="*/ 25400 h 59"/>
              <a:gd name="T64" fmla="*/ 14288 w 64"/>
              <a:gd name="T65" fmla="*/ 26987 h 59"/>
              <a:gd name="T66" fmla="*/ 9525 w 64"/>
              <a:gd name="T67" fmla="*/ 30162 h 59"/>
              <a:gd name="T68" fmla="*/ 6350 w 64"/>
              <a:gd name="T69" fmla="*/ 34925 h 59"/>
              <a:gd name="T70" fmla="*/ 3175 w 64"/>
              <a:gd name="T71" fmla="*/ 39687 h 59"/>
              <a:gd name="T72" fmla="*/ 1588 w 64"/>
              <a:gd name="T73" fmla="*/ 47625 h 59"/>
              <a:gd name="T74" fmla="*/ 0 w 64"/>
              <a:gd name="T75" fmla="*/ 53975 h 59"/>
              <a:gd name="T76" fmla="*/ 0 w 64"/>
              <a:gd name="T77" fmla="*/ 66675 h 59"/>
              <a:gd name="T78" fmla="*/ 3175 w 64"/>
              <a:gd name="T79" fmla="*/ 79375 h 59"/>
              <a:gd name="T80" fmla="*/ 17463 w 64"/>
              <a:gd name="T81" fmla="*/ 93662 h 5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" h="59">
                <a:moveTo>
                  <a:pt x="14" y="57"/>
                </a:moveTo>
                <a:lnTo>
                  <a:pt x="14" y="54"/>
                </a:lnTo>
                <a:lnTo>
                  <a:pt x="15" y="48"/>
                </a:lnTo>
                <a:lnTo>
                  <a:pt x="12" y="37"/>
                </a:lnTo>
                <a:lnTo>
                  <a:pt x="11" y="31"/>
                </a:lnTo>
                <a:lnTo>
                  <a:pt x="19" y="31"/>
                </a:lnTo>
                <a:lnTo>
                  <a:pt x="29" y="31"/>
                </a:lnTo>
                <a:lnTo>
                  <a:pt x="32" y="28"/>
                </a:lnTo>
                <a:lnTo>
                  <a:pt x="38" y="25"/>
                </a:lnTo>
                <a:lnTo>
                  <a:pt x="46" y="25"/>
                </a:lnTo>
                <a:lnTo>
                  <a:pt x="54" y="21"/>
                </a:lnTo>
                <a:lnTo>
                  <a:pt x="55" y="25"/>
                </a:lnTo>
                <a:lnTo>
                  <a:pt x="58" y="28"/>
                </a:lnTo>
                <a:lnTo>
                  <a:pt x="62" y="34"/>
                </a:lnTo>
                <a:lnTo>
                  <a:pt x="64" y="31"/>
                </a:lnTo>
                <a:lnTo>
                  <a:pt x="64" y="28"/>
                </a:lnTo>
                <a:lnTo>
                  <a:pt x="63" y="22"/>
                </a:lnTo>
                <a:lnTo>
                  <a:pt x="61" y="17"/>
                </a:lnTo>
                <a:lnTo>
                  <a:pt x="58" y="14"/>
                </a:lnTo>
                <a:lnTo>
                  <a:pt x="58" y="7"/>
                </a:lnTo>
                <a:lnTo>
                  <a:pt x="58" y="4"/>
                </a:lnTo>
                <a:lnTo>
                  <a:pt x="54" y="4"/>
                </a:lnTo>
                <a:lnTo>
                  <a:pt x="49" y="4"/>
                </a:lnTo>
                <a:lnTo>
                  <a:pt x="47" y="3"/>
                </a:lnTo>
                <a:lnTo>
                  <a:pt x="43" y="0"/>
                </a:lnTo>
                <a:lnTo>
                  <a:pt x="40" y="3"/>
                </a:lnTo>
                <a:lnTo>
                  <a:pt x="38" y="4"/>
                </a:lnTo>
                <a:lnTo>
                  <a:pt x="32" y="5"/>
                </a:lnTo>
                <a:lnTo>
                  <a:pt x="27" y="5"/>
                </a:lnTo>
                <a:lnTo>
                  <a:pt x="22" y="8"/>
                </a:lnTo>
                <a:lnTo>
                  <a:pt x="18" y="11"/>
                </a:lnTo>
                <a:lnTo>
                  <a:pt x="12" y="16"/>
                </a:lnTo>
                <a:lnTo>
                  <a:pt x="9" y="17"/>
                </a:lnTo>
                <a:lnTo>
                  <a:pt x="6" y="19"/>
                </a:lnTo>
                <a:lnTo>
                  <a:pt x="4" y="22"/>
                </a:lnTo>
                <a:lnTo>
                  <a:pt x="2" y="25"/>
                </a:lnTo>
                <a:lnTo>
                  <a:pt x="1" y="30"/>
                </a:lnTo>
                <a:lnTo>
                  <a:pt x="0" y="34"/>
                </a:lnTo>
                <a:lnTo>
                  <a:pt x="0" y="42"/>
                </a:lnTo>
                <a:lnTo>
                  <a:pt x="2" y="50"/>
                </a:lnTo>
                <a:lnTo>
                  <a:pt x="11" y="59"/>
                </a:lnTo>
                <a:lnTo>
                  <a:pt x="14" y="57"/>
                </a:lnTo>
                <a:close/>
              </a:path>
            </a:pathLst>
          </a:custGeom>
          <a:solidFill>
            <a:srgbClr val="B358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6" name="Freeform 37"/>
          <p:cNvSpPr>
            <a:spLocks noChangeArrowheads="1"/>
          </p:cNvSpPr>
          <p:nvPr/>
        </p:nvSpPr>
        <p:spPr bwMode="auto">
          <a:xfrm>
            <a:off x="4964113" y="998538"/>
            <a:ext cx="100012" cy="250825"/>
          </a:xfrm>
          <a:custGeom>
            <a:avLst/>
            <a:gdLst>
              <a:gd name="T0" fmla="*/ 11112 w 63"/>
              <a:gd name="T1" fmla="*/ 0 h 158"/>
              <a:gd name="T2" fmla="*/ 23812 w 63"/>
              <a:gd name="T3" fmla="*/ 9525 h 158"/>
              <a:gd name="T4" fmla="*/ 23812 w 63"/>
              <a:gd name="T5" fmla="*/ 23813 h 158"/>
              <a:gd name="T6" fmla="*/ 36512 w 63"/>
              <a:gd name="T7" fmla="*/ 39688 h 158"/>
              <a:gd name="T8" fmla="*/ 47625 w 63"/>
              <a:gd name="T9" fmla="*/ 53975 h 158"/>
              <a:gd name="T10" fmla="*/ 58737 w 63"/>
              <a:gd name="T11" fmla="*/ 73025 h 158"/>
              <a:gd name="T12" fmla="*/ 68262 w 63"/>
              <a:gd name="T13" fmla="*/ 90488 h 158"/>
              <a:gd name="T14" fmla="*/ 76200 w 63"/>
              <a:gd name="T15" fmla="*/ 117475 h 158"/>
              <a:gd name="T16" fmla="*/ 85725 w 63"/>
              <a:gd name="T17" fmla="*/ 141288 h 158"/>
              <a:gd name="T18" fmla="*/ 95250 w 63"/>
              <a:gd name="T19" fmla="*/ 187325 h 158"/>
              <a:gd name="T20" fmla="*/ 100012 w 63"/>
              <a:gd name="T21" fmla="*/ 215900 h 158"/>
              <a:gd name="T22" fmla="*/ 85725 w 63"/>
              <a:gd name="T23" fmla="*/ 250825 h 158"/>
              <a:gd name="T24" fmla="*/ 61912 w 63"/>
              <a:gd name="T25" fmla="*/ 223838 h 158"/>
              <a:gd name="T26" fmla="*/ 55562 w 63"/>
              <a:gd name="T27" fmla="*/ 176213 h 158"/>
              <a:gd name="T28" fmla="*/ 49212 w 63"/>
              <a:gd name="T29" fmla="*/ 149225 h 158"/>
              <a:gd name="T30" fmla="*/ 42862 w 63"/>
              <a:gd name="T31" fmla="*/ 122238 h 158"/>
              <a:gd name="T32" fmla="*/ 33337 w 63"/>
              <a:gd name="T33" fmla="*/ 100013 h 158"/>
              <a:gd name="T34" fmla="*/ 22225 w 63"/>
              <a:gd name="T35" fmla="*/ 71438 h 158"/>
              <a:gd name="T36" fmla="*/ 15875 w 63"/>
              <a:gd name="T37" fmla="*/ 50800 h 158"/>
              <a:gd name="T38" fmla="*/ 9525 w 63"/>
              <a:gd name="T39" fmla="*/ 28575 h 158"/>
              <a:gd name="T40" fmla="*/ 0 w 63"/>
              <a:gd name="T41" fmla="*/ 22225 h 158"/>
              <a:gd name="T42" fmla="*/ 4762 w 63"/>
              <a:gd name="T43" fmla="*/ 3175 h 15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" h="158">
                <a:moveTo>
                  <a:pt x="7" y="0"/>
                </a:moveTo>
                <a:lnTo>
                  <a:pt x="15" y="6"/>
                </a:lnTo>
                <a:lnTo>
                  <a:pt x="15" y="15"/>
                </a:lnTo>
                <a:lnTo>
                  <a:pt x="23" y="25"/>
                </a:lnTo>
                <a:lnTo>
                  <a:pt x="30" y="34"/>
                </a:lnTo>
                <a:lnTo>
                  <a:pt x="37" y="46"/>
                </a:lnTo>
                <a:lnTo>
                  <a:pt x="43" y="57"/>
                </a:lnTo>
                <a:lnTo>
                  <a:pt x="48" y="74"/>
                </a:lnTo>
                <a:lnTo>
                  <a:pt x="54" y="89"/>
                </a:lnTo>
                <a:lnTo>
                  <a:pt x="60" y="118"/>
                </a:lnTo>
                <a:lnTo>
                  <a:pt x="63" y="136"/>
                </a:lnTo>
                <a:lnTo>
                  <a:pt x="54" y="158"/>
                </a:lnTo>
                <a:lnTo>
                  <a:pt x="39" y="141"/>
                </a:lnTo>
                <a:lnTo>
                  <a:pt x="35" y="111"/>
                </a:lnTo>
                <a:lnTo>
                  <a:pt x="31" y="94"/>
                </a:lnTo>
                <a:lnTo>
                  <a:pt x="27" y="77"/>
                </a:lnTo>
                <a:lnTo>
                  <a:pt x="21" y="63"/>
                </a:lnTo>
                <a:lnTo>
                  <a:pt x="14" y="45"/>
                </a:lnTo>
                <a:lnTo>
                  <a:pt x="10" y="32"/>
                </a:lnTo>
                <a:lnTo>
                  <a:pt x="6" y="18"/>
                </a:lnTo>
                <a:lnTo>
                  <a:pt x="0" y="14"/>
                </a:lnTo>
                <a:lnTo>
                  <a:pt x="3" y="2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7" name="Freeform 38"/>
          <p:cNvSpPr>
            <a:spLocks noChangeArrowheads="1"/>
          </p:cNvSpPr>
          <p:nvPr/>
        </p:nvSpPr>
        <p:spPr bwMode="auto">
          <a:xfrm>
            <a:off x="2724150" y="1836738"/>
            <a:ext cx="6938963" cy="4846637"/>
          </a:xfrm>
          <a:custGeom>
            <a:avLst/>
            <a:gdLst>
              <a:gd name="T0" fmla="*/ 192088 w 4371"/>
              <a:gd name="T1" fmla="*/ 3640137 h 3053"/>
              <a:gd name="T2" fmla="*/ 388938 w 4371"/>
              <a:gd name="T3" fmla="*/ 3421062 h 3053"/>
              <a:gd name="T4" fmla="*/ 434975 w 4371"/>
              <a:gd name="T5" fmla="*/ 3208337 h 3053"/>
              <a:gd name="T6" fmla="*/ 530225 w 4371"/>
              <a:gd name="T7" fmla="*/ 2992437 h 3053"/>
              <a:gd name="T8" fmla="*/ 673100 w 4371"/>
              <a:gd name="T9" fmla="*/ 2781300 h 3053"/>
              <a:gd name="T10" fmla="*/ 790575 w 4371"/>
              <a:gd name="T11" fmla="*/ 2565400 h 3053"/>
              <a:gd name="T12" fmla="*/ 839788 w 4371"/>
              <a:gd name="T13" fmla="*/ 2351087 h 3053"/>
              <a:gd name="T14" fmla="*/ 935038 w 4371"/>
              <a:gd name="T15" fmla="*/ 2114550 h 3053"/>
              <a:gd name="T16" fmla="*/ 958850 w 4371"/>
              <a:gd name="T17" fmla="*/ 1876425 h 3053"/>
              <a:gd name="T18" fmla="*/ 1030288 w 4371"/>
              <a:gd name="T19" fmla="*/ 1662112 h 3053"/>
              <a:gd name="T20" fmla="*/ 1149350 w 4371"/>
              <a:gd name="T21" fmla="*/ 1447800 h 3053"/>
              <a:gd name="T22" fmla="*/ 1316038 w 4371"/>
              <a:gd name="T23" fmla="*/ 1187450 h 3053"/>
              <a:gd name="T24" fmla="*/ 1384300 w 4371"/>
              <a:gd name="T25" fmla="*/ 973137 h 3053"/>
              <a:gd name="T26" fmla="*/ 1479550 w 4371"/>
              <a:gd name="T27" fmla="*/ 712787 h 3053"/>
              <a:gd name="T28" fmla="*/ 1600200 w 4371"/>
              <a:gd name="T29" fmla="*/ 473075 h 3053"/>
              <a:gd name="T30" fmla="*/ 1765300 w 4371"/>
              <a:gd name="T31" fmla="*/ 284162 h 3053"/>
              <a:gd name="T32" fmla="*/ 2005013 w 4371"/>
              <a:gd name="T33" fmla="*/ 117475 h 3053"/>
              <a:gd name="T34" fmla="*/ 2195513 w 4371"/>
              <a:gd name="T35" fmla="*/ 46037 h 3053"/>
              <a:gd name="T36" fmla="*/ 2430463 w 4371"/>
              <a:gd name="T37" fmla="*/ 0 h 3053"/>
              <a:gd name="T38" fmla="*/ 2646363 w 4371"/>
              <a:gd name="T39" fmla="*/ 0 h 3053"/>
              <a:gd name="T40" fmla="*/ 2830513 w 4371"/>
              <a:gd name="T41" fmla="*/ 131762 h 3053"/>
              <a:gd name="T42" fmla="*/ 2978150 w 4371"/>
              <a:gd name="T43" fmla="*/ 331787 h 3053"/>
              <a:gd name="T44" fmla="*/ 3214688 w 4371"/>
              <a:gd name="T45" fmla="*/ 403225 h 3053"/>
              <a:gd name="T46" fmla="*/ 3362325 w 4371"/>
              <a:gd name="T47" fmla="*/ 512762 h 3053"/>
              <a:gd name="T48" fmla="*/ 3590925 w 4371"/>
              <a:gd name="T49" fmla="*/ 815975 h 3053"/>
              <a:gd name="T50" fmla="*/ 3738563 w 4371"/>
              <a:gd name="T51" fmla="*/ 901700 h 3053"/>
              <a:gd name="T52" fmla="*/ 3833813 w 4371"/>
              <a:gd name="T53" fmla="*/ 1139825 h 3053"/>
              <a:gd name="T54" fmla="*/ 4022725 w 4371"/>
              <a:gd name="T55" fmla="*/ 1235075 h 3053"/>
              <a:gd name="T56" fmla="*/ 4275138 w 4371"/>
              <a:gd name="T57" fmla="*/ 1425575 h 3053"/>
              <a:gd name="T58" fmla="*/ 4427538 w 4371"/>
              <a:gd name="T59" fmla="*/ 1733550 h 3053"/>
              <a:gd name="T60" fmla="*/ 4641850 w 4371"/>
              <a:gd name="T61" fmla="*/ 1900237 h 3053"/>
              <a:gd name="T62" fmla="*/ 4806950 w 4371"/>
              <a:gd name="T63" fmla="*/ 2114550 h 3053"/>
              <a:gd name="T64" fmla="*/ 5021263 w 4371"/>
              <a:gd name="T65" fmla="*/ 2279650 h 3053"/>
              <a:gd name="T66" fmla="*/ 5187950 w 4371"/>
              <a:gd name="T67" fmla="*/ 2541587 h 3053"/>
              <a:gd name="T68" fmla="*/ 5307013 w 4371"/>
              <a:gd name="T69" fmla="*/ 2781300 h 3053"/>
              <a:gd name="T70" fmla="*/ 5378450 w 4371"/>
              <a:gd name="T71" fmla="*/ 3040062 h 3053"/>
              <a:gd name="T72" fmla="*/ 5522913 w 4371"/>
              <a:gd name="T73" fmla="*/ 3230562 h 3053"/>
              <a:gd name="T74" fmla="*/ 5759450 w 4371"/>
              <a:gd name="T75" fmla="*/ 3351212 h 3053"/>
              <a:gd name="T76" fmla="*/ 6024563 w 4371"/>
              <a:gd name="T77" fmla="*/ 3554412 h 3053"/>
              <a:gd name="T78" fmla="*/ 6176963 w 4371"/>
              <a:gd name="T79" fmla="*/ 3706812 h 3053"/>
              <a:gd name="T80" fmla="*/ 6480175 w 4371"/>
              <a:gd name="T81" fmla="*/ 4010025 h 3053"/>
              <a:gd name="T82" fmla="*/ 6708775 w 4371"/>
              <a:gd name="T83" fmla="*/ 4314825 h 3053"/>
              <a:gd name="T84" fmla="*/ 6938963 w 4371"/>
              <a:gd name="T85" fmla="*/ 4846637 h 305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4371" h="3053">
                <a:moveTo>
                  <a:pt x="6" y="2480"/>
                </a:moveTo>
                <a:lnTo>
                  <a:pt x="0" y="2384"/>
                </a:lnTo>
                <a:lnTo>
                  <a:pt x="121" y="2293"/>
                </a:lnTo>
                <a:lnTo>
                  <a:pt x="199" y="2259"/>
                </a:lnTo>
                <a:lnTo>
                  <a:pt x="214" y="2201"/>
                </a:lnTo>
                <a:lnTo>
                  <a:pt x="245" y="2155"/>
                </a:lnTo>
                <a:lnTo>
                  <a:pt x="245" y="2111"/>
                </a:lnTo>
                <a:lnTo>
                  <a:pt x="259" y="2065"/>
                </a:lnTo>
                <a:lnTo>
                  <a:pt x="274" y="2021"/>
                </a:lnTo>
                <a:lnTo>
                  <a:pt x="289" y="1975"/>
                </a:lnTo>
                <a:lnTo>
                  <a:pt x="305" y="1931"/>
                </a:lnTo>
                <a:lnTo>
                  <a:pt x="334" y="1885"/>
                </a:lnTo>
                <a:lnTo>
                  <a:pt x="349" y="1841"/>
                </a:lnTo>
                <a:lnTo>
                  <a:pt x="378" y="1796"/>
                </a:lnTo>
                <a:lnTo>
                  <a:pt x="424" y="1752"/>
                </a:lnTo>
                <a:lnTo>
                  <a:pt x="469" y="1706"/>
                </a:lnTo>
                <a:lnTo>
                  <a:pt x="498" y="1662"/>
                </a:lnTo>
                <a:lnTo>
                  <a:pt x="498" y="1616"/>
                </a:lnTo>
                <a:lnTo>
                  <a:pt x="498" y="1572"/>
                </a:lnTo>
                <a:lnTo>
                  <a:pt x="513" y="1526"/>
                </a:lnTo>
                <a:lnTo>
                  <a:pt x="529" y="1481"/>
                </a:lnTo>
                <a:lnTo>
                  <a:pt x="544" y="1436"/>
                </a:lnTo>
                <a:lnTo>
                  <a:pt x="558" y="1392"/>
                </a:lnTo>
                <a:lnTo>
                  <a:pt x="589" y="1332"/>
                </a:lnTo>
                <a:lnTo>
                  <a:pt x="589" y="1287"/>
                </a:lnTo>
                <a:lnTo>
                  <a:pt x="604" y="1227"/>
                </a:lnTo>
                <a:lnTo>
                  <a:pt x="604" y="1182"/>
                </a:lnTo>
                <a:lnTo>
                  <a:pt x="618" y="1137"/>
                </a:lnTo>
                <a:lnTo>
                  <a:pt x="618" y="1092"/>
                </a:lnTo>
                <a:lnTo>
                  <a:pt x="649" y="1047"/>
                </a:lnTo>
                <a:lnTo>
                  <a:pt x="664" y="987"/>
                </a:lnTo>
                <a:lnTo>
                  <a:pt x="709" y="958"/>
                </a:lnTo>
                <a:lnTo>
                  <a:pt x="724" y="912"/>
                </a:lnTo>
                <a:lnTo>
                  <a:pt x="753" y="867"/>
                </a:lnTo>
                <a:lnTo>
                  <a:pt x="784" y="807"/>
                </a:lnTo>
                <a:lnTo>
                  <a:pt x="829" y="748"/>
                </a:lnTo>
                <a:lnTo>
                  <a:pt x="858" y="703"/>
                </a:lnTo>
                <a:lnTo>
                  <a:pt x="858" y="658"/>
                </a:lnTo>
                <a:lnTo>
                  <a:pt x="872" y="613"/>
                </a:lnTo>
                <a:lnTo>
                  <a:pt x="889" y="553"/>
                </a:lnTo>
                <a:lnTo>
                  <a:pt x="932" y="493"/>
                </a:lnTo>
                <a:lnTo>
                  <a:pt x="932" y="449"/>
                </a:lnTo>
                <a:lnTo>
                  <a:pt x="963" y="403"/>
                </a:lnTo>
                <a:lnTo>
                  <a:pt x="992" y="344"/>
                </a:lnTo>
                <a:lnTo>
                  <a:pt x="1008" y="298"/>
                </a:lnTo>
                <a:lnTo>
                  <a:pt x="1038" y="254"/>
                </a:lnTo>
                <a:lnTo>
                  <a:pt x="1083" y="224"/>
                </a:lnTo>
                <a:lnTo>
                  <a:pt x="1112" y="179"/>
                </a:lnTo>
                <a:lnTo>
                  <a:pt x="1172" y="134"/>
                </a:lnTo>
                <a:lnTo>
                  <a:pt x="1217" y="104"/>
                </a:lnTo>
                <a:lnTo>
                  <a:pt x="1263" y="74"/>
                </a:lnTo>
                <a:lnTo>
                  <a:pt x="1323" y="59"/>
                </a:lnTo>
                <a:lnTo>
                  <a:pt x="1366" y="6"/>
                </a:lnTo>
                <a:lnTo>
                  <a:pt x="1383" y="29"/>
                </a:lnTo>
                <a:lnTo>
                  <a:pt x="1432" y="0"/>
                </a:lnTo>
                <a:lnTo>
                  <a:pt x="1487" y="14"/>
                </a:lnTo>
                <a:lnTo>
                  <a:pt x="1531" y="0"/>
                </a:lnTo>
                <a:lnTo>
                  <a:pt x="1576" y="0"/>
                </a:lnTo>
                <a:lnTo>
                  <a:pt x="1622" y="0"/>
                </a:lnTo>
                <a:lnTo>
                  <a:pt x="1667" y="0"/>
                </a:lnTo>
                <a:lnTo>
                  <a:pt x="1711" y="0"/>
                </a:lnTo>
                <a:lnTo>
                  <a:pt x="1767" y="0"/>
                </a:lnTo>
                <a:lnTo>
                  <a:pt x="1783" y="83"/>
                </a:lnTo>
                <a:lnTo>
                  <a:pt x="1802" y="134"/>
                </a:lnTo>
                <a:lnTo>
                  <a:pt x="1830" y="179"/>
                </a:lnTo>
                <a:lnTo>
                  <a:pt x="1876" y="209"/>
                </a:lnTo>
                <a:lnTo>
                  <a:pt x="1936" y="224"/>
                </a:lnTo>
                <a:lnTo>
                  <a:pt x="1981" y="239"/>
                </a:lnTo>
                <a:lnTo>
                  <a:pt x="2025" y="254"/>
                </a:lnTo>
                <a:lnTo>
                  <a:pt x="2070" y="269"/>
                </a:lnTo>
                <a:lnTo>
                  <a:pt x="2070" y="314"/>
                </a:lnTo>
                <a:lnTo>
                  <a:pt x="2118" y="323"/>
                </a:lnTo>
                <a:lnTo>
                  <a:pt x="2166" y="371"/>
                </a:lnTo>
                <a:lnTo>
                  <a:pt x="2214" y="418"/>
                </a:lnTo>
                <a:lnTo>
                  <a:pt x="2262" y="514"/>
                </a:lnTo>
                <a:lnTo>
                  <a:pt x="2310" y="514"/>
                </a:lnTo>
                <a:lnTo>
                  <a:pt x="2310" y="568"/>
                </a:lnTo>
                <a:lnTo>
                  <a:pt x="2355" y="568"/>
                </a:lnTo>
                <a:lnTo>
                  <a:pt x="2385" y="613"/>
                </a:lnTo>
                <a:lnTo>
                  <a:pt x="2401" y="673"/>
                </a:lnTo>
                <a:lnTo>
                  <a:pt x="2415" y="718"/>
                </a:lnTo>
                <a:lnTo>
                  <a:pt x="2461" y="733"/>
                </a:lnTo>
                <a:lnTo>
                  <a:pt x="2504" y="733"/>
                </a:lnTo>
                <a:lnTo>
                  <a:pt x="2534" y="778"/>
                </a:lnTo>
                <a:lnTo>
                  <a:pt x="2597" y="801"/>
                </a:lnTo>
                <a:lnTo>
                  <a:pt x="2645" y="849"/>
                </a:lnTo>
                <a:lnTo>
                  <a:pt x="2693" y="898"/>
                </a:lnTo>
                <a:lnTo>
                  <a:pt x="2741" y="945"/>
                </a:lnTo>
                <a:lnTo>
                  <a:pt x="2789" y="993"/>
                </a:lnTo>
                <a:lnTo>
                  <a:pt x="2789" y="1092"/>
                </a:lnTo>
                <a:lnTo>
                  <a:pt x="2834" y="1122"/>
                </a:lnTo>
                <a:lnTo>
                  <a:pt x="2879" y="1152"/>
                </a:lnTo>
                <a:lnTo>
                  <a:pt x="2924" y="1197"/>
                </a:lnTo>
                <a:lnTo>
                  <a:pt x="2954" y="1241"/>
                </a:lnTo>
                <a:lnTo>
                  <a:pt x="2968" y="1287"/>
                </a:lnTo>
                <a:lnTo>
                  <a:pt x="3028" y="1332"/>
                </a:lnTo>
                <a:lnTo>
                  <a:pt x="3088" y="1347"/>
                </a:lnTo>
                <a:lnTo>
                  <a:pt x="3133" y="1392"/>
                </a:lnTo>
                <a:lnTo>
                  <a:pt x="3163" y="1436"/>
                </a:lnTo>
                <a:lnTo>
                  <a:pt x="3223" y="1481"/>
                </a:lnTo>
                <a:lnTo>
                  <a:pt x="3223" y="1541"/>
                </a:lnTo>
                <a:lnTo>
                  <a:pt x="3268" y="1601"/>
                </a:lnTo>
                <a:lnTo>
                  <a:pt x="3313" y="1646"/>
                </a:lnTo>
                <a:lnTo>
                  <a:pt x="3328" y="1691"/>
                </a:lnTo>
                <a:lnTo>
                  <a:pt x="3343" y="1752"/>
                </a:lnTo>
                <a:lnTo>
                  <a:pt x="3343" y="1810"/>
                </a:lnTo>
                <a:lnTo>
                  <a:pt x="3373" y="1870"/>
                </a:lnTo>
                <a:lnTo>
                  <a:pt x="3388" y="1915"/>
                </a:lnTo>
                <a:lnTo>
                  <a:pt x="3433" y="1960"/>
                </a:lnTo>
                <a:lnTo>
                  <a:pt x="3433" y="2005"/>
                </a:lnTo>
                <a:lnTo>
                  <a:pt x="3479" y="2035"/>
                </a:lnTo>
                <a:lnTo>
                  <a:pt x="3522" y="2050"/>
                </a:lnTo>
                <a:lnTo>
                  <a:pt x="3582" y="2080"/>
                </a:lnTo>
                <a:lnTo>
                  <a:pt x="3628" y="2111"/>
                </a:lnTo>
                <a:lnTo>
                  <a:pt x="3642" y="2155"/>
                </a:lnTo>
                <a:lnTo>
                  <a:pt x="3747" y="2191"/>
                </a:lnTo>
                <a:lnTo>
                  <a:pt x="3795" y="2239"/>
                </a:lnTo>
                <a:lnTo>
                  <a:pt x="3843" y="2239"/>
                </a:lnTo>
                <a:lnTo>
                  <a:pt x="3843" y="2287"/>
                </a:lnTo>
                <a:lnTo>
                  <a:pt x="3891" y="2335"/>
                </a:lnTo>
                <a:lnTo>
                  <a:pt x="3939" y="2382"/>
                </a:lnTo>
                <a:lnTo>
                  <a:pt x="4034" y="2478"/>
                </a:lnTo>
                <a:lnTo>
                  <a:pt x="4082" y="2526"/>
                </a:lnTo>
                <a:lnTo>
                  <a:pt x="4131" y="2574"/>
                </a:lnTo>
                <a:lnTo>
                  <a:pt x="4178" y="2622"/>
                </a:lnTo>
                <a:lnTo>
                  <a:pt x="4226" y="2718"/>
                </a:lnTo>
                <a:lnTo>
                  <a:pt x="4274" y="2765"/>
                </a:lnTo>
                <a:lnTo>
                  <a:pt x="4322" y="2862"/>
                </a:lnTo>
                <a:lnTo>
                  <a:pt x="4371" y="3053"/>
                </a:lnTo>
                <a:lnTo>
                  <a:pt x="4371" y="3005"/>
                </a:lnTo>
                <a:lnTo>
                  <a:pt x="5" y="2975"/>
                </a:lnTo>
                <a:lnTo>
                  <a:pt x="6" y="2480"/>
                </a:lnTo>
                <a:close/>
              </a:path>
            </a:pathLst>
          </a:custGeom>
          <a:solidFill>
            <a:srgbClr val="FFAAEA"/>
          </a:solidFill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8" name="Freeform 39"/>
          <p:cNvSpPr>
            <a:spLocks noChangeArrowheads="1"/>
          </p:cNvSpPr>
          <p:nvPr/>
        </p:nvSpPr>
        <p:spPr bwMode="auto">
          <a:xfrm>
            <a:off x="1500188" y="5594350"/>
            <a:ext cx="1230312" cy="955675"/>
          </a:xfrm>
          <a:custGeom>
            <a:avLst/>
            <a:gdLst>
              <a:gd name="T0" fmla="*/ 41275 w 775"/>
              <a:gd name="T1" fmla="*/ 898525 h 602"/>
              <a:gd name="T2" fmla="*/ 61912 w 775"/>
              <a:gd name="T3" fmla="*/ 860425 h 602"/>
              <a:gd name="T4" fmla="*/ 84137 w 775"/>
              <a:gd name="T5" fmla="*/ 850900 h 602"/>
              <a:gd name="T6" fmla="*/ 109537 w 775"/>
              <a:gd name="T7" fmla="*/ 819150 h 602"/>
              <a:gd name="T8" fmla="*/ 163512 w 775"/>
              <a:gd name="T9" fmla="*/ 808038 h 602"/>
              <a:gd name="T10" fmla="*/ 177800 w 775"/>
              <a:gd name="T11" fmla="*/ 763588 h 602"/>
              <a:gd name="T12" fmla="*/ 200025 w 775"/>
              <a:gd name="T13" fmla="*/ 709613 h 602"/>
              <a:gd name="T14" fmla="*/ 241300 w 775"/>
              <a:gd name="T15" fmla="*/ 695325 h 602"/>
              <a:gd name="T16" fmla="*/ 268287 w 775"/>
              <a:gd name="T17" fmla="*/ 673100 h 602"/>
              <a:gd name="T18" fmla="*/ 282575 w 775"/>
              <a:gd name="T19" fmla="*/ 625475 h 602"/>
              <a:gd name="T20" fmla="*/ 314325 w 775"/>
              <a:gd name="T21" fmla="*/ 582613 h 602"/>
              <a:gd name="T22" fmla="*/ 354012 w 775"/>
              <a:gd name="T23" fmla="*/ 588963 h 602"/>
              <a:gd name="T24" fmla="*/ 377825 w 775"/>
              <a:gd name="T25" fmla="*/ 576263 h 602"/>
              <a:gd name="T26" fmla="*/ 404812 w 775"/>
              <a:gd name="T27" fmla="*/ 563563 h 602"/>
              <a:gd name="T28" fmla="*/ 417512 w 775"/>
              <a:gd name="T29" fmla="*/ 538163 h 602"/>
              <a:gd name="T30" fmla="*/ 417512 w 775"/>
              <a:gd name="T31" fmla="*/ 519113 h 602"/>
              <a:gd name="T32" fmla="*/ 454025 w 775"/>
              <a:gd name="T33" fmla="*/ 493713 h 602"/>
              <a:gd name="T34" fmla="*/ 492125 w 775"/>
              <a:gd name="T35" fmla="*/ 503238 h 602"/>
              <a:gd name="T36" fmla="*/ 509587 w 775"/>
              <a:gd name="T37" fmla="*/ 493713 h 602"/>
              <a:gd name="T38" fmla="*/ 554037 w 775"/>
              <a:gd name="T39" fmla="*/ 506413 h 602"/>
              <a:gd name="T40" fmla="*/ 582612 w 775"/>
              <a:gd name="T41" fmla="*/ 431800 h 602"/>
              <a:gd name="T42" fmla="*/ 628650 w 775"/>
              <a:gd name="T43" fmla="*/ 387350 h 602"/>
              <a:gd name="T44" fmla="*/ 679450 w 775"/>
              <a:gd name="T45" fmla="*/ 374650 h 602"/>
              <a:gd name="T46" fmla="*/ 698500 w 775"/>
              <a:gd name="T47" fmla="*/ 331788 h 602"/>
              <a:gd name="T48" fmla="*/ 746125 w 775"/>
              <a:gd name="T49" fmla="*/ 315913 h 602"/>
              <a:gd name="T50" fmla="*/ 788987 w 775"/>
              <a:gd name="T51" fmla="*/ 314325 h 602"/>
              <a:gd name="T52" fmla="*/ 811212 w 775"/>
              <a:gd name="T53" fmla="*/ 301625 h 602"/>
              <a:gd name="T54" fmla="*/ 822325 w 775"/>
              <a:gd name="T55" fmla="*/ 273050 h 602"/>
              <a:gd name="T56" fmla="*/ 833437 w 775"/>
              <a:gd name="T57" fmla="*/ 254000 h 602"/>
              <a:gd name="T58" fmla="*/ 873125 w 775"/>
              <a:gd name="T59" fmla="*/ 250825 h 602"/>
              <a:gd name="T60" fmla="*/ 898525 w 775"/>
              <a:gd name="T61" fmla="*/ 231775 h 602"/>
              <a:gd name="T62" fmla="*/ 923925 w 775"/>
              <a:gd name="T63" fmla="*/ 187325 h 602"/>
              <a:gd name="T64" fmla="*/ 933450 w 775"/>
              <a:gd name="T65" fmla="*/ 160338 h 602"/>
              <a:gd name="T66" fmla="*/ 958850 w 775"/>
              <a:gd name="T67" fmla="*/ 149225 h 602"/>
              <a:gd name="T68" fmla="*/ 998537 w 775"/>
              <a:gd name="T69" fmla="*/ 146050 h 602"/>
              <a:gd name="T70" fmla="*/ 1033462 w 775"/>
              <a:gd name="T71" fmla="*/ 160338 h 602"/>
              <a:gd name="T72" fmla="*/ 1076325 w 775"/>
              <a:gd name="T73" fmla="*/ 153988 h 602"/>
              <a:gd name="T74" fmla="*/ 1093787 w 775"/>
              <a:gd name="T75" fmla="*/ 119063 h 602"/>
              <a:gd name="T76" fmla="*/ 1120775 w 775"/>
              <a:gd name="T77" fmla="*/ 82550 h 602"/>
              <a:gd name="T78" fmla="*/ 1152525 w 775"/>
              <a:gd name="T79" fmla="*/ 74613 h 602"/>
              <a:gd name="T80" fmla="*/ 1179512 w 775"/>
              <a:gd name="T81" fmla="*/ 36513 h 602"/>
              <a:gd name="T82" fmla="*/ 1230312 w 775"/>
              <a:gd name="T83" fmla="*/ 0 h 602"/>
              <a:gd name="T84" fmla="*/ 1230312 w 775"/>
              <a:gd name="T85" fmla="*/ 955675 h 602"/>
              <a:gd name="T86" fmla="*/ 0 w 775"/>
              <a:gd name="T87" fmla="*/ 955675 h 6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75" h="602">
                <a:moveTo>
                  <a:pt x="26" y="566"/>
                </a:moveTo>
                <a:lnTo>
                  <a:pt x="39" y="542"/>
                </a:lnTo>
                <a:lnTo>
                  <a:pt x="53" y="536"/>
                </a:lnTo>
                <a:lnTo>
                  <a:pt x="69" y="516"/>
                </a:lnTo>
                <a:lnTo>
                  <a:pt x="103" y="509"/>
                </a:lnTo>
                <a:lnTo>
                  <a:pt x="112" y="481"/>
                </a:lnTo>
                <a:lnTo>
                  <a:pt x="126" y="447"/>
                </a:lnTo>
                <a:lnTo>
                  <a:pt x="152" y="438"/>
                </a:lnTo>
                <a:lnTo>
                  <a:pt x="169" y="424"/>
                </a:lnTo>
                <a:lnTo>
                  <a:pt x="178" y="394"/>
                </a:lnTo>
                <a:lnTo>
                  <a:pt x="198" y="367"/>
                </a:lnTo>
                <a:lnTo>
                  <a:pt x="223" y="371"/>
                </a:lnTo>
                <a:lnTo>
                  <a:pt x="238" y="363"/>
                </a:lnTo>
                <a:lnTo>
                  <a:pt x="255" y="355"/>
                </a:lnTo>
                <a:lnTo>
                  <a:pt x="263" y="339"/>
                </a:lnTo>
                <a:lnTo>
                  <a:pt x="263" y="327"/>
                </a:lnTo>
                <a:lnTo>
                  <a:pt x="286" y="311"/>
                </a:lnTo>
                <a:lnTo>
                  <a:pt x="310" y="317"/>
                </a:lnTo>
                <a:lnTo>
                  <a:pt x="321" y="311"/>
                </a:lnTo>
                <a:lnTo>
                  <a:pt x="349" y="319"/>
                </a:lnTo>
                <a:lnTo>
                  <a:pt x="367" y="272"/>
                </a:lnTo>
                <a:lnTo>
                  <a:pt x="396" y="244"/>
                </a:lnTo>
                <a:lnTo>
                  <a:pt x="428" y="236"/>
                </a:lnTo>
                <a:lnTo>
                  <a:pt x="440" y="209"/>
                </a:lnTo>
                <a:lnTo>
                  <a:pt x="470" y="199"/>
                </a:lnTo>
                <a:lnTo>
                  <a:pt x="497" y="198"/>
                </a:lnTo>
                <a:lnTo>
                  <a:pt x="511" y="190"/>
                </a:lnTo>
                <a:lnTo>
                  <a:pt x="518" y="172"/>
                </a:lnTo>
                <a:lnTo>
                  <a:pt x="525" y="160"/>
                </a:lnTo>
                <a:lnTo>
                  <a:pt x="550" y="158"/>
                </a:lnTo>
                <a:lnTo>
                  <a:pt x="566" y="146"/>
                </a:lnTo>
                <a:lnTo>
                  <a:pt x="582" y="118"/>
                </a:lnTo>
                <a:lnTo>
                  <a:pt x="588" y="101"/>
                </a:lnTo>
                <a:lnTo>
                  <a:pt x="604" y="94"/>
                </a:lnTo>
                <a:lnTo>
                  <a:pt x="629" y="92"/>
                </a:lnTo>
                <a:lnTo>
                  <a:pt x="651" y="101"/>
                </a:lnTo>
                <a:lnTo>
                  <a:pt x="678" y="97"/>
                </a:lnTo>
                <a:lnTo>
                  <a:pt x="689" y="75"/>
                </a:lnTo>
                <a:lnTo>
                  <a:pt x="706" y="52"/>
                </a:lnTo>
                <a:lnTo>
                  <a:pt x="726" y="47"/>
                </a:lnTo>
                <a:lnTo>
                  <a:pt x="743" y="23"/>
                </a:lnTo>
                <a:lnTo>
                  <a:pt x="775" y="0"/>
                </a:lnTo>
                <a:lnTo>
                  <a:pt x="775" y="602"/>
                </a:lnTo>
                <a:lnTo>
                  <a:pt x="0" y="602"/>
                </a:lnTo>
                <a:lnTo>
                  <a:pt x="26" y="566"/>
                </a:lnTo>
                <a:close/>
              </a:path>
            </a:pathLst>
          </a:custGeom>
          <a:solidFill>
            <a:srgbClr val="A0A0A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79" name="Freeform 40"/>
          <p:cNvSpPr>
            <a:spLocks/>
          </p:cNvSpPr>
          <p:nvPr/>
        </p:nvSpPr>
        <p:spPr bwMode="auto">
          <a:xfrm>
            <a:off x="2032000" y="6083300"/>
            <a:ext cx="26988" cy="184150"/>
          </a:xfrm>
          <a:custGeom>
            <a:avLst/>
            <a:gdLst>
              <a:gd name="T0" fmla="*/ 26988 w 17"/>
              <a:gd name="T1" fmla="*/ 0 h 116"/>
              <a:gd name="T2" fmla="*/ 17463 w 17"/>
              <a:gd name="T3" fmla="*/ 39688 h 116"/>
              <a:gd name="T4" fmla="*/ 17463 w 17"/>
              <a:gd name="T5" fmla="*/ 69850 h 116"/>
              <a:gd name="T6" fmla="*/ 17463 w 17"/>
              <a:gd name="T7" fmla="*/ 103188 h 116"/>
              <a:gd name="T8" fmla="*/ 0 w 17"/>
              <a:gd name="T9" fmla="*/ 141288 h 116"/>
              <a:gd name="T10" fmla="*/ 0 w 17"/>
              <a:gd name="T11" fmla="*/ 184150 h 1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" h="116">
                <a:moveTo>
                  <a:pt x="17" y="0"/>
                </a:moveTo>
                <a:lnTo>
                  <a:pt x="11" y="25"/>
                </a:lnTo>
                <a:lnTo>
                  <a:pt x="11" y="44"/>
                </a:lnTo>
                <a:lnTo>
                  <a:pt x="11" y="65"/>
                </a:lnTo>
                <a:lnTo>
                  <a:pt x="0" y="89"/>
                </a:lnTo>
                <a:lnTo>
                  <a:pt x="0" y="116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0" name="Freeform 41"/>
          <p:cNvSpPr>
            <a:spLocks/>
          </p:cNvSpPr>
          <p:nvPr/>
        </p:nvSpPr>
        <p:spPr bwMode="auto">
          <a:xfrm>
            <a:off x="1635125" y="6402388"/>
            <a:ext cx="28575" cy="95250"/>
          </a:xfrm>
          <a:custGeom>
            <a:avLst/>
            <a:gdLst>
              <a:gd name="T0" fmla="*/ 28575 w 18"/>
              <a:gd name="T1" fmla="*/ 0 h 60"/>
              <a:gd name="T2" fmla="*/ 17463 w 18"/>
              <a:gd name="T3" fmla="*/ 23813 h 60"/>
              <a:gd name="T4" fmla="*/ 11113 w 18"/>
              <a:gd name="T5" fmla="*/ 63500 h 60"/>
              <a:gd name="T6" fmla="*/ 0 w 18"/>
              <a:gd name="T7" fmla="*/ 95250 h 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60">
                <a:moveTo>
                  <a:pt x="18" y="0"/>
                </a:moveTo>
                <a:lnTo>
                  <a:pt x="11" y="15"/>
                </a:lnTo>
                <a:lnTo>
                  <a:pt x="7" y="40"/>
                </a:lnTo>
                <a:lnTo>
                  <a:pt x="0" y="60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1" name="Freeform 42"/>
          <p:cNvSpPr>
            <a:spLocks/>
          </p:cNvSpPr>
          <p:nvPr/>
        </p:nvSpPr>
        <p:spPr bwMode="auto">
          <a:xfrm>
            <a:off x="1725613" y="6267450"/>
            <a:ext cx="42862" cy="153988"/>
          </a:xfrm>
          <a:custGeom>
            <a:avLst/>
            <a:gdLst>
              <a:gd name="T0" fmla="*/ 42862 w 27"/>
              <a:gd name="T1" fmla="*/ 0 h 97"/>
              <a:gd name="T2" fmla="*/ 33337 w 27"/>
              <a:gd name="T3" fmla="*/ 57150 h 97"/>
              <a:gd name="T4" fmla="*/ 15875 w 27"/>
              <a:gd name="T5" fmla="*/ 107950 h 97"/>
              <a:gd name="T6" fmla="*/ 0 w 27"/>
              <a:gd name="T7" fmla="*/ 153988 h 9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" h="97">
                <a:moveTo>
                  <a:pt x="27" y="0"/>
                </a:moveTo>
                <a:lnTo>
                  <a:pt x="21" y="36"/>
                </a:lnTo>
                <a:lnTo>
                  <a:pt x="10" y="68"/>
                </a:lnTo>
                <a:lnTo>
                  <a:pt x="0" y="97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2" name="Freeform 43"/>
          <p:cNvSpPr>
            <a:spLocks/>
          </p:cNvSpPr>
          <p:nvPr/>
        </p:nvSpPr>
        <p:spPr bwMode="auto">
          <a:xfrm>
            <a:off x="1876425" y="6157913"/>
            <a:ext cx="28575" cy="127000"/>
          </a:xfrm>
          <a:custGeom>
            <a:avLst/>
            <a:gdLst>
              <a:gd name="T0" fmla="*/ 28575 w 18"/>
              <a:gd name="T1" fmla="*/ 0 h 80"/>
              <a:gd name="T2" fmla="*/ 23813 w 18"/>
              <a:gd name="T3" fmla="*/ 46038 h 80"/>
              <a:gd name="T4" fmla="*/ 11113 w 18"/>
              <a:gd name="T5" fmla="*/ 95250 h 80"/>
              <a:gd name="T6" fmla="*/ 0 w 18"/>
              <a:gd name="T7" fmla="*/ 127000 h 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80">
                <a:moveTo>
                  <a:pt x="18" y="0"/>
                </a:moveTo>
                <a:lnTo>
                  <a:pt x="15" y="29"/>
                </a:lnTo>
                <a:lnTo>
                  <a:pt x="7" y="60"/>
                </a:lnTo>
                <a:lnTo>
                  <a:pt x="0" y="80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3" name="Freeform 44"/>
          <p:cNvSpPr>
            <a:spLocks/>
          </p:cNvSpPr>
          <p:nvPr/>
        </p:nvSpPr>
        <p:spPr bwMode="auto">
          <a:xfrm>
            <a:off x="2289175" y="5895975"/>
            <a:ext cx="22225" cy="217488"/>
          </a:xfrm>
          <a:custGeom>
            <a:avLst/>
            <a:gdLst>
              <a:gd name="T0" fmla="*/ 22225 w 14"/>
              <a:gd name="T1" fmla="*/ 0 h 137"/>
              <a:gd name="T2" fmla="*/ 15875 w 14"/>
              <a:gd name="T3" fmla="*/ 44450 h 137"/>
              <a:gd name="T4" fmla="*/ 6350 w 14"/>
              <a:gd name="T5" fmla="*/ 92075 h 137"/>
              <a:gd name="T6" fmla="*/ 11113 w 14"/>
              <a:gd name="T7" fmla="*/ 134938 h 137"/>
              <a:gd name="T8" fmla="*/ 0 w 14"/>
              <a:gd name="T9" fmla="*/ 166688 h 137"/>
              <a:gd name="T10" fmla="*/ 0 w 14"/>
              <a:gd name="T11" fmla="*/ 217488 h 13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4" h="137">
                <a:moveTo>
                  <a:pt x="14" y="0"/>
                </a:moveTo>
                <a:lnTo>
                  <a:pt x="10" y="28"/>
                </a:lnTo>
                <a:lnTo>
                  <a:pt x="4" y="58"/>
                </a:lnTo>
                <a:lnTo>
                  <a:pt x="7" y="85"/>
                </a:lnTo>
                <a:lnTo>
                  <a:pt x="0" y="105"/>
                </a:lnTo>
                <a:lnTo>
                  <a:pt x="0" y="137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4" name="Freeform 45"/>
          <p:cNvSpPr>
            <a:spLocks/>
          </p:cNvSpPr>
          <p:nvPr/>
        </p:nvSpPr>
        <p:spPr bwMode="auto">
          <a:xfrm>
            <a:off x="2559050" y="5748338"/>
            <a:ext cx="17463" cy="192087"/>
          </a:xfrm>
          <a:custGeom>
            <a:avLst/>
            <a:gdLst>
              <a:gd name="T0" fmla="*/ 17463 w 11"/>
              <a:gd name="T1" fmla="*/ 0 h 121"/>
              <a:gd name="T2" fmla="*/ 6350 w 11"/>
              <a:gd name="T3" fmla="*/ 58737 h 121"/>
              <a:gd name="T4" fmla="*/ 6350 w 11"/>
              <a:gd name="T5" fmla="*/ 96837 h 121"/>
              <a:gd name="T6" fmla="*/ 0 w 11"/>
              <a:gd name="T7" fmla="*/ 147637 h 121"/>
              <a:gd name="T8" fmla="*/ 6350 w 11"/>
              <a:gd name="T9" fmla="*/ 192087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" h="121">
                <a:moveTo>
                  <a:pt x="11" y="0"/>
                </a:moveTo>
                <a:lnTo>
                  <a:pt x="4" y="37"/>
                </a:lnTo>
                <a:lnTo>
                  <a:pt x="4" y="61"/>
                </a:lnTo>
                <a:lnTo>
                  <a:pt x="0" y="93"/>
                </a:lnTo>
                <a:lnTo>
                  <a:pt x="4" y="121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5" name="Freeform 46"/>
          <p:cNvSpPr>
            <a:spLocks noChangeArrowheads="1"/>
          </p:cNvSpPr>
          <p:nvPr/>
        </p:nvSpPr>
        <p:spPr bwMode="auto">
          <a:xfrm>
            <a:off x="1735138" y="5799138"/>
            <a:ext cx="995362" cy="750887"/>
          </a:xfrm>
          <a:custGeom>
            <a:avLst/>
            <a:gdLst>
              <a:gd name="T0" fmla="*/ 914400 w 627"/>
              <a:gd name="T1" fmla="*/ 77787 h 473"/>
              <a:gd name="T2" fmla="*/ 909637 w 627"/>
              <a:gd name="T3" fmla="*/ 134937 h 473"/>
              <a:gd name="T4" fmla="*/ 868362 w 627"/>
              <a:gd name="T5" fmla="*/ 222250 h 473"/>
              <a:gd name="T6" fmla="*/ 820737 w 627"/>
              <a:gd name="T7" fmla="*/ 234950 h 473"/>
              <a:gd name="T8" fmla="*/ 777875 w 627"/>
              <a:gd name="T9" fmla="*/ 239712 h 473"/>
              <a:gd name="T10" fmla="*/ 768350 w 627"/>
              <a:gd name="T11" fmla="*/ 325437 h 473"/>
              <a:gd name="T12" fmla="*/ 739775 w 627"/>
              <a:gd name="T13" fmla="*/ 288925 h 473"/>
              <a:gd name="T14" fmla="*/ 688975 w 627"/>
              <a:gd name="T15" fmla="*/ 288925 h 473"/>
              <a:gd name="T16" fmla="*/ 642937 w 627"/>
              <a:gd name="T17" fmla="*/ 269875 h 473"/>
              <a:gd name="T18" fmla="*/ 617537 w 627"/>
              <a:gd name="T19" fmla="*/ 320675 h 473"/>
              <a:gd name="T20" fmla="*/ 598487 w 627"/>
              <a:gd name="T21" fmla="*/ 407987 h 473"/>
              <a:gd name="T22" fmla="*/ 585787 w 627"/>
              <a:gd name="T23" fmla="*/ 371475 h 473"/>
              <a:gd name="T24" fmla="*/ 560387 w 627"/>
              <a:gd name="T25" fmla="*/ 352425 h 473"/>
              <a:gd name="T26" fmla="*/ 492125 w 627"/>
              <a:gd name="T27" fmla="*/ 509587 h 473"/>
              <a:gd name="T28" fmla="*/ 454025 w 627"/>
              <a:gd name="T29" fmla="*/ 504825 h 473"/>
              <a:gd name="T30" fmla="*/ 400050 w 627"/>
              <a:gd name="T31" fmla="*/ 552450 h 473"/>
              <a:gd name="T32" fmla="*/ 347662 w 627"/>
              <a:gd name="T33" fmla="*/ 539750 h 473"/>
              <a:gd name="T34" fmla="*/ 304800 w 627"/>
              <a:gd name="T35" fmla="*/ 488950 h 473"/>
              <a:gd name="T36" fmla="*/ 265112 w 627"/>
              <a:gd name="T37" fmla="*/ 544512 h 473"/>
              <a:gd name="T38" fmla="*/ 214312 w 627"/>
              <a:gd name="T39" fmla="*/ 539750 h 473"/>
              <a:gd name="T40" fmla="*/ 163512 w 627"/>
              <a:gd name="T41" fmla="*/ 676275 h 473"/>
              <a:gd name="T42" fmla="*/ 111125 w 627"/>
              <a:gd name="T43" fmla="*/ 676275 h 473"/>
              <a:gd name="T44" fmla="*/ 53975 w 627"/>
              <a:gd name="T45" fmla="*/ 695325 h 473"/>
              <a:gd name="T46" fmla="*/ 15875 w 627"/>
              <a:gd name="T47" fmla="*/ 735012 h 473"/>
              <a:gd name="T48" fmla="*/ 0 w 627"/>
              <a:gd name="T49" fmla="*/ 750887 h 473"/>
              <a:gd name="T50" fmla="*/ 995362 w 627"/>
              <a:gd name="T51" fmla="*/ 750887 h 473"/>
              <a:gd name="T52" fmla="*/ 995362 w 627"/>
              <a:gd name="T53" fmla="*/ 0 h 47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27" h="473">
                <a:moveTo>
                  <a:pt x="576" y="49"/>
                </a:moveTo>
                <a:lnTo>
                  <a:pt x="573" y="85"/>
                </a:lnTo>
                <a:lnTo>
                  <a:pt x="547" y="140"/>
                </a:lnTo>
                <a:lnTo>
                  <a:pt x="517" y="148"/>
                </a:lnTo>
                <a:lnTo>
                  <a:pt x="490" y="151"/>
                </a:lnTo>
                <a:lnTo>
                  <a:pt x="484" y="205"/>
                </a:lnTo>
                <a:lnTo>
                  <a:pt x="466" y="182"/>
                </a:lnTo>
                <a:lnTo>
                  <a:pt x="434" y="182"/>
                </a:lnTo>
                <a:lnTo>
                  <a:pt x="405" y="170"/>
                </a:lnTo>
                <a:lnTo>
                  <a:pt x="389" y="202"/>
                </a:lnTo>
                <a:lnTo>
                  <a:pt x="377" y="257"/>
                </a:lnTo>
                <a:lnTo>
                  <a:pt x="369" y="234"/>
                </a:lnTo>
                <a:lnTo>
                  <a:pt x="353" y="222"/>
                </a:lnTo>
                <a:lnTo>
                  <a:pt x="310" y="321"/>
                </a:lnTo>
                <a:lnTo>
                  <a:pt x="286" y="318"/>
                </a:lnTo>
                <a:lnTo>
                  <a:pt x="252" y="348"/>
                </a:lnTo>
                <a:lnTo>
                  <a:pt x="219" y="340"/>
                </a:lnTo>
                <a:lnTo>
                  <a:pt x="192" y="308"/>
                </a:lnTo>
                <a:lnTo>
                  <a:pt x="167" y="343"/>
                </a:lnTo>
                <a:lnTo>
                  <a:pt x="135" y="340"/>
                </a:lnTo>
                <a:lnTo>
                  <a:pt x="103" y="426"/>
                </a:lnTo>
                <a:lnTo>
                  <a:pt x="70" y="426"/>
                </a:lnTo>
                <a:lnTo>
                  <a:pt x="34" y="438"/>
                </a:lnTo>
                <a:lnTo>
                  <a:pt x="10" y="463"/>
                </a:lnTo>
                <a:lnTo>
                  <a:pt x="0" y="473"/>
                </a:lnTo>
                <a:lnTo>
                  <a:pt x="627" y="473"/>
                </a:lnTo>
                <a:lnTo>
                  <a:pt x="627" y="0"/>
                </a:lnTo>
                <a:lnTo>
                  <a:pt x="576" y="49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6" name="Freeform 47"/>
          <p:cNvSpPr>
            <a:spLocks noChangeArrowheads="1"/>
          </p:cNvSpPr>
          <p:nvPr/>
        </p:nvSpPr>
        <p:spPr bwMode="auto">
          <a:xfrm>
            <a:off x="2365375" y="5781675"/>
            <a:ext cx="96838" cy="125413"/>
          </a:xfrm>
          <a:custGeom>
            <a:avLst/>
            <a:gdLst>
              <a:gd name="T0" fmla="*/ 71438 w 61"/>
              <a:gd name="T1" fmla="*/ 25400 h 79"/>
              <a:gd name="T2" fmla="*/ 96838 w 61"/>
              <a:gd name="T3" fmla="*/ 12700 h 79"/>
              <a:gd name="T4" fmla="*/ 84138 w 61"/>
              <a:gd name="T5" fmla="*/ 61913 h 79"/>
              <a:gd name="T6" fmla="*/ 58738 w 61"/>
              <a:gd name="T7" fmla="*/ 106363 h 79"/>
              <a:gd name="T8" fmla="*/ 12700 w 61"/>
              <a:gd name="T9" fmla="*/ 125413 h 79"/>
              <a:gd name="T10" fmla="*/ 0 w 61"/>
              <a:gd name="T11" fmla="*/ 106363 h 79"/>
              <a:gd name="T12" fmla="*/ 14288 w 61"/>
              <a:gd name="T13" fmla="*/ 80963 h 79"/>
              <a:gd name="T14" fmla="*/ 6350 w 61"/>
              <a:gd name="T15" fmla="*/ 61913 h 79"/>
              <a:gd name="T16" fmla="*/ 31750 w 61"/>
              <a:gd name="T17" fmla="*/ 44450 h 79"/>
              <a:gd name="T18" fmla="*/ 58738 w 61"/>
              <a:gd name="T19" fmla="*/ 0 h 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1" h="79">
                <a:moveTo>
                  <a:pt x="45" y="16"/>
                </a:moveTo>
                <a:lnTo>
                  <a:pt x="61" y="8"/>
                </a:lnTo>
                <a:lnTo>
                  <a:pt x="53" y="39"/>
                </a:lnTo>
                <a:lnTo>
                  <a:pt x="37" y="67"/>
                </a:lnTo>
                <a:lnTo>
                  <a:pt x="8" y="79"/>
                </a:lnTo>
                <a:lnTo>
                  <a:pt x="0" y="67"/>
                </a:lnTo>
                <a:lnTo>
                  <a:pt x="9" y="51"/>
                </a:lnTo>
                <a:lnTo>
                  <a:pt x="4" y="39"/>
                </a:lnTo>
                <a:lnTo>
                  <a:pt x="20" y="28"/>
                </a:lnTo>
                <a:lnTo>
                  <a:pt x="37" y="0"/>
                </a:lnTo>
                <a:lnTo>
                  <a:pt x="45" y="16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7" name="Freeform 48"/>
          <p:cNvSpPr>
            <a:spLocks noChangeArrowheads="1"/>
          </p:cNvSpPr>
          <p:nvPr/>
        </p:nvSpPr>
        <p:spPr bwMode="auto">
          <a:xfrm>
            <a:off x="2179638" y="5926138"/>
            <a:ext cx="96837" cy="68262"/>
          </a:xfrm>
          <a:custGeom>
            <a:avLst/>
            <a:gdLst>
              <a:gd name="T0" fmla="*/ 0 w 61"/>
              <a:gd name="T1" fmla="*/ 42862 h 43"/>
              <a:gd name="T2" fmla="*/ 19050 w 61"/>
              <a:gd name="T3" fmla="*/ 68262 h 43"/>
              <a:gd name="T4" fmla="*/ 50800 w 61"/>
              <a:gd name="T5" fmla="*/ 68262 h 43"/>
              <a:gd name="T6" fmla="*/ 77787 w 61"/>
              <a:gd name="T7" fmla="*/ 42862 h 43"/>
              <a:gd name="T8" fmla="*/ 96837 w 61"/>
              <a:gd name="T9" fmla="*/ 11112 h 43"/>
              <a:gd name="T10" fmla="*/ 63500 w 61"/>
              <a:gd name="T11" fmla="*/ 17462 h 43"/>
              <a:gd name="T12" fmla="*/ 38100 w 61"/>
              <a:gd name="T13" fmla="*/ 23812 h 43"/>
              <a:gd name="T14" fmla="*/ 19050 w 61"/>
              <a:gd name="T15" fmla="*/ 0 h 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1" h="43">
                <a:moveTo>
                  <a:pt x="0" y="27"/>
                </a:moveTo>
                <a:lnTo>
                  <a:pt x="12" y="43"/>
                </a:lnTo>
                <a:lnTo>
                  <a:pt x="32" y="43"/>
                </a:lnTo>
                <a:lnTo>
                  <a:pt x="49" y="27"/>
                </a:lnTo>
                <a:lnTo>
                  <a:pt x="61" y="7"/>
                </a:lnTo>
                <a:lnTo>
                  <a:pt x="40" y="11"/>
                </a:lnTo>
                <a:lnTo>
                  <a:pt x="24" y="15"/>
                </a:lnTo>
                <a:lnTo>
                  <a:pt x="12" y="0"/>
                </a:lnTo>
                <a:lnTo>
                  <a:pt x="0" y="27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8" name="Freeform 49"/>
          <p:cNvSpPr>
            <a:spLocks noChangeArrowheads="1"/>
          </p:cNvSpPr>
          <p:nvPr/>
        </p:nvSpPr>
        <p:spPr bwMode="auto">
          <a:xfrm>
            <a:off x="1584325" y="6413500"/>
            <a:ext cx="57150" cy="61913"/>
          </a:xfrm>
          <a:custGeom>
            <a:avLst/>
            <a:gdLst>
              <a:gd name="T0" fmla="*/ 0 w 36"/>
              <a:gd name="T1" fmla="*/ 30163 h 39"/>
              <a:gd name="T2" fmla="*/ 6350 w 36"/>
              <a:gd name="T3" fmla="*/ 49213 h 39"/>
              <a:gd name="T4" fmla="*/ 12700 w 36"/>
              <a:gd name="T5" fmla="*/ 61913 h 39"/>
              <a:gd name="T6" fmla="*/ 31750 w 36"/>
              <a:gd name="T7" fmla="*/ 42863 h 39"/>
              <a:gd name="T8" fmla="*/ 50800 w 36"/>
              <a:gd name="T9" fmla="*/ 36513 h 39"/>
              <a:gd name="T10" fmla="*/ 57150 w 36"/>
              <a:gd name="T11" fmla="*/ 12700 h 39"/>
              <a:gd name="T12" fmla="*/ 31750 w 36"/>
              <a:gd name="T13" fmla="*/ 17463 h 39"/>
              <a:gd name="T14" fmla="*/ 25400 w 36"/>
              <a:gd name="T15" fmla="*/ 0 h 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6" h="39">
                <a:moveTo>
                  <a:pt x="0" y="19"/>
                </a:moveTo>
                <a:lnTo>
                  <a:pt x="4" y="31"/>
                </a:lnTo>
                <a:lnTo>
                  <a:pt x="8" y="39"/>
                </a:lnTo>
                <a:lnTo>
                  <a:pt x="20" y="27"/>
                </a:lnTo>
                <a:lnTo>
                  <a:pt x="32" y="23"/>
                </a:lnTo>
                <a:lnTo>
                  <a:pt x="36" y="8"/>
                </a:lnTo>
                <a:lnTo>
                  <a:pt x="20" y="11"/>
                </a:lnTo>
                <a:lnTo>
                  <a:pt x="16" y="0"/>
                </a:lnTo>
                <a:lnTo>
                  <a:pt x="0" y="19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89" name="Freeform 50"/>
          <p:cNvSpPr>
            <a:spLocks noChangeArrowheads="1"/>
          </p:cNvSpPr>
          <p:nvPr/>
        </p:nvSpPr>
        <p:spPr bwMode="auto">
          <a:xfrm>
            <a:off x="2652713" y="5626100"/>
            <a:ext cx="77787" cy="87313"/>
          </a:xfrm>
          <a:custGeom>
            <a:avLst/>
            <a:gdLst>
              <a:gd name="T0" fmla="*/ 46037 w 49"/>
              <a:gd name="T1" fmla="*/ 19050 h 55"/>
              <a:gd name="T2" fmla="*/ 65087 w 49"/>
              <a:gd name="T3" fmla="*/ 11113 h 55"/>
              <a:gd name="T4" fmla="*/ 77787 w 49"/>
              <a:gd name="T5" fmla="*/ 0 h 55"/>
              <a:gd name="T6" fmla="*/ 77787 w 49"/>
              <a:gd name="T7" fmla="*/ 87313 h 55"/>
              <a:gd name="T8" fmla="*/ 58737 w 49"/>
              <a:gd name="T9" fmla="*/ 68263 h 55"/>
              <a:gd name="T10" fmla="*/ 41275 w 49"/>
              <a:gd name="T11" fmla="*/ 55563 h 55"/>
              <a:gd name="T12" fmla="*/ 26987 w 49"/>
              <a:gd name="T13" fmla="*/ 68263 h 55"/>
              <a:gd name="T14" fmla="*/ 22225 w 49"/>
              <a:gd name="T15" fmla="*/ 55563 h 55"/>
              <a:gd name="T16" fmla="*/ 22225 w 49"/>
              <a:gd name="T17" fmla="*/ 36513 h 55"/>
              <a:gd name="T18" fmla="*/ 0 w 49"/>
              <a:gd name="T19" fmla="*/ 42863 h 55"/>
              <a:gd name="T20" fmla="*/ 26987 w 49"/>
              <a:gd name="T21" fmla="*/ 4763 h 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9" h="55">
                <a:moveTo>
                  <a:pt x="29" y="12"/>
                </a:moveTo>
                <a:lnTo>
                  <a:pt x="41" y="7"/>
                </a:lnTo>
                <a:lnTo>
                  <a:pt x="49" y="0"/>
                </a:lnTo>
                <a:lnTo>
                  <a:pt x="49" y="55"/>
                </a:lnTo>
                <a:lnTo>
                  <a:pt x="37" y="43"/>
                </a:lnTo>
                <a:lnTo>
                  <a:pt x="26" y="35"/>
                </a:lnTo>
                <a:lnTo>
                  <a:pt x="17" y="43"/>
                </a:lnTo>
                <a:lnTo>
                  <a:pt x="14" y="35"/>
                </a:lnTo>
                <a:lnTo>
                  <a:pt x="14" y="23"/>
                </a:lnTo>
                <a:lnTo>
                  <a:pt x="0" y="27"/>
                </a:lnTo>
                <a:lnTo>
                  <a:pt x="17" y="3"/>
                </a:lnTo>
                <a:lnTo>
                  <a:pt x="29" y="12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0" name="Freeform 51"/>
          <p:cNvSpPr>
            <a:spLocks noChangeArrowheads="1"/>
          </p:cNvSpPr>
          <p:nvPr/>
        </p:nvSpPr>
        <p:spPr bwMode="auto">
          <a:xfrm>
            <a:off x="1747838" y="6194425"/>
            <a:ext cx="20637" cy="19050"/>
          </a:xfrm>
          <a:custGeom>
            <a:avLst/>
            <a:gdLst>
              <a:gd name="T0" fmla="*/ 4762 w 13"/>
              <a:gd name="T1" fmla="*/ 0 h 12"/>
              <a:gd name="T2" fmla="*/ 1587 w 13"/>
              <a:gd name="T3" fmla="*/ 4763 h 12"/>
              <a:gd name="T4" fmla="*/ 0 w 13"/>
              <a:gd name="T5" fmla="*/ 11113 h 12"/>
              <a:gd name="T6" fmla="*/ 1587 w 13"/>
              <a:gd name="T7" fmla="*/ 19050 h 12"/>
              <a:gd name="T8" fmla="*/ 11112 w 13"/>
              <a:gd name="T9" fmla="*/ 19050 h 12"/>
              <a:gd name="T10" fmla="*/ 20637 w 13"/>
              <a:gd name="T11" fmla="*/ 14288 h 12"/>
              <a:gd name="T12" fmla="*/ 20637 w 13"/>
              <a:gd name="T13" fmla="*/ 7938 h 12"/>
              <a:gd name="T14" fmla="*/ 14287 w 13"/>
              <a:gd name="T15" fmla="*/ 0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" h="12">
                <a:moveTo>
                  <a:pt x="3" y="0"/>
                </a:moveTo>
                <a:lnTo>
                  <a:pt x="1" y="3"/>
                </a:lnTo>
                <a:lnTo>
                  <a:pt x="0" y="7"/>
                </a:lnTo>
                <a:lnTo>
                  <a:pt x="1" y="12"/>
                </a:lnTo>
                <a:lnTo>
                  <a:pt x="7" y="12"/>
                </a:lnTo>
                <a:lnTo>
                  <a:pt x="13" y="9"/>
                </a:lnTo>
                <a:lnTo>
                  <a:pt x="13" y="5"/>
                </a:lnTo>
                <a:lnTo>
                  <a:pt x="9" y="0"/>
                </a:lnTo>
                <a:lnTo>
                  <a:pt x="3" y="0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1" name="Freeform 52"/>
          <p:cNvSpPr>
            <a:spLocks noChangeArrowheads="1"/>
          </p:cNvSpPr>
          <p:nvPr/>
        </p:nvSpPr>
        <p:spPr bwMode="auto">
          <a:xfrm>
            <a:off x="1651000" y="6272213"/>
            <a:ext cx="15875" cy="15875"/>
          </a:xfrm>
          <a:custGeom>
            <a:avLst/>
            <a:gdLst>
              <a:gd name="T0" fmla="*/ 6350 w 10"/>
              <a:gd name="T1" fmla="*/ 0 h 10"/>
              <a:gd name="T2" fmla="*/ 3175 w 10"/>
              <a:gd name="T3" fmla="*/ 3175 h 10"/>
              <a:gd name="T4" fmla="*/ 3175 w 10"/>
              <a:gd name="T5" fmla="*/ 6350 h 10"/>
              <a:gd name="T6" fmla="*/ 0 w 10"/>
              <a:gd name="T7" fmla="*/ 7938 h 10"/>
              <a:gd name="T8" fmla="*/ 0 w 10"/>
              <a:gd name="T9" fmla="*/ 12700 h 10"/>
              <a:gd name="T10" fmla="*/ 3175 w 10"/>
              <a:gd name="T11" fmla="*/ 15875 h 10"/>
              <a:gd name="T12" fmla="*/ 9525 w 10"/>
              <a:gd name="T13" fmla="*/ 15875 h 10"/>
              <a:gd name="T14" fmla="*/ 14288 w 10"/>
              <a:gd name="T15" fmla="*/ 12700 h 10"/>
              <a:gd name="T16" fmla="*/ 15875 w 10"/>
              <a:gd name="T17" fmla="*/ 7938 h 10"/>
              <a:gd name="T18" fmla="*/ 14288 w 10"/>
              <a:gd name="T19" fmla="*/ 4763 h 10"/>
              <a:gd name="T20" fmla="*/ 11113 w 10"/>
              <a:gd name="T21" fmla="*/ 3175 h 1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" h="10">
                <a:moveTo>
                  <a:pt x="4" y="0"/>
                </a:moveTo>
                <a:lnTo>
                  <a:pt x="2" y="2"/>
                </a:lnTo>
                <a:lnTo>
                  <a:pt x="2" y="4"/>
                </a:lnTo>
                <a:lnTo>
                  <a:pt x="0" y="5"/>
                </a:lnTo>
                <a:lnTo>
                  <a:pt x="0" y="8"/>
                </a:lnTo>
                <a:lnTo>
                  <a:pt x="2" y="10"/>
                </a:lnTo>
                <a:lnTo>
                  <a:pt x="6" y="10"/>
                </a:lnTo>
                <a:lnTo>
                  <a:pt x="9" y="8"/>
                </a:lnTo>
                <a:lnTo>
                  <a:pt x="10" y="5"/>
                </a:lnTo>
                <a:lnTo>
                  <a:pt x="9" y="3"/>
                </a:lnTo>
                <a:lnTo>
                  <a:pt x="7" y="2"/>
                </a:lnTo>
                <a:lnTo>
                  <a:pt x="4" y="0"/>
                </a:lnTo>
                <a:close/>
              </a:path>
            </a:pathLst>
          </a:custGeom>
          <a:solidFill>
            <a:srgbClr val="A0A0A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2" name="Freeform 53"/>
          <p:cNvSpPr>
            <a:spLocks noChangeArrowheads="1"/>
          </p:cNvSpPr>
          <p:nvPr/>
        </p:nvSpPr>
        <p:spPr bwMode="auto">
          <a:xfrm>
            <a:off x="1704975" y="6253163"/>
            <a:ext cx="31750" cy="25400"/>
          </a:xfrm>
          <a:custGeom>
            <a:avLst/>
            <a:gdLst>
              <a:gd name="T0" fmla="*/ 14288 w 20"/>
              <a:gd name="T1" fmla="*/ 0 h 16"/>
              <a:gd name="T2" fmla="*/ 22225 w 20"/>
              <a:gd name="T3" fmla="*/ 3175 h 16"/>
              <a:gd name="T4" fmla="*/ 26988 w 20"/>
              <a:gd name="T5" fmla="*/ 7938 h 16"/>
              <a:gd name="T6" fmla="*/ 31750 w 20"/>
              <a:gd name="T7" fmla="*/ 14288 h 16"/>
              <a:gd name="T8" fmla="*/ 26988 w 20"/>
              <a:gd name="T9" fmla="*/ 22225 h 16"/>
              <a:gd name="T10" fmla="*/ 19050 w 20"/>
              <a:gd name="T11" fmla="*/ 23813 h 16"/>
              <a:gd name="T12" fmla="*/ 14288 w 20"/>
              <a:gd name="T13" fmla="*/ 22225 h 16"/>
              <a:gd name="T14" fmla="*/ 9525 w 20"/>
              <a:gd name="T15" fmla="*/ 25400 h 16"/>
              <a:gd name="T16" fmla="*/ 6350 w 20"/>
              <a:gd name="T17" fmla="*/ 25400 h 16"/>
              <a:gd name="T18" fmla="*/ 0 w 20"/>
              <a:gd name="T19" fmla="*/ 19050 h 16"/>
              <a:gd name="T20" fmla="*/ 0 w 20"/>
              <a:gd name="T21" fmla="*/ 9525 h 16"/>
              <a:gd name="T22" fmla="*/ 6350 w 20"/>
              <a:gd name="T23" fmla="*/ 3175 h 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0" h="16">
                <a:moveTo>
                  <a:pt x="9" y="0"/>
                </a:moveTo>
                <a:lnTo>
                  <a:pt x="14" y="2"/>
                </a:lnTo>
                <a:lnTo>
                  <a:pt x="17" y="5"/>
                </a:lnTo>
                <a:lnTo>
                  <a:pt x="20" y="9"/>
                </a:lnTo>
                <a:lnTo>
                  <a:pt x="17" y="14"/>
                </a:lnTo>
                <a:lnTo>
                  <a:pt x="12" y="15"/>
                </a:lnTo>
                <a:lnTo>
                  <a:pt x="9" y="14"/>
                </a:lnTo>
                <a:lnTo>
                  <a:pt x="6" y="16"/>
                </a:lnTo>
                <a:lnTo>
                  <a:pt x="4" y="16"/>
                </a:lnTo>
                <a:lnTo>
                  <a:pt x="0" y="12"/>
                </a:lnTo>
                <a:lnTo>
                  <a:pt x="0" y="6"/>
                </a:lnTo>
                <a:lnTo>
                  <a:pt x="4" y="2"/>
                </a:lnTo>
                <a:lnTo>
                  <a:pt x="9" y="0"/>
                </a:lnTo>
                <a:close/>
              </a:path>
            </a:pathLst>
          </a:custGeom>
          <a:solidFill>
            <a:srgbClr val="A0A0A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3" name="Freeform 54"/>
          <p:cNvSpPr>
            <a:spLocks noChangeArrowheads="1"/>
          </p:cNvSpPr>
          <p:nvPr/>
        </p:nvSpPr>
        <p:spPr bwMode="auto">
          <a:xfrm>
            <a:off x="1704975" y="6261100"/>
            <a:ext cx="31750" cy="17463"/>
          </a:xfrm>
          <a:custGeom>
            <a:avLst/>
            <a:gdLst>
              <a:gd name="T0" fmla="*/ 31750 w 20"/>
              <a:gd name="T1" fmla="*/ 6350 h 11"/>
              <a:gd name="T2" fmla="*/ 26988 w 20"/>
              <a:gd name="T3" fmla="*/ 14288 h 11"/>
              <a:gd name="T4" fmla="*/ 19050 w 20"/>
              <a:gd name="T5" fmla="*/ 15875 h 11"/>
              <a:gd name="T6" fmla="*/ 14288 w 20"/>
              <a:gd name="T7" fmla="*/ 14288 h 11"/>
              <a:gd name="T8" fmla="*/ 9525 w 20"/>
              <a:gd name="T9" fmla="*/ 17463 h 11"/>
              <a:gd name="T10" fmla="*/ 6350 w 20"/>
              <a:gd name="T11" fmla="*/ 17463 h 11"/>
              <a:gd name="T12" fmla="*/ 0 w 20"/>
              <a:gd name="T13" fmla="*/ 11113 h 11"/>
              <a:gd name="T14" fmla="*/ 7938 w 20"/>
              <a:gd name="T15" fmla="*/ 6350 h 11"/>
              <a:gd name="T16" fmla="*/ 11113 w 20"/>
              <a:gd name="T17" fmla="*/ 9525 h 11"/>
              <a:gd name="T18" fmla="*/ 17463 w 20"/>
              <a:gd name="T19" fmla="*/ 4763 h 11"/>
              <a:gd name="T20" fmla="*/ 22225 w 20"/>
              <a:gd name="T21" fmla="*/ 6350 h 11"/>
              <a:gd name="T22" fmla="*/ 26988 w 20"/>
              <a:gd name="T23" fmla="*/ 0 h 1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0" h="11">
                <a:moveTo>
                  <a:pt x="20" y="4"/>
                </a:moveTo>
                <a:lnTo>
                  <a:pt x="17" y="9"/>
                </a:lnTo>
                <a:lnTo>
                  <a:pt x="12" y="10"/>
                </a:lnTo>
                <a:lnTo>
                  <a:pt x="9" y="9"/>
                </a:lnTo>
                <a:lnTo>
                  <a:pt x="6" y="11"/>
                </a:lnTo>
                <a:lnTo>
                  <a:pt x="4" y="11"/>
                </a:lnTo>
                <a:lnTo>
                  <a:pt x="0" y="7"/>
                </a:lnTo>
                <a:lnTo>
                  <a:pt x="5" y="4"/>
                </a:lnTo>
                <a:lnTo>
                  <a:pt x="7" y="6"/>
                </a:lnTo>
                <a:lnTo>
                  <a:pt x="11" y="3"/>
                </a:lnTo>
                <a:lnTo>
                  <a:pt x="14" y="4"/>
                </a:lnTo>
                <a:lnTo>
                  <a:pt x="17" y="0"/>
                </a:lnTo>
                <a:lnTo>
                  <a:pt x="20" y="4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4" name="Freeform 55"/>
          <p:cNvSpPr>
            <a:spLocks noChangeArrowheads="1"/>
          </p:cNvSpPr>
          <p:nvPr/>
        </p:nvSpPr>
        <p:spPr bwMode="auto">
          <a:xfrm>
            <a:off x="1597025" y="6343650"/>
            <a:ext cx="36513" cy="26988"/>
          </a:xfrm>
          <a:custGeom>
            <a:avLst/>
            <a:gdLst>
              <a:gd name="T0" fmla="*/ 19050 w 23"/>
              <a:gd name="T1" fmla="*/ 0 h 17"/>
              <a:gd name="T2" fmla="*/ 25400 w 23"/>
              <a:gd name="T3" fmla="*/ 0 h 17"/>
              <a:gd name="T4" fmla="*/ 33338 w 23"/>
              <a:gd name="T5" fmla="*/ 4763 h 17"/>
              <a:gd name="T6" fmla="*/ 36513 w 23"/>
              <a:gd name="T7" fmla="*/ 14288 h 17"/>
              <a:gd name="T8" fmla="*/ 36513 w 23"/>
              <a:gd name="T9" fmla="*/ 19050 h 17"/>
              <a:gd name="T10" fmla="*/ 30163 w 23"/>
              <a:gd name="T11" fmla="*/ 26988 h 17"/>
              <a:gd name="T12" fmla="*/ 20638 w 23"/>
              <a:gd name="T13" fmla="*/ 26988 h 17"/>
              <a:gd name="T14" fmla="*/ 17463 w 23"/>
              <a:gd name="T15" fmla="*/ 22225 h 17"/>
              <a:gd name="T16" fmla="*/ 7938 w 23"/>
              <a:gd name="T17" fmla="*/ 22225 h 17"/>
              <a:gd name="T18" fmla="*/ 1588 w 23"/>
              <a:gd name="T19" fmla="*/ 19050 h 17"/>
              <a:gd name="T20" fmla="*/ 0 w 23"/>
              <a:gd name="T21" fmla="*/ 14288 h 17"/>
              <a:gd name="T22" fmla="*/ 1588 w 23"/>
              <a:gd name="T23" fmla="*/ 7938 h 17"/>
              <a:gd name="T24" fmla="*/ 9525 w 23"/>
              <a:gd name="T25" fmla="*/ 4763 h 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" h="17">
                <a:moveTo>
                  <a:pt x="12" y="0"/>
                </a:moveTo>
                <a:lnTo>
                  <a:pt x="16" y="0"/>
                </a:lnTo>
                <a:lnTo>
                  <a:pt x="21" y="3"/>
                </a:lnTo>
                <a:lnTo>
                  <a:pt x="23" y="9"/>
                </a:lnTo>
                <a:lnTo>
                  <a:pt x="23" y="12"/>
                </a:lnTo>
                <a:lnTo>
                  <a:pt x="19" y="17"/>
                </a:lnTo>
                <a:lnTo>
                  <a:pt x="13" y="17"/>
                </a:lnTo>
                <a:lnTo>
                  <a:pt x="11" y="14"/>
                </a:lnTo>
                <a:lnTo>
                  <a:pt x="5" y="14"/>
                </a:lnTo>
                <a:lnTo>
                  <a:pt x="1" y="12"/>
                </a:lnTo>
                <a:lnTo>
                  <a:pt x="0" y="9"/>
                </a:lnTo>
                <a:lnTo>
                  <a:pt x="1" y="5"/>
                </a:lnTo>
                <a:lnTo>
                  <a:pt x="6" y="3"/>
                </a:lnTo>
                <a:lnTo>
                  <a:pt x="12" y="0"/>
                </a:lnTo>
                <a:close/>
              </a:path>
            </a:pathLst>
          </a:custGeom>
          <a:solidFill>
            <a:srgbClr val="A0A0A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5" name="Freeform 56"/>
          <p:cNvSpPr>
            <a:spLocks noChangeArrowheads="1"/>
          </p:cNvSpPr>
          <p:nvPr/>
        </p:nvSpPr>
        <p:spPr bwMode="auto">
          <a:xfrm>
            <a:off x="1597025" y="6348413"/>
            <a:ext cx="36513" cy="22225"/>
          </a:xfrm>
          <a:custGeom>
            <a:avLst/>
            <a:gdLst>
              <a:gd name="T0" fmla="*/ 7938 w 23"/>
              <a:gd name="T1" fmla="*/ 14288 h 14"/>
              <a:gd name="T2" fmla="*/ 15875 w 23"/>
              <a:gd name="T3" fmla="*/ 9525 h 14"/>
              <a:gd name="T4" fmla="*/ 22225 w 23"/>
              <a:gd name="T5" fmla="*/ 9525 h 14"/>
              <a:gd name="T6" fmla="*/ 30163 w 23"/>
              <a:gd name="T7" fmla="*/ 7938 h 14"/>
              <a:gd name="T8" fmla="*/ 33338 w 23"/>
              <a:gd name="T9" fmla="*/ 0 h 14"/>
              <a:gd name="T10" fmla="*/ 36513 w 23"/>
              <a:gd name="T11" fmla="*/ 9525 h 14"/>
              <a:gd name="T12" fmla="*/ 36513 w 23"/>
              <a:gd name="T13" fmla="*/ 14288 h 14"/>
              <a:gd name="T14" fmla="*/ 30163 w 23"/>
              <a:gd name="T15" fmla="*/ 22225 h 14"/>
              <a:gd name="T16" fmla="*/ 20638 w 23"/>
              <a:gd name="T17" fmla="*/ 22225 h 14"/>
              <a:gd name="T18" fmla="*/ 17463 w 23"/>
              <a:gd name="T19" fmla="*/ 17463 h 14"/>
              <a:gd name="T20" fmla="*/ 7938 w 23"/>
              <a:gd name="T21" fmla="*/ 17463 h 14"/>
              <a:gd name="T22" fmla="*/ 1588 w 23"/>
              <a:gd name="T23" fmla="*/ 14288 h 14"/>
              <a:gd name="T24" fmla="*/ 0 w 23"/>
              <a:gd name="T25" fmla="*/ 9525 h 1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" h="14">
                <a:moveTo>
                  <a:pt x="5" y="9"/>
                </a:moveTo>
                <a:lnTo>
                  <a:pt x="10" y="6"/>
                </a:lnTo>
                <a:lnTo>
                  <a:pt x="14" y="6"/>
                </a:lnTo>
                <a:lnTo>
                  <a:pt x="19" y="5"/>
                </a:lnTo>
                <a:lnTo>
                  <a:pt x="21" y="0"/>
                </a:lnTo>
                <a:lnTo>
                  <a:pt x="23" y="6"/>
                </a:lnTo>
                <a:lnTo>
                  <a:pt x="23" y="9"/>
                </a:lnTo>
                <a:lnTo>
                  <a:pt x="19" y="14"/>
                </a:lnTo>
                <a:lnTo>
                  <a:pt x="13" y="14"/>
                </a:lnTo>
                <a:lnTo>
                  <a:pt x="11" y="11"/>
                </a:lnTo>
                <a:lnTo>
                  <a:pt x="5" y="11"/>
                </a:lnTo>
                <a:lnTo>
                  <a:pt x="1" y="9"/>
                </a:lnTo>
                <a:lnTo>
                  <a:pt x="0" y="6"/>
                </a:lnTo>
                <a:lnTo>
                  <a:pt x="5" y="9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6" name="Freeform 57"/>
          <p:cNvSpPr>
            <a:spLocks noChangeArrowheads="1"/>
          </p:cNvSpPr>
          <p:nvPr/>
        </p:nvSpPr>
        <p:spPr bwMode="auto">
          <a:xfrm>
            <a:off x="2116138" y="5637213"/>
            <a:ext cx="360362" cy="61912"/>
          </a:xfrm>
          <a:custGeom>
            <a:avLst/>
            <a:gdLst>
              <a:gd name="T0" fmla="*/ 3175 w 227"/>
              <a:gd name="T1" fmla="*/ 61912 h 39"/>
              <a:gd name="T2" fmla="*/ 360362 w 227"/>
              <a:gd name="T3" fmla="*/ 12700 h 39"/>
              <a:gd name="T4" fmla="*/ 357187 w 227"/>
              <a:gd name="T5" fmla="*/ 0 h 39"/>
              <a:gd name="T6" fmla="*/ 0 w 227"/>
              <a:gd name="T7" fmla="*/ 47625 h 3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27" h="39">
                <a:moveTo>
                  <a:pt x="2" y="39"/>
                </a:moveTo>
                <a:lnTo>
                  <a:pt x="227" y="8"/>
                </a:lnTo>
                <a:lnTo>
                  <a:pt x="225" y="0"/>
                </a:lnTo>
                <a:lnTo>
                  <a:pt x="0" y="30"/>
                </a:lnTo>
                <a:lnTo>
                  <a:pt x="2" y="39"/>
                </a:lnTo>
                <a:close/>
              </a:path>
            </a:pathLst>
          </a:custGeom>
          <a:solidFill>
            <a:srgbClr val="FFAD2C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7" name="Freeform 58"/>
          <p:cNvSpPr>
            <a:spLocks noChangeArrowheads="1"/>
          </p:cNvSpPr>
          <p:nvPr/>
        </p:nvSpPr>
        <p:spPr bwMode="auto">
          <a:xfrm>
            <a:off x="2403475" y="5549900"/>
            <a:ext cx="95250" cy="203200"/>
          </a:xfrm>
          <a:custGeom>
            <a:avLst/>
            <a:gdLst>
              <a:gd name="T0" fmla="*/ 38100 w 60"/>
              <a:gd name="T1" fmla="*/ 104775 h 128"/>
              <a:gd name="T2" fmla="*/ 73025 w 60"/>
              <a:gd name="T3" fmla="*/ 100013 h 128"/>
              <a:gd name="T4" fmla="*/ 74613 w 60"/>
              <a:gd name="T5" fmla="*/ 109538 h 128"/>
              <a:gd name="T6" fmla="*/ 74613 w 60"/>
              <a:gd name="T7" fmla="*/ 122238 h 128"/>
              <a:gd name="T8" fmla="*/ 76200 w 60"/>
              <a:gd name="T9" fmla="*/ 131763 h 128"/>
              <a:gd name="T10" fmla="*/ 74613 w 60"/>
              <a:gd name="T11" fmla="*/ 144463 h 128"/>
              <a:gd name="T12" fmla="*/ 73025 w 60"/>
              <a:gd name="T13" fmla="*/ 153988 h 128"/>
              <a:gd name="T14" fmla="*/ 69850 w 60"/>
              <a:gd name="T15" fmla="*/ 163513 h 128"/>
              <a:gd name="T16" fmla="*/ 66675 w 60"/>
              <a:gd name="T17" fmla="*/ 171450 h 128"/>
              <a:gd name="T18" fmla="*/ 60325 w 60"/>
              <a:gd name="T19" fmla="*/ 180975 h 128"/>
              <a:gd name="T20" fmla="*/ 53975 w 60"/>
              <a:gd name="T21" fmla="*/ 190500 h 128"/>
              <a:gd name="T22" fmla="*/ 46038 w 60"/>
              <a:gd name="T23" fmla="*/ 198438 h 128"/>
              <a:gd name="T24" fmla="*/ 39688 w 60"/>
              <a:gd name="T25" fmla="*/ 203200 h 128"/>
              <a:gd name="T26" fmla="*/ 52388 w 60"/>
              <a:gd name="T27" fmla="*/ 198438 h 128"/>
              <a:gd name="T28" fmla="*/ 61913 w 60"/>
              <a:gd name="T29" fmla="*/ 192088 h 128"/>
              <a:gd name="T30" fmla="*/ 69850 w 60"/>
              <a:gd name="T31" fmla="*/ 185738 h 128"/>
              <a:gd name="T32" fmla="*/ 77788 w 60"/>
              <a:gd name="T33" fmla="*/ 174625 h 128"/>
              <a:gd name="T34" fmla="*/ 84138 w 60"/>
              <a:gd name="T35" fmla="*/ 165100 h 128"/>
              <a:gd name="T36" fmla="*/ 88900 w 60"/>
              <a:gd name="T37" fmla="*/ 155575 h 128"/>
              <a:gd name="T38" fmla="*/ 90488 w 60"/>
              <a:gd name="T39" fmla="*/ 149225 h 128"/>
              <a:gd name="T40" fmla="*/ 93663 w 60"/>
              <a:gd name="T41" fmla="*/ 131763 h 128"/>
              <a:gd name="T42" fmla="*/ 95250 w 60"/>
              <a:gd name="T43" fmla="*/ 122238 h 128"/>
              <a:gd name="T44" fmla="*/ 95250 w 60"/>
              <a:gd name="T45" fmla="*/ 112713 h 128"/>
              <a:gd name="T46" fmla="*/ 93663 w 60"/>
              <a:gd name="T47" fmla="*/ 103188 h 128"/>
              <a:gd name="T48" fmla="*/ 92075 w 60"/>
              <a:gd name="T49" fmla="*/ 87313 h 128"/>
              <a:gd name="T50" fmla="*/ 88900 w 60"/>
              <a:gd name="T51" fmla="*/ 76200 h 128"/>
              <a:gd name="T52" fmla="*/ 84138 w 60"/>
              <a:gd name="T53" fmla="*/ 66675 h 128"/>
              <a:gd name="T54" fmla="*/ 79375 w 60"/>
              <a:gd name="T55" fmla="*/ 53975 h 128"/>
              <a:gd name="T56" fmla="*/ 74613 w 60"/>
              <a:gd name="T57" fmla="*/ 46038 h 128"/>
              <a:gd name="T58" fmla="*/ 66675 w 60"/>
              <a:gd name="T59" fmla="*/ 36513 h 128"/>
              <a:gd name="T60" fmla="*/ 60325 w 60"/>
              <a:gd name="T61" fmla="*/ 30163 h 128"/>
              <a:gd name="T62" fmla="*/ 50800 w 60"/>
              <a:gd name="T63" fmla="*/ 22225 h 128"/>
              <a:gd name="T64" fmla="*/ 41275 w 60"/>
              <a:gd name="T65" fmla="*/ 17463 h 128"/>
              <a:gd name="T66" fmla="*/ 30163 w 60"/>
              <a:gd name="T67" fmla="*/ 12700 h 128"/>
              <a:gd name="T68" fmla="*/ 17463 w 60"/>
              <a:gd name="T69" fmla="*/ 7938 h 128"/>
              <a:gd name="T70" fmla="*/ 0 w 60"/>
              <a:gd name="T71" fmla="*/ 0 h 128"/>
              <a:gd name="T72" fmla="*/ 7938 w 60"/>
              <a:gd name="T73" fmla="*/ 9525 h 128"/>
              <a:gd name="T74" fmla="*/ 15875 w 60"/>
              <a:gd name="T75" fmla="*/ 12700 h 128"/>
              <a:gd name="T76" fmla="*/ 22225 w 60"/>
              <a:gd name="T77" fmla="*/ 17463 h 128"/>
              <a:gd name="T78" fmla="*/ 30163 w 60"/>
              <a:gd name="T79" fmla="*/ 22225 h 128"/>
              <a:gd name="T80" fmla="*/ 36513 w 60"/>
              <a:gd name="T81" fmla="*/ 26988 h 128"/>
              <a:gd name="T82" fmla="*/ 42863 w 60"/>
              <a:gd name="T83" fmla="*/ 31750 h 128"/>
              <a:gd name="T84" fmla="*/ 47625 w 60"/>
              <a:gd name="T85" fmla="*/ 36513 h 128"/>
              <a:gd name="T86" fmla="*/ 52388 w 60"/>
              <a:gd name="T87" fmla="*/ 41275 h 128"/>
              <a:gd name="T88" fmla="*/ 58738 w 60"/>
              <a:gd name="T89" fmla="*/ 50800 h 128"/>
              <a:gd name="T90" fmla="*/ 63500 w 60"/>
              <a:gd name="T91" fmla="*/ 58738 h 128"/>
              <a:gd name="T92" fmla="*/ 65088 w 60"/>
              <a:gd name="T93" fmla="*/ 68263 h 128"/>
              <a:gd name="T94" fmla="*/ 68263 w 60"/>
              <a:gd name="T95" fmla="*/ 76200 h 128"/>
              <a:gd name="T96" fmla="*/ 69850 w 60"/>
              <a:gd name="T97" fmla="*/ 87313 h 128"/>
              <a:gd name="T98" fmla="*/ 36513 w 60"/>
              <a:gd name="T99" fmla="*/ 92075 h 12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0" h="128">
                <a:moveTo>
                  <a:pt x="24" y="66"/>
                </a:moveTo>
                <a:lnTo>
                  <a:pt x="46" y="63"/>
                </a:lnTo>
                <a:lnTo>
                  <a:pt x="47" y="69"/>
                </a:lnTo>
                <a:lnTo>
                  <a:pt x="47" y="77"/>
                </a:lnTo>
                <a:lnTo>
                  <a:pt x="48" y="83"/>
                </a:lnTo>
                <a:lnTo>
                  <a:pt x="47" y="91"/>
                </a:lnTo>
                <a:lnTo>
                  <a:pt x="46" y="97"/>
                </a:lnTo>
                <a:lnTo>
                  <a:pt x="44" y="103"/>
                </a:lnTo>
                <a:lnTo>
                  <a:pt x="42" y="108"/>
                </a:lnTo>
                <a:lnTo>
                  <a:pt x="38" y="114"/>
                </a:lnTo>
                <a:lnTo>
                  <a:pt x="34" y="120"/>
                </a:lnTo>
                <a:lnTo>
                  <a:pt x="29" y="125"/>
                </a:lnTo>
                <a:lnTo>
                  <a:pt x="25" y="128"/>
                </a:lnTo>
                <a:lnTo>
                  <a:pt x="33" y="125"/>
                </a:lnTo>
                <a:lnTo>
                  <a:pt x="39" y="121"/>
                </a:lnTo>
                <a:lnTo>
                  <a:pt x="44" y="117"/>
                </a:lnTo>
                <a:lnTo>
                  <a:pt x="49" y="110"/>
                </a:lnTo>
                <a:lnTo>
                  <a:pt x="53" y="104"/>
                </a:lnTo>
                <a:lnTo>
                  <a:pt x="56" y="98"/>
                </a:lnTo>
                <a:lnTo>
                  <a:pt x="57" y="94"/>
                </a:lnTo>
                <a:lnTo>
                  <a:pt x="59" y="83"/>
                </a:lnTo>
                <a:lnTo>
                  <a:pt x="60" y="77"/>
                </a:lnTo>
                <a:lnTo>
                  <a:pt x="60" y="71"/>
                </a:lnTo>
                <a:lnTo>
                  <a:pt x="59" y="65"/>
                </a:lnTo>
                <a:lnTo>
                  <a:pt x="58" y="55"/>
                </a:lnTo>
                <a:lnTo>
                  <a:pt x="56" y="48"/>
                </a:lnTo>
                <a:lnTo>
                  <a:pt x="53" y="42"/>
                </a:lnTo>
                <a:lnTo>
                  <a:pt x="50" y="34"/>
                </a:lnTo>
                <a:lnTo>
                  <a:pt x="47" y="29"/>
                </a:lnTo>
                <a:lnTo>
                  <a:pt x="42" y="23"/>
                </a:lnTo>
                <a:lnTo>
                  <a:pt x="38" y="19"/>
                </a:lnTo>
                <a:lnTo>
                  <a:pt x="32" y="14"/>
                </a:lnTo>
                <a:lnTo>
                  <a:pt x="26" y="11"/>
                </a:lnTo>
                <a:lnTo>
                  <a:pt x="19" y="8"/>
                </a:lnTo>
                <a:lnTo>
                  <a:pt x="11" y="5"/>
                </a:lnTo>
                <a:lnTo>
                  <a:pt x="0" y="0"/>
                </a:lnTo>
                <a:lnTo>
                  <a:pt x="5" y="6"/>
                </a:lnTo>
                <a:lnTo>
                  <a:pt x="10" y="8"/>
                </a:lnTo>
                <a:lnTo>
                  <a:pt x="14" y="11"/>
                </a:lnTo>
                <a:lnTo>
                  <a:pt x="19" y="14"/>
                </a:lnTo>
                <a:lnTo>
                  <a:pt x="23" y="17"/>
                </a:lnTo>
                <a:lnTo>
                  <a:pt x="27" y="20"/>
                </a:lnTo>
                <a:lnTo>
                  <a:pt x="30" y="23"/>
                </a:lnTo>
                <a:lnTo>
                  <a:pt x="33" y="26"/>
                </a:lnTo>
                <a:lnTo>
                  <a:pt x="37" y="32"/>
                </a:lnTo>
                <a:lnTo>
                  <a:pt x="40" y="37"/>
                </a:lnTo>
                <a:lnTo>
                  <a:pt x="41" y="43"/>
                </a:lnTo>
                <a:lnTo>
                  <a:pt x="43" y="48"/>
                </a:lnTo>
                <a:lnTo>
                  <a:pt x="44" y="55"/>
                </a:lnTo>
                <a:lnTo>
                  <a:pt x="23" y="58"/>
                </a:lnTo>
                <a:lnTo>
                  <a:pt x="24" y="66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8" name="Freeform 59"/>
          <p:cNvSpPr>
            <a:spLocks noChangeArrowheads="1"/>
          </p:cNvSpPr>
          <p:nvPr/>
        </p:nvSpPr>
        <p:spPr bwMode="auto">
          <a:xfrm>
            <a:off x="1976438" y="6072188"/>
            <a:ext cx="111125" cy="44450"/>
          </a:xfrm>
          <a:custGeom>
            <a:avLst/>
            <a:gdLst>
              <a:gd name="T0" fmla="*/ 0 w 70"/>
              <a:gd name="T1" fmla="*/ 15875 h 28"/>
              <a:gd name="T2" fmla="*/ 0 w 70"/>
              <a:gd name="T3" fmla="*/ 33338 h 28"/>
              <a:gd name="T4" fmla="*/ 14288 w 70"/>
              <a:gd name="T5" fmla="*/ 39688 h 28"/>
              <a:gd name="T6" fmla="*/ 28575 w 70"/>
              <a:gd name="T7" fmla="*/ 36513 h 28"/>
              <a:gd name="T8" fmla="*/ 31750 w 70"/>
              <a:gd name="T9" fmla="*/ 30163 h 28"/>
              <a:gd name="T10" fmla="*/ 41275 w 70"/>
              <a:gd name="T11" fmla="*/ 30163 h 28"/>
              <a:gd name="T12" fmla="*/ 50800 w 70"/>
              <a:gd name="T13" fmla="*/ 34925 h 28"/>
              <a:gd name="T14" fmla="*/ 68263 w 70"/>
              <a:gd name="T15" fmla="*/ 42863 h 28"/>
              <a:gd name="T16" fmla="*/ 85725 w 70"/>
              <a:gd name="T17" fmla="*/ 41275 h 28"/>
              <a:gd name="T18" fmla="*/ 85725 w 70"/>
              <a:gd name="T19" fmla="*/ 44450 h 28"/>
              <a:gd name="T20" fmla="*/ 101600 w 70"/>
              <a:gd name="T21" fmla="*/ 41275 h 28"/>
              <a:gd name="T22" fmla="*/ 107950 w 70"/>
              <a:gd name="T23" fmla="*/ 38100 h 28"/>
              <a:gd name="T24" fmla="*/ 111125 w 70"/>
              <a:gd name="T25" fmla="*/ 30163 h 28"/>
              <a:gd name="T26" fmla="*/ 107950 w 70"/>
              <a:gd name="T27" fmla="*/ 23813 h 28"/>
              <a:gd name="T28" fmla="*/ 95250 w 70"/>
              <a:gd name="T29" fmla="*/ 17463 h 28"/>
              <a:gd name="T30" fmla="*/ 82550 w 70"/>
              <a:gd name="T31" fmla="*/ 12700 h 28"/>
              <a:gd name="T32" fmla="*/ 63500 w 70"/>
              <a:gd name="T33" fmla="*/ 9525 h 28"/>
              <a:gd name="T34" fmla="*/ 49213 w 70"/>
              <a:gd name="T35" fmla="*/ 3175 h 28"/>
              <a:gd name="T36" fmla="*/ 33338 w 70"/>
              <a:gd name="T37" fmla="*/ 1588 h 28"/>
              <a:gd name="T38" fmla="*/ 1588 w 70"/>
              <a:gd name="T39" fmla="*/ 0 h 2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0" h="28">
                <a:moveTo>
                  <a:pt x="0" y="10"/>
                </a:moveTo>
                <a:lnTo>
                  <a:pt x="0" y="21"/>
                </a:lnTo>
                <a:lnTo>
                  <a:pt x="9" y="25"/>
                </a:lnTo>
                <a:lnTo>
                  <a:pt x="18" y="23"/>
                </a:lnTo>
                <a:lnTo>
                  <a:pt x="20" y="19"/>
                </a:lnTo>
                <a:lnTo>
                  <a:pt x="26" y="19"/>
                </a:lnTo>
                <a:lnTo>
                  <a:pt x="32" y="22"/>
                </a:lnTo>
                <a:lnTo>
                  <a:pt x="43" y="27"/>
                </a:lnTo>
                <a:lnTo>
                  <a:pt x="54" y="26"/>
                </a:lnTo>
                <a:lnTo>
                  <a:pt x="54" y="28"/>
                </a:lnTo>
                <a:lnTo>
                  <a:pt x="64" y="26"/>
                </a:lnTo>
                <a:lnTo>
                  <a:pt x="68" y="24"/>
                </a:lnTo>
                <a:lnTo>
                  <a:pt x="70" y="19"/>
                </a:lnTo>
                <a:lnTo>
                  <a:pt x="68" y="15"/>
                </a:lnTo>
                <a:lnTo>
                  <a:pt x="60" y="11"/>
                </a:lnTo>
                <a:lnTo>
                  <a:pt x="52" y="8"/>
                </a:lnTo>
                <a:lnTo>
                  <a:pt x="40" y="6"/>
                </a:lnTo>
                <a:lnTo>
                  <a:pt x="31" y="2"/>
                </a:lnTo>
                <a:lnTo>
                  <a:pt x="21" y="1"/>
                </a:lnTo>
                <a:lnTo>
                  <a:pt x="1" y="0"/>
                </a:lnTo>
                <a:lnTo>
                  <a:pt x="0" y="10"/>
                </a:lnTo>
                <a:close/>
              </a:path>
            </a:pathLst>
          </a:custGeom>
          <a:solidFill>
            <a:srgbClr val="B358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99" name="Freeform 60"/>
          <p:cNvSpPr>
            <a:spLocks noChangeArrowheads="1"/>
          </p:cNvSpPr>
          <p:nvPr/>
        </p:nvSpPr>
        <p:spPr bwMode="auto">
          <a:xfrm>
            <a:off x="1804988" y="6162675"/>
            <a:ext cx="112712" cy="44450"/>
          </a:xfrm>
          <a:custGeom>
            <a:avLst/>
            <a:gdLst>
              <a:gd name="T0" fmla="*/ 0 w 71"/>
              <a:gd name="T1" fmla="*/ 17463 h 28"/>
              <a:gd name="T2" fmla="*/ 0 w 71"/>
              <a:gd name="T3" fmla="*/ 34925 h 28"/>
              <a:gd name="T4" fmla="*/ 15875 w 71"/>
              <a:gd name="T5" fmla="*/ 39688 h 28"/>
              <a:gd name="T6" fmla="*/ 31750 w 71"/>
              <a:gd name="T7" fmla="*/ 36513 h 28"/>
              <a:gd name="T8" fmla="*/ 31750 w 71"/>
              <a:gd name="T9" fmla="*/ 30163 h 28"/>
              <a:gd name="T10" fmla="*/ 41275 w 71"/>
              <a:gd name="T11" fmla="*/ 30163 h 28"/>
              <a:gd name="T12" fmla="*/ 52387 w 71"/>
              <a:gd name="T13" fmla="*/ 36513 h 28"/>
              <a:gd name="T14" fmla="*/ 68262 w 71"/>
              <a:gd name="T15" fmla="*/ 42863 h 28"/>
              <a:gd name="T16" fmla="*/ 88900 w 71"/>
              <a:gd name="T17" fmla="*/ 42863 h 28"/>
              <a:gd name="T18" fmla="*/ 88900 w 71"/>
              <a:gd name="T19" fmla="*/ 44450 h 28"/>
              <a:gd name="T20" fmla="*/ 103187 w 71"/>
              <a:gd name="T21" fmla="*/ 42863 h 28"/>
              <a:gd name="T22" fmla="*/ 107950 w 71"/>
              <a:gd name="T23" fmla="*/ 39688 h 28"/>
              <a:gd name="T24" fmla="*/ 112712 w 71"/>
              <a:gd name="T25" fmla="*/ 31750 h 28"/>
              <a:gd name="T26" fmla="*/ 109537 w 71"/>
              <a:gd name="T27" fmla="*/ 25400 h 28"/>
              <a:gd name="T28" fmla="*/ 95250 w 71"/>
              <a:gd name="T29" fmla="*/ 17463 h 28"/>
              <a:gd name="T30" fmla="*/ 82550 w 71"/>
              <a:gd name="T31" fmla="*/ 12700 h 28"/>
              <a:gd name="T32" fmla="*/ 63500 w 71"/>
              <a:gd name="T33" fmla="*/ 9525 h 28"/>
              <a:gd name="T34" fmla="*/ 49212 w 71"/>
              <a:gd name="T35" fmla="*/ 3175 h 28"/>
              <a:gd name="T36" fmla="*/ 36512 w 71"/>
              <a:gd name="T37" fmla="*/ 0 h 28"/>
              <a:gd name="T38" fmla="*/ 4762 w 71"/>
              <a:gd name="T39" fmla="*/ 0 h 2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1" h="28">
                <a:moveTo>
                  <a:pt x="0" y="11"/>
                </a:moveTo>
                <a:lnTo>
                  <a:pt x="0" y="22"/>
                </a:lnTo>
                <a:lnTo>
                  <a:pt x="10" y="25"/>
                </a:lnTo>
                <a:lnTo>
                  <a:pt x="20" y="23"/>
                </a:lnTo>
                <a:lnTo>
                  <a:pt x="20" y="19"/>
                </a:lnTo>
                <a:lnTo>
                  <a:pt x="26" y="19"/>
                </a:lnTo>
                <a:lnTo>
                  <a:pt x="33" y="23"/>
                </a:lnTo>
                <a:lnTo>
                  <a:pt x="43" y="27"/>
                </a:lnTo>
                <a:lnTo>
                  <a:pt x="56" y="27"/>
                </a:lnTo>
                <a:lnTo>
                  <a:pt x="56" y="28"/>
                </a:lnTo>
                <a:lnTo>
                  <a:pt x="65" y="27"/>
                </a:lnTo>
                <a:lnTo>
                  <a:pt x="68" y="25"/>
                </a:lnTo>
                <a:lnTo>
                  <a:pt x="71" y="20"/>
                </a:lnTo>
                <a:lnTo>
                  <a:pt x="69" y="16"/>
                </a:lnTo>
                <a:lnTo>
                  <a:pt x="60" y="11"/>
                </a:lnTo>
                <a:lnTo>
                  <a:pt x="52" y="8"/>
                </a:lnTo>
                <a:lnTo>
                  <a:pt x="40" y="6"/>
                </a:lnTo>
                <a:lnTo>
                  <a:pt x="31" y="2"/>
                </a:lnTo>
                <a:lnTo>
                  <a:pt x="23" y="0"/>
                </a:lnTo>
                <a:lnTo>
                  <a:pt x="3" y="0"/>
                </a:lnTo>
                <a:lnTo>
                  <a:pt x="0" y="11"/>
                </a:lnTo>
                <a:close/>
              </a:path>
            </a:pathLst>
          </a:custGeom>
          <a:solidFill>
            <a:srgbClr val="B358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0" name="Freeform 61"/>
          <p:cNvSpPr>
            <a:spLocks noChangeArrowheads="1"/>
          </p:cNvSpPr>
          <p:nvPr/>
        </p:nvSpPr>
        <p:spPr bwMode="auto">
          <a:xfrm>
            <a:off x="1803400" y="5822950"/>
            <a:ext cx="106363" cy="350838"/>
          </a:xfrm>
          <a:custGeom>
            <a:avLst/>
            <a:gdLst>
              <a:gd name="T0" fmla="*/ 0 w 67"/>
              <a:gd name="T1" fmla="*/ 31750 h 221"/>
              <a:gd name="T2" fmla="*/ 1588 w 67"/>
              <a:gd name="T3" fmla="*/ 66675 h 221"/>
              <a:gd name="T4" fmla="*/ 17463 w 67"/>
              <a:gd name="T5" fmla="*/ 111125 h 221"/>
              <a:gd name="T6" fmla="*/ 26988 w 67"/>
              <a:gd name="T7" fmla="*/ 158750 h 221"/>
              <a:gd name="T8" fmla="*/ 31750 w 67"/>
              <a:gd name="T9" fmla="*/ 185738 h 221"/>
              <a:gd name="T10" fmla="*/ 26988 w 67"/>
              <a:gd name="T11" fmla="*/ 239713 h 221"/>
              <a:gd name="T12" fmla="*/ 17463 w 67"/>
              <a:gd name="T13" fmla="*/ 290513 h 221"/>
              <a:gd name="T14" fmla="*/ 6350 w 67"/>
              <a:gd name="T15" fmla="*/ 339725 h 221"/>
              <a:gd name="T16" fmla="*/ 28575 w 67"/>
              <a:gd name="T17" fmla="*/ 344488 h 221"/>
              <a:gd name="T18" fmla="*/ 50800 w 67"/>
              <a:gd name="T19" fmla="*/ 350838 h 221"/>
              <a:gd name="T20" fmla="*/ 60325 w 67"/>
              <a:gd name="T21" fmla="*/ 349250 h 221"/>
              <a:gd name="T22" fmla="*/ 74613 w 67"/>
              <a:gd name="T23" fmla="*/ 342900 h 221"/>
              <a:gd name="T24" fmla="*/ 79375 w 67"/>
              <a:gd name="T25" fmla="*/ 290513 h 221"/>
              <a:gd name="T26" fmla="*/ 87313 w 67"/>
              <a:gd name="T27" fmla="*/ 231775 h 221"/>
              <a:gd name="T28" fmla="*/ 96838 w 67"/>
              <a:gd name="T29" fmla="*/ 190500 h 221"/>
              <a:gd name="T30" fmla="*/ 96838 w 67"/>
              <a:gd name="T31" fmla="*/ 173038 h 221"/>
              <a:gd name="T32" fmla="*/ 96838 w 67"/>
              <a:gd name="T33" fmla="*/ 149225 h 221"/>
              <a:gd name="T34" fmla="*/ 96838 w 67"/>
              <a:gd name="T35" fmla="*/ 125413 h 221"/>
              <a:gd name="T36" fmla="*/ 101600 w 67"/>
              <a:gd name="T37" fmla="*/ 96838 h 221"/>
              <a:gd name="T38" fmla="*/ 101600 w 67"/>
              <a:gd name="T39" fmla="*/ 55563 h 221"/>
              <a:gd name="T40" fmla="*/ 101600 w 67"/>
              <a:gd name="T41" fmla="*/ 22225 h 221"/>
              <a:gd name="T42" fmla="*/ 106363 w 67"/>
              <a:gd name="T43" fmla="*/ 0 h 221"/>
              <a:gd name="T44" fmla="*/ 4763 w 67"/>
              <a:gd name="T45" fmla="*/ 1588 h 22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7" h="221">
                <a:moveTo>
                  <a:pt x="0" y="20"/>
                </a:moveTo>
                <a:lnTo>
                  <a:pt x="1" y="42"/>
                </a:lnTo>
                <a:lnTo>
                  <a:pt x="11" y="70"/>
                </a:lnTo>
                <a:lnTo>
                  <a:pt x="17" y="100"/>
                </a:lnTo>
                <a:lnTo>
                  <a:pt x="20" y="117"/>
                </a:lnTo>
                <a:lnTo>
                  <a:pt x="17" y="151"/>
                </a:lnTo>
                <a:lnTo>
                  <a:pt x="11" y="183"/>
                </a:lnTo>
                <a:lnTo>
                  <a:pt x="4" y="214"/>
                </a:lnTo>
                <a:lnTo>
                  <a:pt x="18" y="217"/>
                </a:lnTo>
                <a:lnTo>
                  <a:pt x="32" y="221"/>
                </a:lnTo>
                <a:lnTo>
                  <a:pt x="38" y="220"/>
                </a:lnTo>
                <a:lnTo>
                  <a:pt x="47" y="216"/>
                </a:lnTo>
                <a:lnTo>
                  <a:pt x="50" y="183"/>
                </a:lnTo>
                <a:lnTo>
                  <a:pt x="55" y="146"/>
                </a:lnTo>
                <a:lnTo>
                  <a:pt x="61" y="120"/>
                </a:lnTo>
                <a:lnTo>
                  <a:pt x="61" y="109"/>
                </a:lnTo>
                <a:lnTo>
                  <a:pt x="61" y="94"/>
                </a:lnTo>
                <a:lnTo>
                  <a:pt x="61" y="79"/>
                </a:lnTo>
                <a:lnTo>
                  <a:pt x="64" y="61"/>
                </a:lnTo>
                <a:lnTo>
                  <a:pt x="64" y="35"/>
                </a:lnTo>
                <a:lnTo>
                  <a:pt x="64" y="14"/>
                </a:lnTo>
                <a:lnTo>
                  <a:pt x="67" y="0"/>
                </a:lnTo>
                <a:lnTo>
                  <a:pt x="3" y="1"/>
                </a:lnTo>
                <a:lnTo>
                  <a:pt x="0" y="20"/>
                </a:lnTo>
                <a:close/>
              </a:path>
            </a:pathLst>
          </a:custGeom>
          <a:solidFill>
            <a:srgbClr val="0000DC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1" name="Freeform 62"/>
          <p:cNvSpPr>
            <a:spLocks noChangeArrowheads="1"/>
          </p:cNvSpPr>
          <p:nvPr/>
        </p:nvSpPr>
        <p:spPr bwMode="auto">
          <a:xfrm>
            <a:off x="1800225" y="5792788"/>
            <a:ext cx="254000" cy="288925"/>
          </a:xfrm>
          <a:custGeom>
            <a:avLst/>
            <a:gdLst>
              <a:gd name="T0" fmla="*/ 190500 w 160"/>
              <a:gd name="T1" fmla="*/ 285750 h 182"/>
              <a:gd name="T2" fmla="*/ 209550 w 160"/>
              <a:gd name="T3" fmla="*/ 288925 h 182"/>
              <a:gd name="T4" fmla="*/ 225425 w 160"/>
              <a:gd name="T5" fmla="*/ 288925 h 182"/>
              <a:gd name="T6" fmla="*/ 234950 w 160"/>
              <a:gd name="T7" fmla="*/ 282575 h 182"/>
              <a:gd name="T8" fmla="*/ 244475 w 160"/>
              <a:gd name="T9" fmla="*/ 220663 h 182"/>
              <a:gd name="T10" fmla="*/ 246063 w 160"/>
              <a:gd name="T11" fmla="*/ 179388 h 182"/>
              <a:gd name="T12" fmla="*/ 249238 w 160"/>
              <a:gd name="T13" fmla="*/ 138113 h 182"/>
              <a:gd name="T14" fmla="*/ 250825 w 160"/>
              <a:gd name="T15" fmla="*/ 112713 h 182"/>
              <a:gd name="T16" fmla="*/ 254000 w 160"/>
              <a:gd name="T17" fmla="*/ 95250 h 182"/>
              <a:gd name="T18" fmla="*/ 246063 w 160"/>
              <a:gd name="T19" fmla="*/ 77788 h 182"/>
              <a:gd name="T20" fmla="*/ 236538 w 160"/>
              <a:gd name="T21" fmla="*/ 69850 h 182"/>
              <a:gd name="T22" fmla="*/ 227013 w 160"/>
              <a:gd name="T23" fmla="*/ 66675 h 182"/>
              <a:gd name="T24" fmla="*/ 204788 w 160"/>
              <a:gd name="T25" fmla="*/ 58738 h 182"/>
              <a:gd name="T26" fmla="*/ 166688 w 160"/>
              <a:gd name="T27" fmla="*/ 49213 h 182"/>
              <a:gd name="T28" fmla="*/ 127000 w 160"/>
              <a:gd name="T29" fmla="*/ 38100 h 182"/>
              <a:gd name="T30" fmla="*/ 109538 w 160"/>
              <a:gd name="T31" fmla="*/ 30163 h 182"/>
              <a:gd name="T32" fmla="*/ 104775 w 160"/>
              <a:gd name="T33" fmla="*/ 12700 h 182"/>
              <a:gd name="T34" fmla="*/ 100013 w 160"/>
              <a:gd name="T35" fmla="*/ 0 h 182"/>
              <a:gd name="T36" fmla="*/ 80963 w 160"/>
              <a:gd name="T37" fmla="*/ 4763 h 182"/>
              <a:gd name="T38" fmla="*/ 53975 w 160"/>
              <a:gd name="T39" fmla="*/ 7938 h 182"/>
              <a:gd name="T40" fmla="*/ 34925 w 160"/>
              <a:gd name="T41" fmla="*/ 11113 h 182"/>
              <a:gd name="T42" fmla="*/ 0 w 160"/>
              <a:gd name="T43" fmla="*/ 11113 h 182"/>
              <a:gd name="T44" fmla="*/ 0 w 160"/>
              <a:gd name="T45" fmla="*/ 44450 h 182"/>
              <a:gd name="T46" fmla="*/ 7938 w 160"/>
              <a:gd name="T47" fmla="*/ 71438 h 182"/>
              <a:gd name="T48" fmla="*/ 26988 w 160"/>
              <a:gd name="T49" fmla="*/ 85725 h 182"/>
              <a:gd name="T50" fmla="*/ 50800 w 160"/>
              <a:gd name="T51" fmla="*/ 103188 h 182"/>
              <a:gd name="T52" fmla="*/ 87313 w 160"/>
              <a:gd name="T53" fmla="*/ 115888 h 182"/>
              <a:gd name="T54" fmla="*/ 119063 w 160"/>
              <a:gd name="T55" fmla="*/ 122238 h 182"/>
              <a:gd name="T56" fmla="*/ 149225 w 160"/>
              <a:gd name="T57" fmla="*/ 127000 h 182"/>
              <a:gd name="T58" fmla="*/ 171450 w 160"/>
              <a:gd name="T59" fmla="*/ 128588 h 182"/>
              <a:gd name="T60" fmla="*/ 187325 w 160"/>
              <a:gd name="T61" fmla="*/ 133350 h 182"/>
              <a:gd name="T62" fmla="*/ 185738 w 160"/>
              <a:gd name="T63" fmla="*/ 193675 h 182"/>
              <a:gd name="T64" fmla="*/ 173038 w 160"/>
              <a:gd name="T65" fmla="*/ 282575 h 1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60" h="182">
                <a:moveTo>
                  <a:pt x="120" y="180"/>
                </a:moveTo>
                <a:lnTo>
                  <a:pt x="132" y="182"/>
                </a:lnTo>
                <a:lnTo>
                  <a:pt x="142" y="182"/>
                </a:lnTo>
                <a:lnTo>
                  <a:pt x="148" y="178"/>
                </a:lnTo>
                <a:lnTo>
                  <a:pt x="154" y="139"/>
                </a:lnTo>
                <a:lnTo>
                  <a:pt x="155" y="113"/>
                </a:lnTo>
                <a:lnTo>
                  <a:pt x="157" y="87"/>
                </a:lnTo>
                <a:lnTo>
                  <a:pt x="158" y="71"/>
                </a:lnTo>
                <a:lnTo>
                  <a:pt x="160" y="60"/>
                </a:lnTo>
                <a:lnTo>
                  <a:pt x="155" y="49"/>
                </a:lnTo>
                <a:lnTo>
                  <a:pt x="149" y="44"/>
                </a:lnTo>
                <a:lnTo>
                  <a:pt x="143" y="42"/>
                </a:lnTo>
                <a:lnTo>
                  <a:pt x="129" y="37"/>
                </a:lnTo>
                <a:lnTo>
                  <a:pt x="105" y="31"/>
                </a:lnTo>
                <a:lnTo>
                  <a:pt x="80" y="24"/>
                </a:lnTo>
                <a:lnTo>
                  <a:pt x="69" y="19"/>
                </a:lnTo>
                <a:lnTo>
                  <a:pt x="66" y="8"/>
                </a:lnTo>
                <a:lnTo>
                  <a:pt x="63" y="0"/>
                </a:lnTo>
                <a:lnTo>
                  <a:pt x="51" y="3"/>
                </a:lnTo>
                <a:lnTo>
                  <a:pt x="34" y="5"/>
                </a:lnTo>
                <a:lnTo>
                  <a:pt x="22" y="7"/>
                </a:lnTo>
                <a:lnTo>
                  <a:pt x="0" y="7"/>
                </a:lnTo>
                <a:lnTo>
                  <a:pt x="0" y="28"/>
                </a:lnTo>
                <a:lnTo>
                  <a:pt x="5" y="45"/>
                </a:lnTo>
                <a:lnTo>
                  <a:pt x="17" y="54"/>
                </a:lnTo>
                <a:lnTo>
                  <a:pt x="32" y="65"/>
                </a:lnTo>
                <a:lnTo>
                  <a:pt x="55" y="73"/>
                </a:lnTo>
                <a:lnTo>
                  <a:pt x="75" y="77"/>
                </a:lnTo>
                <a:lnTo>
                  <a:pt x="94" y="80"/>
                </a:lnTo>
                <a:lnTo>
                  <a:pt x="108" y="81"/>
                </a:lnTo>
                <a:lnTo>
                  <a:pt x="118" y="84"/>
                </a:lnTo>
                <a:lnTo>
                  <a:pt x="117" y="122"/>
                </a:lnTo>
                <a:lnTo>
                  <a:pt x="109" y="178"/>
                </a:lnTo>
                <a:lnTo>
                  <a:pt x="120" y="18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2" name="Freeform 63"/>
          <p:cNvSpPr>
            <a:spLocks noChangeArrowheads="1"/>
          </p:cNvSpPr>
          <p:nvPr/>
        </p:nvSpPr>
        <p:spPr bwMode="auto">
          <a:xfrm>
            <a:off x="1800225" y="5586413"/>
            <a:ext cx="149225" cy="257175"/>
          </a:xfrm>
          <a:custGeom>
            <a:avLst/>
            <a:gdLst>
              <a:gd name="T0" fmla="*/ 114300 w 94"/>
              <a:gd name="T1" fmla="*/ 227013 h 162"/>
              <a:gd name="T2" fmla="*/ 119063 w 94"/>
              <a:gd name="T3" fmla="*/ 211138 h 162"/>
              <a:gd name="T4" fmla="*/ 123825 w 94"/>
              <a:gd name="T5" fmla="*/ 198438 h 162"/>
              <a:gd name="T6" fmla="*/ 127000 w 94"/>
              <a:gd name="T7" fmla="*/ 185738 h 162"/>
              <a:gd name="T8" fmla="*/ 127000 w 94"/>
              <a:gd name="T9" fmla="*/ 168275 h 162"/>
              <a:gd name="T10" fmla="*/ 127000 w 94"/>
              <a:gd name="T11" fmla="*/ 157163 h 162"/>
              <a:gd name="T12" fmla="*/ 122238 w 94"/>
              <a:gd name="T13" fmla="*/ 134938 h 162"/>
              <a:gd name="T14" fmla="*/ 127000 w 94"/>
              <a:gd name="T15" fmla="*/ 100013 h 162"/>
              <a:gd name="T16" fmla="*/ 122238 w 94"/>
              <a:gd name="T17" fmla="*/ 66675 h 162"/>
              <a:gd name="T18" fmla="*/ 149225 w 94"/>
              <a:gd name="T19" fmla="*/ 82550 h 162"/>
              <a:gd name="T20" fmla="*/ 144463 w 94"/>
              <a:gd name="T21" fmla="*/ 63500 h 162"/>
              <a:gd name="T22" fmla="*/ 144463 w 94"/>
              <a:gd name="T23" fmla="*/ 41275 h 162"/>
              <a:gd name="T24" fmla="*/ 139700 w 94"/>
              <a:gd name="T25" fmla="*/ 23813 h 162"/>
              <a:gd name="T26" fmla="*/ 107950 w 94"/>
              <a:gd name="T27" fmla="*/ 9525 h 162"/>
              <a:gd name="T28" fmla="*/ 87313 w 94"/>
              <a:gd name="T29" fmla="*/ 3175 h 162"/>
              <a:gd name="T30" fmla="*/ 46038 w 94"/>
              <a:gd name="T31" fmla="*/ 0 h 162"/>
              <a:gd name="T32" fmla="*/ 17463 w 94"/>
              <a:gd name="T33" fmla="*/ 12700 h 162"/>
              <a:gd name="T34" fmla="*/ 4763 w 94"/>
              <a:gd name="T35" fmla="*/ 41275 h 162"/>
              <a:gd name="T36" fmla="*/ 0 w 94"/>
              <a:gd name="T37" fmla="*/ 96838 h 162"/>
              <a:gd name="T38" fmla="*/ 4763 w 94"/>
              <a:gd name="T39" fmla="*/ 153988 h 162"/>
              <a:gd name="T40" fmla="*/ 9525 w 94"/>
              <a:gd name="T41" fmla="*/ 204788 h 162"/>
              <a:gd name="T42" fmla="*/ 4763 w 94"/>
              <a:gd name="T43" fmla="*/ 250825 h 162"/>
              <a:gd name="T44" fmla="*/ 31750 w 94"/>
              <a:gd name="T45" fmla="*/ 257175 h 162"/>
              <a:gd name="T46" fmla="*/ 76200 w 94"/>
              <a:gd name="T47" fmla="*/ 250825 h 162"/>
              <a:gd name="T48" fmla="*/ 107950 w 94"/>
              <a:gd name="T49" fmla="*/ 238125 h 16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94" h="162">
                <a:moveTo>
                  <a:pt x="72" y="143"/>
                </a:moveTo>
                <a:lnTo>
                  <a:pt x="75" y="133"/>
                </a:lnTo>
                <a:lnTo>
                  <a:pt x="78" y="125"/>
                </a:lnTo>
                <a:lnTo>
                  <a:pt x="80" y="117"/>
                </a:lnTo>
                <a:lnTo>
                  <a:pt x="80" y="106"/>
                </a:lnTo>
                <a:lnTo>
                  <a:pt x="80" y="99"/>
                </a:lnTo>
                <a:lnTo>
                  <a:pt x="77" y="85"/>
                </a:lnTo>
                <a:lnTo>
                  <a:pt x="80" y="63"/>
                </a:lnTo>
                <a:lnTo>
                  <a:pt x="77" y="42"/>
                </a:lnTo>
                <a:lnTo>
                  <a:pt x="94" y="52"/>
                </a:lnTo>
                <a:lnTo>
                  <a:pt x="91" y="40"/>
                </a:lnTo>
                <a:lnTo>
                  <a:pt x="91" y="26"/>
                </a:lnTo>
                <a:lnTo>
                  <a:pt x="88" y="15"/>
                </a:lnTo>
                <a:lnTo>
                  <a:pt x="68" y="6"/>
                </a:lnTo>
                <a:lnTo>
                  <a:pt x="55" y="2"/>
                </a:lnTo>
                <a:lnTo>
                  <a:pt x="29" y="0"/>
                </a:lnTo>
                <a:lnTo>
                  <a:pt x="11" y="8"/>
                </a:lnTo>
                <a:lnTo>
                  <a:pt x="3" y="26"/>
                </a:lnTo>
                <a:lnTo>
                  <a:pt x="0" y="61"/>
                </a:lnTo>
                <a:lnTo>
                  <a:pt x="3" y="97"/>
                </a:lnTo>
                <a:lnTo>
                  <a:pt x="6" y="129"/>
                </a:lnTo>
                <a:lnTo>
                  <a:pt x="3" y="158"/>
                </a:lnTo>
                <a:lnTo>
                  <a:pt x="20" y="162"/>
                </a:lnTo>
                <a:lnTo>
                  <a:pt x="48" y="158"/>
                </a:lnTo>
                <a:lnTo>
                  <a:pt x="68" y="150"/>
                </a:lnTo>
                <a:lnTo>
                  <a:pt x="72" y="143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3" name="Freeform 64"/>
          <p:cNvSpPr>
            <a:spLocks noChangeArrowheads="1"/>
          </p:cNvSpPr>
          <p:nvPr/>
        </p:nvSpPr>
        <p:spPr bwMode="auto">
          <a:xfrm>
            <a:off x="2112963" y="5662613"/>
            <a:ext cx="103187" cy="47625"/>
          </a:xfrm>
          <a:custGeom>
            <a:avLst/>
            <a:gdLst>
              <a:gd name="T0" fmla="*/ 36512 w 65"/>
              <a:gd name="T1" fmla="*/ 14288 h 30"/>
              <a:gd name="T2" fmla="*/ 46037 w 65"/>
              <a:gd name="T3" fmla="*/ 4763 h 30"/>
              <a:gd name="T4" fmla="*/ 55562 w 65"/>
              <a:gd name="T5" fmla="*/ 0 h 30"/>
              <a:gd name="T6" fmla="*/ 68262 w 65"/>
              <a:gd name="T7" fmla="*/ 0 h 30"/>
              <a:gd name="T8" fmla="*/ 74612 w 65"/>
              <a:gd name="T9" fmla="*/ 4763 h 30"/>
              <a:gd name="T10" fmla="*/ 74612 w 65"/>
              <a:gd name="T11" fmla="*/ 9525 h 30"/>
              <a:gd name="T12" fmla="*/ 68262 w 65"/>
              <a:gd name="T13" fmla="*/ 11113 h 30"/>
              <a:gd name="T14" fmla="*/ 61912 w 65"/>
              <a:gd name="T15" fmla="*/ 9525 h 30"/>
              <a:gd name="T16" fmla="*/ 55562 w 65"/>
              <a:gd name="T17" fmla="*/ 14288 h 30"/>
              <a:gd name="T18" fmla="*/ 63500 w 65"/>
              <a:gd name="T19" fmla="*/ 20638 h 30"/>
              <a:gd name="T20" fmla="*/ 76200 w 65"/>
              <a:gd name="T21" fmla="*/ 25400 h 30"/>
              <a:gd name="T22" fmla="*/ 103187 w 65"/>
              <a:gd name="T23" fmla="*/ 22225 h 30"/>
              <a:gd name="T24" fmla="*/ 98425 w 65"/>
              <a:gd name="T25" fmla="*/ 33338 h 30"/>
              <a:gd name="T26" fmla="*/ 92075 w 65"/>
              <a:gd name="T27" fmla="*/ 41275 h 30"/>
              <a:gd name="T28" fmla="*/ 85725 w 65"/>
              <a:gd name="T29" fmla="*/ 46038 h 30"/>
              <a:gd name="T30" fmla="*/ 74612 w 65"/>
              <a:gd name="T31" fmla="*/ 47625 h 30"/>
              <a:gd name="T32" fmla="*/ 65087 w 65"/>
              <a:gd name="T33" fmla="*/ 47625 h 30"/>
              <a:gd name="T34" fmla="*/ 60325 w 65"/>
              <a:gd name="T35" fmla="*/ 47625 h 30"/>
              <a:gd name="T36" fmla="*/ 49212 w 65"/>
              <a:gd name="T37" fmla="*/ 41275 h 30"/>
              <a:gd name="T38" fmla="*/ 39687 w 65"/>
              <a:gd name="T39" fmla="*/ 41275 h 30"/>
              <a:gd name="T40" fmla="*/ 28575 w 65"/>
              <a:gd name="T41" fmla="*/ 41275 h 30"/>
              <a:gd name="T42" fmla="*/ 3175 w 65"/>
              <a:gd name="T43" fmla="*/ 41275 h 30"/>
              <a:gd name="T44" fmla="*/ 0 w 65"/>
              <a:gd name="T45" fmla="*/ 14288 h 30"/>
              <a:gd name="T46" fmla="*/ 28575 w 65"/>
              <a:gd name="T47" fmla="*/ 14288 h 3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5" h="30">
                <a:moveTo>
                  <a:pt x="23" y="9"/>
                </a:moveTo>
                <a:lnTo>
                  <a:pt x="29" y="3"/>
                </a:lnTo>
                <a:lnTo>
                  <a:pt x="35" y="0"/>
                </a:lnTo>
                <a:lnTo>
                  <a:pt x="43" y="0"/>
                </a:lnTo>
                <a:lnTo>
                  <a:pt x="47" y="3"/>
                </a:lnTo>
                <a:lnTo>
                  <a:pt x="47" y="6"/>
                </a:lnTo>
                <a:lnTo>
                  <a:pt x="43" y="7"/>
                </a:lnTo>
                <a:lnTo>
                  <a:pt x="39" y="6"/>
                </a:lnTo>
                <a:lnTo>
                  <a:pt x="35" y="9"/>
                </a:lnTo>
                <a:lnTo>
                  <a:pt x="40" y="13"/>
                </a:lnTo>
                <a:lnTo>
                  <a:pt x="48" y="16"/>
                </a:lnTo>
                <a:lnTo>
                  <a:pt x="65" y="14"/>
                </a:lnTo>
                <a:lnTo>
                  <a:pt x="62" y="21"/>
                </a:lnTo>
                <a:lnTo>
                  <a:pt x="58" y="26"/>
                </a:lnTo>
                <a:lnTo>
                  <a:pt x="54" y="29"/>
                </a:lnTo>
                <a:lnTo>
                  <a:pt x="47" y="30"/>
                </a:lnTo>
                <a:lnTo>
                  <a:pt x="41" y="30"/>
                </a:lnTo>
                <a:lnTo>
                  <a:pt x="38" y="30"/>
                </a:lnTo>
                <a:lnTo>
                  <a:pt x="31" y="26"/>
                </a:lnTo>
                <a:lnTo>
                  <a:pt x="25" y="26"/>
                </a:lnTo>
                <a:lnTo>
                  <a:pt x="18" y="26"/>
                </a:lnTo>
                <a:lnTo>
                  <a:pt x="2" y="26"/>
                </a:lnTo>
                <a:lnTo>
                  <a:pt x="0" y="9"/>
                </a:lnTo>
                <a:lnTo>
                  <a:pt x="18" y="9"/>
                </a:lnTo>
                <a:lnTo>
                  <a:pt x="23" y="9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4" name="Freeform 65"/>
          <p:cNvSpPr>
            <a:spLocks noChangeArrowheads="1"/>
          </p:cNvSpPr>
          <p:nvPr/>
        </p:nvSpPr>
        <p:spPr bwMode="auto">
          <a:xfrm>
            <a:off x="2132013" y="5668963"/>
            <a:ext cx="15875" cy="41275"/>
          </a:xfrm>
          <a:custGeom>
            <a:avLst/>
            <a:gdLst>
              <a:gd name="T0" fmla="*/ 15875 w 10"/>
              <a:gd name="T1" fmla="*/ 3175 h 26"/>
              <a:gd name="T2" fmla="*/ 14288 w 10"/>
              <a:gd name="T3" fmla="*/ 22225 h 26"/>
              <a:gd name="T4" fmla="*/ 14288 w 10"/>
              <a:gd name="T5" fmla="*/ 41275 h 26"/>
              <a:gd name="T6" fmla="*/ 1588 w 10"/>
              <a:gd name="T7" fmla="*/ 41275 h 26"/>
              <a:gd name="T8" fmla="*/ 0 w 10"/>
              <a:gd name="T9" fmla="*/ 0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" h="26">
                <a:moveTo>
                  <a:pt x="10" y="2"/>
                </a:moveTo>
                <a:lnTo>
                  <a:pt x="9" y="14"/>
                </a:lnTo>
                <a:lnTo>
                  <a:pt x="9" y="26"/>
                </a:lnTo>
                <a:lnTo>
                  <a:pt x="1" y="26"/>
                </a:lnTo>
                <a:lnTo>
                  <a:pt x="0" y="0"/>
                </a:lnTo>
                <a:lnTo>
                  <a:pt x="10" y="2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5" name="Freeform 66"/>
          <p:cNvSpPr>
            <a:spLocks noChangeArrowheads="1"/>
          </p:cNvSpPr>
          <p:nvPr/>
        </p:nvSpPr>
        <p:spPr bwMode="auto">
          <a:xfrm>
            <a:off x="1773238" y="5581650"/>
            <a:ext cx="368300" cy="322263"/>
          </a:xfrm>
          <a:custGeom>
            <a:avLst/>
            <a:gdLst>
              <a:gd name="T0" fmla="*/ 146050 w 232"/>
              <a:gd name="T1" fmla="*/ 114300 h 203"/>
              <a:gd name="T2" fmla="*/ 144463 w 232"/>
              <a:gd name="T3" fmla="*/ 149225 h 203"/>
              <a:gd name="T4" fmla="*/ 144463 w 232"/>
              <a:gd name="T5" fmla="*/ 187325 h 203"/>
              <a:gd name="T6" fmla="*/ 141288 w 232"/>
              <a:gd name="T7" fmla="*/ 201613 h 203"/>
              <a:gd name="T8" fmla="*/ 139700 w 232"/>
              <a:gd name="T9" fmla="*/ 225425 h 203"/>
              <a:gd name="T10" fmla="*/ 139700 w 232"/>
              <a:gd name="T11" fmla="*/ 242888 h 203"/>
              <a:gd name="T12" fmla="*/ 134938 w 232"/>
              <a:gd name="T13" fmla="*/ 268288 h 203"/>
              <a:gd name="T14" fmla="*/ 131763 w 232"/>
              <a:gd name="T15" fmla="*/ 276225 h 203"/>
              <a:gd name="T16" fmla="*/ 122238 w 232"/>
              <a:gd name="T17" fmla="*/ 287338 h 203"/>
              <a:gd name="T18" fmla="*/ 109538 w 232"/>
              <a:gd name="T19" fmla="*/ 295275 h 203"/>
              <a:gd name="T20" fmla="*/ 95250 w 232"/>
              <a:gd name="T21" fmla="*/ 301625 h 203"/>
              <a:gd name="T22" fmla="*/ 80963 w 232"/>
              <a:gd name="T23" fmla="*/ 306388 h 203"/>
              <a:gd name="T24" fmla="*/ 68263 w 232"/>
              <a:gd name="T25" fmla="*/ 309563 h 203"/>
              <a:gd name="T26" fmla="*/ 52388 w 232"/>
              <a:gd name="T27" fmla="*/ 314325 h 203"/>
              <a:gd name="T28" fmla="*/ 30163 w 232"/>
              <a:gd name="T29" fmla="*/ 315913 h 203"/>
              <a:gd name="T30" fmla="*/ 22225 w 232"/>
              <a:gd name="T31" fmla="*/ 279400 h 203"/>
              <a:gd name="T32" fmla="*/ 22225 w 232"/>
              <a:gd name="T33" fmla="*/ 317500 h 203"/>
              <a:gd name="T34" fmla="*/ 9525 w 232"/>
              <a:gd name="T35" fmla="*/ 322263 h 203"/>
              <a:gd name="T36" fmla="*/ 4763 w 232"/>
              <a:gd name="T37" fmla="*/ 307975 h 203"/>
              <a:gd name="T38" fmla="*/ 3175 w 232"/>
              <a:gd name="T39" fmla="*/ 295275 h 203"/>
              <a:gd name="T40" fmla="*/ 0 w 232"/>
              <a:gd name="T41" fmla="*/ 276225 h 203"/>
              <a:gd name="T42" fmla="*/ 4763 w 232"/>
              <a:gd name="T43" fmla="*/ 260350 h 203"/>
              <a:gd name="T44" fmla="*/ 11113 w 232"/>
              <a:gd name="T45" fmla="*/ 233363 h 203"/>
              <a:gd name="T46" fmla="*/ 15875 w 232"/>
              <a:gd name="T47" fmla="*/ 212725 h 203"/>
              <a:gd name="T48" fmla="*/ 17463 w 232"/>
              <a:gd name="T49" fmla="*/ 190500 h 203"/>
              <a:gd name="T50" fmla="*/ 17463 w 232"/>
              <a:gd name="T51" fmla="*/ 149225 h 203"/>
              <a:gd name="T52" fmla="*/ 17463 w 232"/>
              <a:gd name="T53" fmla="*/ 104775 h 203"/>
              <a:gd name="T54" fmla="*/ 22225 w 232"/>
              <a:gd name="T55" fmla="*/ 85725 h 203"/>
              <a:gd name="T56" fmla="*/ 25400 w 232"/>
              <a:gd name="T57" fmla="*/ 68263 h 203"/>
              <a:gd name="T58" fmla="*/ 26988 w 232"/>
              <a:gd name="T59" fmla="*/ 58738 h 203"/>
              <a:gd name="T60" fmla="*/ 30163 w 232"/>
              <a:gd name="T61" fmla="*/ 44450 h 203"/>
              <a:gd name="T62" fmla="*/ 31750 w 232"/>
              <a:gd name="T63" fmla="*/ 34925 h 203"/>
              <a:gd name="T64" fmla="*/ 34925 w 232"/>
              <a:gd name="T65" fmla="*/ 22225 h 203"/>
              <a:gd name="T66" fmla="*/ 41275 w 232"/>
              <a:gd name="T67" fmla="*/ 12700 h 203"/>
              <a:gd name="T68" fmla="*/ 47625 w 232"/>
              <a:gd name="T69" fmla="*/ 9525 h 203"/>
              <a:gd name="T70" fmla="*/ 58738 w 232"/>
              <a:gd name="T71" fmla="*/ 4763 h 203"/>
              <a:gd name="T72" fmla="*/ 68263 w 232"/>
              <a:gd name="T73" fmla="*/ 3175 h 203"/>
              <a:gd name="T74" fmla="*/ 88900 w 232"/>
              <a:gd name="T75" fmla="*/ 0 h 203"/>
              <a:gd name="T76" fmla="*/ 104775 w 232"/>
              <a:gd name="T77" fmla="*/ 3175 h 203"/>
              <a:gd name="T78" fmla="*/ 122238 w 232"/>
              <a:gd name="T79" fmla="*/ 9525 h 203"/>
              <a:gd name="T80" fmla="*/ 139700 w 232"/>
              <a:gd name="T81" fmla="*/ 12700 h 203"/>
              <a:gd name="T82" fmla="*/ 157163 w 232"/>
              <a:gd name="T83" fmla="*/ 19050 h 203"/>
              <a:gd name="T84" fmla="*/ 176213 w 232"/>
              <a:gd name="T85" fmla="*/ 31750 h 203"/>
              <a:gd name="T86" fmla="*/ 198438 w 232"/>
              <a:gd name="T87" fmla="*/ 46038 h 203"/>
              <a:gd name="T88" fmla="*/ 217488 w 232"/>
              <a:gd name="T89" fmla="*/ 58738 h 203"/>
              <a:gd name="T90" fmla="*/ 231775 w 232"/>
              <a:gd name="T91" fmla="*/ 73025 h 203"/>
              <a:gd name="T92" fmla="*/ 296863 w 232"/>
              <a:gd name="T93" fmla="*/ 80963 h 203"/>
              <a:gd name="T94" fmla="*/ 346075 w 232"/>
              <a:gd name="T95" fmla="*/ 85725 h 203"/>
              <a:gd name="T96" fmla="*/ 368300 w 232"/>
              <a:gd name="T97" fmla="*/ 85725 h 203"/>
              <a:gd name="T98" fmla="*/ 363538 w 232"/>
              <a:gd name="T99" fmla="*/ 100013 h 203"/>
              <a:gd name="T100" fmla="*/ 363538 w 232"/>
              <a:gd name="T101" fmla="*/ 117475 h 203"/>
              <a:gd name="T102" fmla="*/ 368300 w 232"/>
              <a:gd name="T103" fmla="*/ 131763 h 203"/>
              <a:gd name="T104" fmla="*/ 304800 w 232"/>
              <a:gd name="T105" fmla="*/ 131763 h 203"/>
              <a:gd name="T106" fmla="*/ 277813 w 232"/>
              <a:gd name="T107" fmla="*/ 131763 h 203"/>
              <a:gd name="T108" fmla="*/ 230188 w 232"/>
              <a:gd name="T109" fmla="*/ 123825 h 203"/>
              <a:gd name="T110" fmla="*/ 198438 w 232"/>
              <a:gd name="T111" fmla="*/ 112713 h 203"/>
              <a:gd name="T112" fmla="*/ 171450 w 232"/>
              <a:gd name="T113" fmla="*/ 101600 h 203"/>
              <a:gd name="T114" fmla="*/ 146050 w 232"/>
              <a:gd name="T115" fmla="*/ 90488 h 20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32" h="203">
                <a:moveTo>
                  <a:pt x="92" y="72"/>
                </a:moveTo>
                <a:lnTo>
                  <a:pt x="91" y="94"/>
                </a:lnTo>
                <a:lnTo>
                  <a:pt x="91" y="118"/>
                </a:lnTo>
                <a:lnTo>
                  <a:pt x="89" y="127"/>
                </a:lnTo>
                <a:lnTo>
                  <a:pt x="88" y="142"/>
                </a:lnTo>
                <a:lnTo>
                  <a:pt x="88" y="153"/>
                </a:lnTo>
                <a:lnTo>
                  <a:pt x="85" y="169"/>
                </a:lnTo>
                <a:lnTo>
                  <a:pt x="83" y="174"/>
                </a:lnTo>
                <a:lnTo>
                  <a:pt x="77" y="181"/>
                </a:lnTo>
                <a:lnTo>
                  <a:pt x="69" y="186"/>
                </a:lnTo>
                <a:lnTo>
                  <a:pt x="60" y="190"/>
                </a:lnTo>
                <a:lnTo>
                  <a:pt x="51" y="193"/>
                </a:lnTo>
                <a:lnTo>
                  <a:pt x="43" y="195"/>
                </a:lnTo>
                <a:lnTo>
                  <a:pt x="33" y="198"/>
                </a:lnTo>
                <a:lnTo>
                  <a:pt x="19" y="199"/>
                </a:lnTo>
                <a:lnTo>
                  <a:pt x="14" y="176"/>
                </a:lnTo>
                <a:lnTo>
                  <a:pt x="14" y="200"/>
                </a:lnTo>
                <a:lnTo>
                  <a:pt x="6" y="203"/>
                </a:lnTo>
                <a:lnTo>
                  <a:pt x="3" y="194"/>
                </a:lnTo>
                <a:lnTo>
                  <a:pt x="2" y="186"/>
                </a:lnTo>
                <a:lnTo>
                  <a:pt x="0" y="174"/>
                </a:lnTo>
                <a:lnTo>
                  <a:pt x="3" y="164"/>
                </a:lnTo>
                <a:lnTo>
                  <a:pt x="7" y="147"/>
                </a:lnTo>
                <a:lnTo>
                  <a:pt x="10" y="134"/>
                </a:lnTo>
                <a:lnTo>
                  <a:pt x="11" y="120"/>
                </a:lnTo>
                <a:lnTo>
                  <a:pt x="11" y="94"/>
                </a:lnTo>
                <a:lnTo>
                  <a:pt x="11" y="66"/>
                </a:lnTo>
                <a:lnTo>
                  <a:pt x="14" y="54"/>
                </a:lnTo>
                <a:lnTo>
                  <a:pt x="16" y="43"/>
                </a:lnTo>
                <a:lnTo>
                  <a:pt x="17" y="37"/>
                </a:lnTo>
                <a:lnTo>
                  <a:pt x="19" y="28"/>
                </a:lnTo>
                <a:lnTo>
                  <a:pt x="20" y="22"/>
                </a:lnTo>
                <a:lnTo>
                  <a:pt x="22" y="14"/>
                </a:lnTo>
                <a:lnTo>
                  <a:pt x="26" y="8"/>
                </a:lnTo>
                <a:lnTo>
                  <a:pt x="30" y="6"/>
                </a:lnTo>
                <a:lnTo>
                  <a:pt x="37" y="3"/>
                </a:lnTo>
                <a:lnTo>
                  <a:pt x="43" y="2"/>
                </a:lnTo>
                <a:lnTo>
                  <a:pt x="56" y="0"/>
                </a:lnTo>
                <a:lnTo>
                  <a:pt x="66" y="2"/>
                </a:lnTo>
                <a:lnTo>
                  <a:pt x="77" y="6"/>
                </a:lnTo>
                <a:lnTo>
                  <a:pt x="88" y="8"/>
                </a:lnTo>
                <a:lnTo>
                  <a:pt x="99" y="12"/>
                </a:lnTo>
                <a:lnTo>
                  <a:pt x="111" y="20"/>
                </a:lnTo>
                <a:lnTo>
                  <a:pt x="125" y="29"/>
                </a:lnTo>
                <a:lnTo>
                  <a:pt x="137" y="37"/>
                </a:lnTo>
                <a:lnTo>
                  <a:pt x="146" y="46"/>
                </a:lnTo>
                <a:lnTo>
                  <a:pt x="187" y="51"/>
                </a:lnTo>
                <a:lnTo>
                  <a:pt x="218" y="54"/>
                </a:lnTo>
                <a:lnTo>
                  <a:pt x="232" y="54"/>
                </a:lnTo>
                <a:lnTo>
                  <a:pt x="229" y="63"/>
                </a:lnTo>
                <a:lnTo>
                  <a:pt x="229" y="74"/>
                </a:lnTo>
                <a:lnTo>
                  <a:pt x="232" y="83"/>
                </a:lnTo>
                <a:lnTo>
                  <a:pt x="192" y="83"/>
                </a:lnTo>
                <a:lnTo>
                  <a:pt x="175" y="83"/>
                </a:lnTo>
                <a:lnTo>
                  <a:pt x="145" y="78"/>
                </a:lnTo>
                <a:lnTo>
                  <a:pt x="125" y="71"/>
                </a:lnTo>
                <a:lnTo>
                  <a:pt x="108" y="64"/>
                </a:lnTo>
                <a:lnTo>
                  <a:pt x="92" y="57"/>
                </a:lnTo>
                <a:lnTo>
                  <a:pt x="92" y="72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6" name="Freeform 67"/>
          <p:cNvSpPr>
            <a:spLocks/>
          </p:cNvSpPr>
          <p:nvPr/>
        </p:nvSpPr>
        <p:spPr bwMode="auto">
          <a:xfrm>
            <a:off x="1876425" y="5649913"/>
            <a:ext cx="46038" cy="22225"/>
          </a:xfrm>
          <a:custGeom>
            <a:avLst/>
            <a:gdLst>
              <a:gd name="T0" fmla="*/ 46038 w 29"/>
              <a:gd name="T1" fmla="*/ 22225 h 14"/>
              <a:gd name="T2" fmla="*/ 19050 w 29"/>
              <a:gd name="T3" fmla="*/ 7938 h 14"/>
              <a:gd name="T4" fmla="*/ 0 w 29"/>
              <a:gd name="T5" fmla="*/ 0 h 1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9" h="14">
                <a:moveTo>
                  <a:pt x="29" y="14"/>
                </a:moveTo>
                <a:lnTo>
                  <a:pt x="12" y="5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7" name="Freeform 68"/>
          <p:cNvSpPr>
            <a:spLocks noChangeArrowheads="1"/>
          </p:cNvSpPr>
          <p:nvPr/>
        </p:nvSpPr>
        <p:spPr bwMode="auto">
          <a:xfrm>
            <a:off x="1878013" y="5432425"/>
            <a:ext cx="22225" cy="9525"/>
          </a:xfrm>
          <a:custGeom>
            <a:avLst/>
            <a:gdLst>
              <a:gd name="T0" fmla="*/ 3175 w 14"/>
              <a:gd name="T1" fmla="*/ 7938 h 6"/>
              <a:gd name="T2" fmla="*/ 3175 w 14"/>
              <a:gd name="T3" fmla="*/ 6350 h 6"/>
              <a:gd name="T4" fmla="*/ 3175 w 14"/>
              <a:gd name="T5" fmla="*/ 4763 h 6"/>
              <a:gd name="T6" fmla="*/ 4763 w 14"/>
              <a:gd name="T7" fmla="*/ 3175 h 6"/>
              <a:gd name="T8" fmla="*/ 7938 w 14"/>
              <a:gd name="T9" fmla="*/ 1588 h 6"/>
              <a:gd name="T10" fmla="*/ 7938 w 14"/>
              <a:gd name="T11" fmla="*/ 1588 h 6"/>
              <a:gd name="T12" fmla="*/ 9525 w 14"/>
              <a:gd name="T13" fmla="*/ 0 h 6"/>
              <a:gd name="T14" fmla="*/ 12700 w 14"/>
              <a:gd name="T15" fmla="*/ 0 h 6"/>
              <a:gd name="T16" fmla="*/ 12700 w 14"/>
              <a:gd name="T17" fmla="*/ 0 h 6"/>
              <a:gd name="T18" fmla="*/ 15875 w 14"/>
              <a:gd name="T19" fmla="*/ 0 h 6"/>
              <a:gd name="T20" fmla="*/ 17463 w 14"/>
              <a:gd name="T21" fmla="*/ 0 h 6"/>
              <a:gd name="T22" fmla="*/ 20638 w 14"/>
              <a:gd name="T23" fmla="*/ 0 h 6"/>
              <a:gd name="T24" fmla="*/ 20638 w 14"/>
              <a:gd name="T25" fmla="*/ 0 h 6"/>
              <a:gd name="T26" fmla="*/ 22225 w 14"/>
              <a:gd name="T27" fmla="*/ 0 h 6"/>
              <a:gd name="T28" fmla="*/ 22225 w 14"/>
              <a:gd name="T29" fmla="*/ 0 h 6"/>
              <a:gd name="T30" fmla="*/ 22225 w 14"/>
              <a:gd name="T31" fmla="*/ 1588 h 6"/>
              <a:gd name="T32" fmla="*/ 22225 w 14"/>
              <a:gd name="T33" fmla="*/ 1588 h 6"/>
              <a:gd name="T34" fmla="*/ 22225 w 14"/>
              <a:gd name="T35" fmla="*/ 1588 h 6"/>
              <a:gd name="T36" fmla="*/ 22225 w 14"/>
              <a:gd name="T37" fmla="*/ 3175 h 6"/>
              <a:gd name="T38" fmla="*/ 22225 w 14"/>
              <a:gd name="T39" fmla="*/ 3175 h 6"/>
              <a:gd name="T40" fmla="*/ 20638 w 14"/>
              <a:gd name="T41" fmla="*/ 4763 h 6"/>
              <a:gd name="T42" fmla="*/ 20638 w 14"/>
              <a:gd name="T43" fmla="*/ 4763 h 6"/>
              <a:gd name="T44" fmla="*/ 17463 w 14"/>
              <a:gd name="T45" fmla="*/ 4763 h 6"/>
              <a:gd name="T46" fmla="*/ 17463 w 14"/>
              <a:gd name="T47" fmla="*/ 4763 h 6"/>
              <a:gd name="T48" fmla="*/ 17463 w 14"/>
              <a:gd name="T49" fmla="*/ 4763 h 6"/>
              <a:gd name="T50" fmla="*/ 15875 w 14"/>
              <a:gd name="T51" fmla="*/ 4763 h 6"/>
              <a:gd name="T52" fmla="*/ 12700 w 14"/>
              <a:gd name="T53" fmla="*/ 4763 h 6"/>
              <a:gd name="T54" fmla="*/ 12700 w 14"/>
              <a:gd name="T55" fmla="*/ 4763 h 6"/>
              <a:gd name="T56" fmla="*/ 9525 w 14"/>
              <a:gd name="T57" fmla="*/ 4763 h 6"/>
              <a:gd name="T58" fmla="*/ 7938 w 14"/>
              <a:gd name="T59" fmla="*/ 4763 h 6"/>
              <a:gd name="T60" fmla="*/ 7938 w 14"/>
              <a:gd name="T61" fmla="*/ 4763 h 6"/>
              <a:gd name="T62" fmla="*/ 4763 w 14"/>
              <a:gd name="T63" fmla="*/ 6350 h 6"/>
              <a:gd name="T64" fmla="*/ 4763 w 14"/>
              <a:gd name="T65" fmla="*/ 7938 h 6"/>
              <a:gd name="T66" fmla="*/ 3175 w 14"/>
              <a:gd name="T67" fmla="*/ 7938 h 6"/>
              <a:gd name="T68" fmla="*/ 3175 w 14"/>
              <a:gd name="T69" fmla="*/ 7938 h 6"/>
              <a:gd name="T70" fmla="*/ 0 w 14"/>
              <a:gd name="T71" fmla="*/ 9525 h 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4" h="6">
                <a:moveTo>
                  <a:pt x="2" y="5"/>
                </a:moveTo>
                <a:lnTo>
                  <a:pt x="2" y="4"/>
                </a:lnTo>
                <a:lnTo>
                  <a:pt x="2" y="3"/>
                </a:lnTo>
                <a:lnTo>
                  <a:pt x="3" y="2"/>
                </a:lnTo>
                <a:lnTo>
                  <a:pt x="5" y="1"/>
                </a:lnTo>
                <a:lnTo>
                  <a:pt x="6" y="0"/>
                </a:lnTo>
                <a:lnTo>
                  <a:pt x="8" y="0"/>
                </a:lnTo>
                <a:lnTo>
                  <a:pt x="10" y="0"/>
                </a:lnTo>
                <a:lnTo>
                  <a:pt x="11" y="0"/>
                </a:lnTo>
                <a:lnTo>
                  <a:pt x="13" y="0"/>
                </a:lnTo>
                <a:lnTo>
                  <a:pt x="14" y="0"/>
                </a:lnTo>
                <a:lnTo>
                  <a:pt x="14" y="1"/>
                </a:lnTo>
                <a:lnTo>
                  <a:pt x="14" y="2"/>
                </a:lnTo>
                <a:lnTo>
                  <a:pt x="13" y="3"/>
                </a:lnTo>
                <a:lnTo>
                  <a:pt x="11" y="3"/>
                </a:lnTo>
                <a:lnTo>
                  <a:pt x="10" y="3"/>
                </a:lnTo>
                <a:lnTo>
                  <a:pt x="8" y="3"/>
                </a:lnTo>
                <a:lnTo>
                  <a:pt x="6" y="3"/>
                </a:lnTo>
                <a:lnTo>
                  <a:pt x="5" y="3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0" y="6"/>
                </a:lnTo>
                <a:lnTo>
                  <a:pt x="2" y="5"/>
                </a:lnTo>
                <a:close/>
              </a:path>
            </a:pathLst>
          </a:custGeom>
          <a:solidFill>
            <a:srgbClr val="C4E9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8" name="Freeform 69"/>
          <p:cNvSpPr>
            <a:spLocks noChangeArrowheads="1"/>
          </p:cNvSpPr>
          <p:nvPr/>
        </p:nvSpPr>
        <p:spPr bwMode="auto">
          <a:xfrm>
            <a:off x="1752600" y="5545138"/>
            <a:ext cx="19050" cy="12700"/>
          </a:xfrm>
          <a:custGeom>
            <a:avLst/>
            <a:gdLst>
              <a:gd name="T0" fmla="*/ 9525 w 12"/>
              <a:gd name="T1" fmla="*/ 0 h 8"/>
              <a:gd name="T2" fmla="*/ 6350 w 12"/>
              <a:gd name="T3" fmla="*/ 0 h 8"/>
              <a:gd name="T4" fmla="*/ 4763 w 12"/>
              <a:gd name="T5" fmla="*/ 3175 h 8"/>
              <a:gd name="T6" fmla="*/ 3175 w 12"/>
              <a:gd name="T7" fmla="*/ 4763 h 8"/>
              <a:gd name="T8" fmla="*/ 1588 w 12"/>
              <a:gd name="T9" fmla="*/ 4763 h 8"/>
              <a:gd name="T10" fmla="*/ 0 w 12"/>
              <a:gd name="T11" fmla="*/ 7938 h 8"/>
              <a:gd name="T12" fmla="*/ 0 w 12"/>
              <a:gd name="T13" fmla="*/ 9525 h 8"/>
              <a:gd name="T14" fmla="*/ 1588 w 12"/>
              <a:gd name="T15" fmla="*/ 9525 h 8"/>
              <a:gd name="T16" fmla="*/ 3175 w 12"/>
              <a:gd name="T17" fmla="*/ 9525 h 8"/>
              <a:gd name="T18" fmla="*/ 3175 w 12"/>
              <a:gd name="T19" fmla="*/ 9525 h 8"/>
              <a:gd name="T20" fmla="*/ 6350 w 12"/>
              <a:gd name="T21" fmla="*/ 12700 h 8"/>
              <a:gd name="T22" fmla="*/ 9525 w 12"/>
              <a:gd name="T23" fmla="*/ 9525 h 8"/>
              <a:gd name="T24" fmla="*/ 11113 w 12"/>
              <a:gd name="T25" fmla="*/ 9525 h 8"/>
              <a:gd name="T26" fmla="*/ 11113 w 12"/>
              <a:gd name="T27" fmla="*/ 7938 h 8"/>
              <a:gd name="T28" fmla="*/ 14288 w 12"/>
              <a:gd name="T29" fmla="*/ 4763 h 8"/>
              <a:gd name="T30" fmla="*/ 14288 w 12"/>
              <a:gd name="T31" fmla="*/ 3175 h 8"/>
              <a:gd name="T32" fmla="*/ 15875 w 12"/>
              <a:gd name="T33" fmla="*/ 0 h 8"/>
              <a:gd name="T34" fmla="*/ 19050 w 12"/>
              <a:gd name="T35" fmla="*/ 0 h 8"/>
              <a:gd name="T36" fmla="*/ 14288 w 12"/>
              <a:gd name="T37" fmla="*/ 0 h 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2" h="8">
                <a:moveTo>
                  <a:pt x="6" y="0"/>
                </a:moveTo>
                <a:lnTo>
                  <a:pt x="4" y="0"/>
                </a:lnTo>
                <a:lnTo>
                  <a:pt x="3" y="2"/>
                </a:lnTo>
                <a:lnTo>
                  <a:pt x="2" y="3"/>
                </a:lnTo>
                <a:lnTo>
                  <a:pt x="1" y="3"/>
                </a:lnTo>
                <a:lnTo>
                  <a:pt x="0" y="5"/>
                </a:lnTo>
                <a:lnTo>
                  <a:pt x="0" y="6"/>
                </a:lnTo>
                <a:lnTo>
                  <a:pt x="1" y="6"/>
                </a:lnTo>
                <a:lnTo>
                  <a:pt x="2" y="6"/>
                </a:lnTo>
                <a:lnTo>
                  <a:pt x="4" y="8"/>
                </a:lnTo>
                <a:lnTo>
                  <a:pt x="6" y="6"/>
                </a:lnTo>
                <a:lnTo>
                  <a:pt x="7" y="6"/>
                </a:lnTo>
                <a:lnTo>
                  <a:pt x="7" y="5"/>
                </a:lnTo>
                <a:lnTo>
                  <a:pt x="9" y="3"/>
                </a:lnTo>
                <a:lnTo>
                  <a:pt x="9" y="2"/>
                </a:lnTo>
                <a:lnTo>
                  <a:pt x="10" y="0"/>
                </a:lnTo>
                <a:lnTo>
                  <a:pt x="12" y="0"/>
                </a:lnTo>
                <a:lnTo>
                  <a:pt x="9" y="0"/>
                </a:lnTo>
                <a:lnTo>
                  <a:pt x="6" y="0"/>
                </a:lnTo>
                <a:close/>
              </a:path>
            </a:pathLst>
          </a:custGeom>
          <a:solidFill>
            <a:srgbClr val="C4E9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09" name="Freeform 70"/>
          <p:cNvSpPr>
            <a:spLocks noChangeArrowheads="1"/>
          </p:cNvSpPr>
          <p:nvPr/>
        </p:nvSpPr>
        <p:spPr bwMode="auto">
          <a:xfrm>
            <a:off x="1739900" y="5476875"/>
            <a:ext cx="22225" cy="9525"/>
          </a:xfrm>
          <a:custGeom>
            <a:avLst/>
            <a:gdLst>
              <a:gd name="T0" fmla="*/ 11113 w 14"/>
              <a:gd name="T1" fmla="*/ 0 h 6"/>
              <a:gd name="T2" fmla="*/ 7938 w 14"/>
              <a:gd name="T3" fmla="*/ 0 h 6"/>
              <a:gd name="T4" fmla="*/ 4763 w 14"/>
              <a:gd name="T5" fmla="*/ 3175 h 6"/>
              <a:gd name="T6" fmla="*/ 1588 w 14"/>
              <a:gd name="T7" fmla="*/ 3175 h 6"/>
              <a:gd name="T8" fmla="*/ 1588 w 14"/>
              <a:gd name="T9" fmla="*/ 4763 h 6"/>
              <a:gd name="T10" fmla="*/ 0 w 14"/>
              <a:gd name="T11" fmla="*/ 4763 h 6"/>
              <a:gd name="T12" fmla="*/ 0 w 14"/>
              <a:gd name="T13" fmla="*/ 7938 h 6"/>
              <a:gd name="T14" fmla="*/ 1588 w 14"/>
              <a:gd name="T15" fmla="*/ 9525 h 6"/>
              <a:gd name="T16" fmla="*/ 1588 w 14"/>
              <a:gd name="T17" fmla="*/ 9525 h 6"/>
              <a:gd name="T18" fmla="*/ 4763 w 14"/>
              <a:gd name="T19" fmla="*/ 9525 h 6"/>
              <a:gd name="T20" fmla="*/ 6350 w 14"/>
              <a:gd name="T21" fmla="*/ 9525 h 6"/>
              <a:gd name="T22" fmla="*/ 9525 w 14"/>
              <a:gd name="T23" fmla="*/ 9525 h 6"/>
              <a:gd name="T24" fmla="*/ 12700 w 14"/>
              <a:gd name="T25" fmla="*/ 7938 h 6"/>
              <a:gd name="T26" fmla="*/ 14288 w 14"/>
              <a:gd name="T27" fmla="*/ 4763 h 6"/>
              <a:gd name="T28" fmla="*/ 15875 w 14"/>
              <a:gd name="T29" fmla="*/ 3175 h 6"/>
              <a:gd name="T30" fmla="*/ 17463 w 14"/>
              <a:gd name="T31" fmla="*/ 0 h 6"/>
              <a:gd name="T32" fmla="*/ 19050 w 14"/>
              <a:gd name="T33" fmla="*/ 0 h 6"/>
              <a:gd name="T34" fmla="*/ 22225 w 14"/>
              <a:gd name="T35" fmla="*/ 0 h 6"/>
              <a:gd name="T36" fmla="*/ 15875 w 14"/>
              <a:gd name="T37" fmla="*/ 0 h 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4" h="6">
                <a:moveTo>
                  <a:pt x="7" y="0"/>
                </a:moveTo>
                <a:lnTo>
                  <a:pt x="5" y="0"/>
                </a:lnTo>
                <a:lnTo>
                  <a:pt x="3" y="2"/>
                </a:lnTo>
                <a:lnTo>
                  <a:pt x="1" y="2"/>
                </a:lnTo>
                <a:lnTo>
                  <a:pt x="1" y="3"/>
                </a:lnTo>
                <a:lnTo>
                  <a:pt x="0" y="3"/>
                </a:lnTo>
                <a:lnTo>
                  <a:pt x="0" y="5"/>
                </a:lnTo>
                <a:lnTo>
                  <a:pt x="1" y="6"/>
                </a:lnTo>
                <a:lnTo>
                  <a:pt x="3" y="6"/>
                </a:lnTo>
                <a:lnTo>
                  <a:pt x="4" y="6"/>
                </a:lnTo>
                <a:lnTo>
                  <a:pt x="6" y="6"/>
                </a:lnTo>
                <a:lnTo>
                  <a:pt x="8" y="5"/>
                </a:lnTo>
                <a:lnTo>
                  <a:pt x="9" y="3"/>
                </a:lnTo>
                <a:lnTo>
                  <a:pt x="10" y="2"/>
                </a:lnTo>
                <a:lnTo>
                  <a:pt x="11" y="0"/>
                </a:lnTo>
                <a:lnTo>
                  <a:pt x="12" y="0"/>
                </a:lnTo>
                <a:lnTo>
                  <a:pt x="14" y="0"/>
                </a:lnTo>
                <a:lnTo>
                  <a:pt x="10" y="0"/>
                </a:lnTo>
                <a:lnTo>
                  <a:pt x="7" y="0"/>
                </a:lnTo>
                <a:close/>
              </a:path>
            </a:pathLst>
          </a:custGeom>
          <a:solidFill>
            <a:srgbClr val="C4E9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0" name="Freeform 71"/>
          <p:cNvSpPr>
            <a:spLocks noChangeArrowheads="1"/>
          </p:cNvSpPr>
          <p:nvPr/>
        </p:nvSpPr>
        <p:spPr bwMode="auto">
          <a:xfrm>
            <a:off x="1905000" y="5472113"/>
            <a:ext cx="22225" cy="12700"/>
          </a:xfrm>
          <a:custGeom>
            <a:avLst/>
            <a:gdLst>
              <a:gd name="T0" fmla="*/ 9525 w 14"/>
              <a:gd name="T1" fmla="*/ 1588 h 8"/>
              <a:gd name="T2" fmla="*/ 14288 w 14"/>
              <a:gd name="T3" fmla="*/ 1588 h 8"/>
              <a:gd name="T4" fmla="*/ 17463 w 14"/>
              <a:gd name="T5" fmla="*/ 3175 h 8"/>
              <a:gd name="T6" fmla="*/ 19050 w 14"/>
              <a:gd name="T7" fmla="*/ 4763 h 8"/>
              <a:gd name="T8" fmla="*/ 22225 w 14"/>
              <a:gd name="T9" fmla="*/ 4763 h 8"/>
              <a:gd name="T10" fmla="*/ 22225 w 14"/>
              <a:gd name="T11" fmla="*/ 7938 h 8"/>
              <a:gd name="T12" fmla="*/ 22225 w 14"/>
              <a:gd name="T13" fmla="*/ 9525 h 8"/>
              <a:gd name="T14" fmla="*/ 22225 w 14"/>
              <a:gd name="T15" fmla="*/ 9525 h 8"/>
              <a:gd name="T16" fmla="*/ 19050 w 14"/>
              <a:gd name="T17" fmla="*/ 9525 h 8"/>
              <a:gd name="T18" fmla="*/ 17463 w 14"/>
              <a:gd name="T19" fmla="*/ 12700 h 8"/>
              <a:gd name="T20" fmla="*/ 14288 w 14"/>
              <a:gd name="T21" fmla="*/ 12700 h 8"/>
              <a:gd name="T22" fmla="*/ 12700 w 14"/>
              <a:gd name="T23" fmla="*/ 9525 h 8"/>
              <a:gd name="T24" fmla="*/ 9525 w 14"/>
              <a:gd name="T25" fmla="*/ 9525 h 8"/>
              <a:gd name="T26" fmla="*/ 7938 w 14"/>
              <a:gd name="T27" fmla="*/ 7938 h 8"/>
              <a:gd name="T28" fmla="*/ 7938 w 14"/>
              <a:gd name="T29" fmla="*/ 4763 h 8"/>
              <a:gd name="T30" fmla="*/ 4763 w 14"/>
              <a:gd name="T31" fmla="*/ 1588 h 8"/>
              <a:gd name="T32" fmla="*/ 3175 w 14"/>
              <a:gd name="T33" fmla="*/ 1588 h 8"/>
              <a:gd name="T34" fmla="*/ 0 w 14"/>
              <a:gd name="T35" fmla="*/ 0 h 8"/>
              <a:gd name="T36" fmla="*/ 4763 w 14"/>
              <a:gd name="T37" fmla="*/ 0 h 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4" h="8">
                <a:moveTo>
                  <a:pt x="6" y="1"/>
                </a:moveTo>
                <a:lnTo>
                  <a:pt x="9" y="1"/>
                </a:lnTo>
                <a:lnTo>
                  <a:pt x="11" y="2"/>
                </a:lnTo>
                <a:lnTo>
                  <a:pt x="12" y="3"/>
                </a:lnTo>
                <a:lnTo>
                  <a:pt x="14" y="3"/>
                </a:lnTo>
                <a:lnTo>
                  <a:pt x="14" y="5"/>
                </a:lnTo>
                <a:lnTo>
                  <a:pt x="14" y="6"/>
                </a:lnTo>
                <a:lnTo>
                  <a:pt x="12" y="6"/>
                </a:lnTo>
                <a:lnTo>
                  <a:pt x="11" y="8"/>
                </a:lnTo>
                <a:lnTo>
                  <a:pt x="9" y="8"/>
                </a:lnTo>
                <a:lnTo>
                  <a:pt x="8" y="6"/>
                </a:lnTo>
                <a:lnTo>
                  <a:pt x="6" y="6"/>
                </a:lnTo>
                <a:lnTo>
                  <a:pt x="5" y="5"/>
                </a:lnTo>
                <a:lnTo>
                  <a:pt x="5" y="3"/>
                </a:lnTo>
                <a:lnTo>
                  <a:pt x="3" y="1"/>
                </a:lnTo>
                <a:lnTo>
                  <a:pt x="2" y="1"/>
                </a:lnTo>
                <a:lnTo>
                  <a:pt x="0" y="0"/>
                </a:lnTo>
                <a:lnTo>
                  <a:pt x="3" y="0"/>
                </a:lnTo>
                <a:lnTo>
                  <a:pt x="6" y="1"/>
                </a:lnTo>
                <a:close/>
              </a:path>
            </a:pathLst>
          </a:custGeom>
          <a:solidFill>
            <a:srgbClr val="C4E9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1" name="Freeform 72"/>
          <p:cNvSpPr>
            <a:spLocks noChangeArrowheads="1"/>
          </p:cNvSpPr>
          <p:nvPr/>
        </p:nvSpPr>
        <p:spPr bwMode="auto">
          <a:xfrm>
            <a:off x="1785938" y="5468938"/>
            <a:ext cx="109537" cy="125412"/>
          </a:xfrm>
          <a:custGeom>
            <a:avLst/>
            <a:gdLst>
              <a:gd name="T0" fmla="*/ 26987 w 69"/>
              <a:gd name="T1" fmla="*/ 107950 h 79"/>
              <a:gd name="T2" fmla="*/ 19050 w 69"/>
              <a:gd name="T3" fmla="*/ 100012 h 79"/>
              <a:gd name="T4" fmla="*/ 9525 w 69"/>
              <a:gd name="T5" fmla="*/ 93662 h 79"/>
              <a:gd name="T6" fmla="*/ 4762 w 69"/>
              <a:gd name="T7" fmla="*/ 84137 h 79"/>
              <a:gd name="T8" fmla="*/ 0 w 69"/>
              <a:gd name="T9" fmla="*/ 71437 h 79"/>
              <a:gd name="T10" fmla="*/ 0 w 69"/>
              <a:gd name="T11" fmla="*/ 63500 h 79"/>
              <a:gd name="T12" fmla="*/ 0 w 69"/>
              <a:gd name="T13" fmla="*/ 53975 h 79"/>
              <a:gd name="T14" fmla="*/ 0 w 69"/>
              <a:gd name="T15" fmla="*/ 39687 h 79"/>
              <a:gd name="T16" fmla="*/ 3175 w 69"/>
              <a:gd name="T17" fmla="*/ 30162 h 79"/>
              <a:gd name="T18" fmla="*/ 4762 w 69"/>
              <a:gd name="T19" fmla="*/ 17462 h 79"/>
              <a:gd name="T20" fmla="*/ 14287 w 69"/>
              <a:gd name="T21" fmla="*/ 7937 h 79"/>
              <a:gd name="T22" fmla="*/ 23812 w 69"/>
              <a:gd name="T23" fmla="*/ 4762 h 79"/>
              <a:gd name="T24" fmla="*/ 34925 w 69"/>
              <a:gd name="T25" fmla="*/ 0 h 79"/>
              <a:gd name="T26" fmla="*/ 53975 w 69"/>
              <a:gd name="T27" fmla="*/ 0 h 79"/>
              <a:gd name="T28" fmla="*/ 73025 w 69"/>
              <a:gd name="T29" fmla="*/ 3175 h 79"/>
              <a:gd name="T30" fmla="*/ 80962 w 69"/>
              <a:gd name="T31" fmla="*/ 6350 h 79"/>
              <a:gd name="T32" fmla="*/ 82550 w 69"/>
              <a:gd name="T33" fmla="*/ 7937 h 79"/>
              <a:gd name="T34" fmla="*/ 87312 w 69"/>
              <a:gd name="T35" fmla="*/ 15875 h 79"/>
              <a:gd name="T36" fmla="*/ 90487 w 69"/>
              <a:gd name="T37" fmla="*/ 20637 h 79"/>
              <a:gd name="T38" fmla="*/ 90487 w 69"/>
              <a:gd name="T39" fmla="*/ 22225 h 79"/>
              <a:gd name="T40" fmla="*/ 92075 w 69"/>
              <a:gd name="T41" fmla="*/ 26987 h 79"/>
              <a:gd name="T42" fmla="*/ 92075 w 69"/>
              <a:gd name="T43" fmla="*/ 31750 h 79"/>
              <a:gd name="T44" fmla="*/ 92075 w 69"/>
              <a:gd name="T45" fmla="*/ 38100 h 79"/>
              <a:gd name="T46" fmla="*/ 92075 w 69"/>
              <a:gd name="T47" fmla="*/ 44450 h 79"/>
              <a:gd name="T48" fmla="*/ 90487 w 69"/>
              <a:gd name="T49" fmla="*/ 47625 h 79"/>
              <a:gd name="T50" fmla="*/ 92075 w 69"/>
              <a:gd name="T51" fmla="*/ 49212 h 79"/>
              <a:gd name="T52" fmla="*/ 95250 w 69"/>
              <a:gd name="T53" fmla="*/ 52387 h 79"/>
              <a:gd name="T54" fmla="*/ 100012 w 69"/>
              <a:gd name="T55" fmla="*/ 53975 h 79"/>
              <a:gd name="T56" fmla="*/ 101600 w 69"/>
              <a:gd name="T57" fmla="*/ 58737 h 79"/>
              <a:gd name="T58" fmla="*/ 104775 w 69"/>
              <a:gd name="T59" fmla="*/ 61912 h 79"/>
              <a:gd name="T60" fmla="*/ 109537 w 69"/>
              <a:gd name="T61" fmla="*/ 66675 h 79"/>
              <a:gd name="T62" fmla="*/ 109537 w 69"/>
              <a:gd name="T63" fmla="*/ 68262 h 79"/>
              <a:gd name="T64" fmla="*/ 104775 w 69"/>
              <a:gd name="T65" fmla="*/ 71437 h 79"/>
              <a:gd name="T66" fmla="*/ 100012 w 69"/>
              <a:gd name="T67" fmla="*/ 71437 h 79"/>
              <a:gd name="T68" fmla="*/ 100012 w 69"/>
              <a:gd name="T69" fmla="*/ 71437 h 79"/>
              <a:gd name="T70" fmla="*/ 100012 w 69"/>
              <a:gd name="T71" fmla="*/ 79375 h 79"/>
              <a:gd name="T72" fmla="*/ 100012 w 69"/>
              <a:gd name="T73" fmla="*/ 80962 h 79"/>
              <a:gd name="T74" fmla="*/ 100012 w 69"/>
              <a:gd name="T75" fmla="*/ 90487 h 79"/>
              <a:gd name="T76" fmla="*/ 101600 w 69"/>
              <a:gd name="T77" fmla="*/ 95250 h 79"/>
              <a:gd name="T78" fmla="*/ 101600 w 69"/>
              <a:gd name="T79" fmla="*/ 98425 h 79"/>
              <a:gd name="T80" fmla="*/ 100012 w 69"/>
              <a:gd name="T81" fmla="*/ 103187 h 79"/>
              <a:gd name="T82" fmla="*/ 100012 w 69"/>
              <a:gd name="T83" fmla="*/ 104775 h 79"/>
              <a:gd name="T84" fmla="*/ 95250 w 69"/>
              <a:gd name="T85" fmla="*/ 107950 h 79"/>
              <a:gd name="T86" fmla="*/ 90487 w 69"/>
              <a:gd name="T87" fmla="*/ 107950 h 79"/>
              <a:gd name="T88" fmla="*/ 87312 w 69"/>
              <a:gd name="T89" fmla="*/ 107950 h 79"/>
              <a:gd name="T90" fmla="*/ 77787 w 69"/>
              <a:gd name="T91" fmla="*/ 111125 h 79"/>
              <a:gd name="T92" fmla="*/ 68262 w 69"/>
              <a:gd name="T93" fmla="*/ 111125 h 79"/>
              <a:gd name="T94" fmla="*/ 65087 w 69"/>
              <a:gd name="T95" fmla="*/ 115887 h 79"/>
              <a:gd name="T96" fmla="*/ 68262 w 69"/>
              <a:gd name="T97" fmla="*/ 120650 h 79"/>
              <a:gd name="T98" fmla="*/ 31750 w 69"/>
              <a:gd name="T99" fmla="*/ 125412 h 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9" h="79">
                <a:moveTo>
                  <a:pt x="17" y="68"/>
                </a:moveTo>
                <a:lnTo>
                  <a:pt x="12" y="63"/>
                </a:lnTo>
                <a:lnTo>
                  <a:pt x="6" y="59"/>
                </a:lnTo>
                <a:lnTo>
                  <a:pt x="3" y="53"/>
                </a:lnTo>
                <a:lnTo>
                  <a:pt x="0" y="45"/>
                </a:lnTo>
                <a:lnTo>
                  <a:pt x="0" y="40"/>
                </a:lnTo>
                <a:lnTo>
                  <a:pt x="0" y="34"/>
                </a:lnTo>
                <a:lnTo>
                  <a:pt x="0" y="25"/>
                </a:lnTo>
                <a:lnTo>
                  <a:pt x="2" y="19"/>
                </a:lnTo>
                <a:lnTo>
                  <a:pt x="3" y="11"/>
                </a:lnTo>
                <a:lnTo>
                  <a:pt x="9" y="5"/>
                </a:lnTo>
                <a:lnTo>
                  <a:pt x="15" y="3"/>
                </a:lnTo>
                <a:lnTo>
                  <a:pt x="22" y="0"/>
                </a:lnTo>
                <a:lnTo>
                  <a:pt x="34" y="0"/>
                </a:lnTo>
                <a:lnTo>
                  <a:pt x="46" y="2"/>
                </a:lnTo>
                <a:lnTo>
                  <a:pt x="51" y="4"/>
                </a:lnTo>
                <a:lnTo>
                  <a:pt x="52" y="5"/>
                </a:lnTo>
                <a:lnTo>
                  <a:pt x="55" y="10"/>
                </a:lnTo>
                <a:lnTo>
                  <a:pt x="57" y="13"/>
                </a:lnTo>
                <a:lnTo>
                  <a:pt x="57" y="14"/>
                </a:lnTo>
                <a:lnTo>
                  <a:pt x="58" y="17"/>
                </a:lnTo>
                <a:lnTo>
                  <a:pt x="58" y="20"/>
                </a:lnTo>
                <a:lnTo>
                  <a:pt x="58" y="24"/>
                </a:lnTo>
                <a:lnTo>
                  <a:pt x="58" y="28"/>
                </a:lnTo>
                <a:lnTo>
                  <a:pt x="57" y="30"/>
                </a:lnTo>
                <a:lnTo>
                  <a:pt x="58" y="31"/>
                </a:lnTo>
                <a:lnTo>
                  <a:pt x="60" y="33"/>
                </a:lnTo>
                <a:lnTo>
                  <a:pt x="63" y="34"/>
                </a:lnTo>
                <a:lnTo>
                  <a:pt x="64" y="37"/>
                </a:lnTo>
                <a:lnTo>
                  <a:pt x="66" y="39"/>
                </a:lnTo>
                <a:lnTo>
                  <a:pt x="69" y="42"/>
                </a:lnTo>
                <a:lnTo>
                  <a:pt x="69" y="43"/>
                </a:lnTo>
                <a:lnTo>
                  <a:pt x="66" y="45"/>
                </a:lnTo>
                <a:lnTo>
                  <a:pt x="63" y="45"/>
                </a:lnTo>
                <a:lnTo>
                  <a:pt x="63" y="50"/>
                </a:lnTo>
                <a:lnTo>
                  <a:pt x="63" y="51"/>
                </a:lnTo>
                <a:lnTo>
                  <a:pt x="63" y="57"/>
                </a:lnTo>
                <a:lnTo>
                  <a:pt x="64" y="60"/>
                </a:lnTo>
                <a:lnTo>
                  <a:pt x="64" y="62"/>
                </a:lnTo>
                <a:lnTo>
                  <a:pt x="63" y="65"/>
                </a:lnTo>
                <a:lnTo>
                  <a:pt x="63" y="66"/>
                </a:lnTo>
                <a:lnTo>
                  <a:pt x="60" y="68"/>
                </a:lnTo>
                <a:lnTo>
                  <a:pt x="57" y="68"/>
                </a:lnTo>
                <a:lnTo>
                  <a:pt x="55" y="68"/>
                </a:lnTo>
                <a:lnTo>
                  <a:pt x="49" y="70"/>
                </a:lnTo>
                <a:lnTo>
                  <a:pt x="43" y="70"/>
                </a:lnTo>
                <a:lnTo>
                  <a:pt x="41" y="73"/>
                </a:lnTo>
                <a:lnTo>
                  <a:pt x="43" y="76"/>
                </a:lnTo>
                <a:lnTo>
                  <a:pt x="20" y="79"/>
                </a:lnTo>
                <a:lnTo>
                  <a:pt x="17" y="68"/>
                </a:lnTo>
                <a:close/>
              </a:path>
            </a:pathLst>
          </a:custGeom>
          <a:solidFill>
            <a:srgbClr val="FFDEB1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2" name="Freeform 73"/>
          <p:cNvSpPr>
            <a:spLocks noChangeArrowheads="1"/>
          </p:cNvSpPr>
          <p:nvPr/>
        </p:nvSpPr>
        <p:spPr bwMode="auto">
          <a:xfrm>
            <a:off x="1781175" y="5459413"/>
            <a:ext cx="101600" cy="112712"/>
          </a:xfrm>
          <a:custGeom>
            <a:avLst/>
            <a:gdLst>
              <a:gd name="T0" fmla="*/ 95250 w 64"/>
              <a:gd name="T1" fmla="*/ 17462 h 71"/>
              <a:gd name="T2" fmla="*/ 100013 w 64"/>
              <a:gd name="T3" fmla="*/ 22225 h 71"/>
              <a:gd name="T4" fmla="*/ 92075 w 64"/>
              <a:gd name="T5" fmla="*/ 22225 h 71"/>
              <a:gd name="T6" fmla="*/ 101600 w 64"/>
              <a:gd name="T7" fmla="*/ 31750 h 71"/>
              <a:gd name="T8" fmla="*/ 95250 w 64"/>
              <a:gd name="T9" fmla="*/ 31750 h 71"/>
              <a:gd name="T10" fmla="*/ 92075 w 64"/>
              <a:gd name="T11" fmla="*/ 34925 h 71"/>
              <a:gd name="T12" fmla="*/ 82550 w 64"/>
              <a:gd name="T13" fmla="*/ 31750 h 71"/>
              <a:gd name="T14" fmla="*/ 77788 w 64"/>
              <a:gd name="T15" fmla="*/ 31750 h 71"/>
              <a:gd name="T16" fmla="*/ 68263 w 64"/>
              <a:gd name="T17" fmla="*/ 26987 h 71"/>
              <a:gd name="T18" fmla="*/ 63500 w 64"/>
              <a:gd name="T19" fmla="*/ 31750 h 71"/>
              <a:gd name="T20" fmla="*/ 63500 w 64"/>
              <a:gd name="T21" fmla="*/ 30162 h 71"/>
              <a:gd name="T22" fmla="*/ 55563 w 64"/>
              <a:gd name="T23" fmla="*/ 36512 h 71"/>
              <a:gd name="T24" fmla="*/ 60325 w 64"/>
              <a:gd name="T25" fmla="*/ 39687 h 71"/>
              <a:gd name="T26" fmla="*/ 50800 w 64"/>
              <a:gd name="T27" fmla="*/ 41275 h 71"/>
              <a:gd name="T28" fmla="*/ 63500 w 64"/>
              <a:gd name="T29" fmla="*/ 46037 h 71"/>
              <a:gd name="T30" fmla="*/ 53975 w 64"/>
              <a:gd name="T31" fmla="*/ 47625 h 71"/>
              <a:gd name="T32" fmla="*/ 53975 w 64"/>
              <a:gd name="T33" fmla="*/ 52387 h 71"/>
              <a:gd name="T34" fmla="*/ 49213 w 64"/>
              <a:gd name="T35" fmla="*/ 57150 h 71"/>
              <a:gd name="T36" fmla="*/ 49213 w 64"/>
              <a:gd name="T37" fmla="*/ 58737 h 71"/>
              <a:gd name="T38" fmla="*/ 44450 w 64"/>
              <a:gd name="T39" fmla="*/ 58737 h 71"/>
              <a:gd name="T40" fmla="*/ 41275 w 64"/>
              <a:gd name="T41" fmla="*/ 58737 h 71"/>
              <a:gd name="T42" fmla="*/ 36513 w 64"/>
              <a:gd name="T43" fmla="*/ 53975 h 71"/>
              <a:gd name="T44" fmla="*/ 33338 w 64"/>
              <a:gd name="T45" fmla="*/ 52387 h 71"/>
              <a:gd name="T46" fmla="*/ 28575 w 64"/>
              <a:gd name="T47" fmla="*/ 52387 h 71"/>
              <a:gd name="T48" fmla="*/ 23813 w 64"/>
              <a:gd name="T49" fmla="*/ 53975 h 71"/>
              <a:gd name="T50" fmla="*/ 23813 w 64"/>
              <a:gd name="T51" fmla="*/ 57150 h 71"/>
              <a:gd name="T52" fmla="*/ 23813 w 64"/>
              <a:gd name="T53" fmla="*/ 58737 h 71"/>
              <a:gd name="T54" fmla="*/ 23813 w 64"/>
              <a:gd name="T55" fmla="*/ 66675 h 71"/>
              <a:gd name="T56" fmla="*/ 26988 w 64"/>
              <a:gd name="T57" fmla="*/ 68262 h 71"/>
              <a:gd name="T58" fmla="*/ 28575 w 64"/>
              <a:gd name="T59" fmla="*/ 73025 h 71"/>
              <a:gd name="T60" fmla="*/ 33338 w 64"/>
              <a:gd name="T61" fmla="*/ 76200 h 71"/>
              <a:gd name="T62" fmla="*/ 36513 w 64"/>
              <a:gd name="T63" fmla="*/ 77787 h 71"/>
              <a:gd name="T64" fmla="*/ 39688 w 64"/>
              <a:gd name="T65" fmla="*/ 80962 h 71"/>
              <a:gd name="T66" fmla="*/ 41275 w 64"/>
              <a:gd name="T67" fmla="*/ 85725 h 71"/>
              <a:gd name="T68" fmla="*/ 39688 w 64"/>
              <a:gd name="T69" fmla="*/ 90487 h 71"/>
              <a:gd name="T70" fmla="*/ 39688 w 64"/>
              <a:gd name="T71" fmla="*/ 95250 h 71"/>
              <a:gd name="T72" fmla="*/ 39688 w 64"/>
              <a:gd name="T73" fmla="*/ 98425 h 71"/>
              <a:gd name="T74" fmla="*/ 36513 w 64"/>
              <a:gd name="T75" fmla="*/ 103187 h 71"/>
              <a:gd name="T76" fmla="*/ 33338 w 64"/>
              <a:gd name="T77" fmla="*/ 107950 h 71"/>
              <a:gd name="T78" fmla="*/ 26988 w 64"/>
              <a:gd name="T79" fmla="*/ 112712 h 71"/>
              <a:gd name="T80" fmla="*/ 22225 w 64"/>
              <a:gd name="T81" fmla="*/ 109537 h 71"/>
              <a:gd name="T82" fmla="*/ 14288 w 64"/>
              <a:gd name="T83" fmla="*/ 104775 h 71"/>
              <a:gd name="T84" fmla="*/ 9525 w 64"/>
              <a:gd name="T85" fmla="*/ 100012 h 71"/>
              <a:gd name="T86" fmla="*/ 4763 w 64"/>
              <a:gd name="T87" fmla="*/ 85725 h 71"/>
              <a:gd name="T88" fmla="*/ 3175 w 64"/>
              <a:gd name="T89" fmla="*/ 76200 h 71"/>
              <a:gd name="T90" fmla="*/ 1588 w 64"/>
              <a:gd name="T91" fmla="*/ 68262 h 71"/>
              <a:gd name="T92" fmla="*/ 0 w 64"/>
              <a:gd name="T93" fmla="*/ 58737 h 71"/>
              <a:gd name="T94" fmla="*/ 0 w 64"/>
              <a:gd name="T95" fmla="*/ 49212 h 71"/>
              <a:gd name="T96" fmla="*/ 1588 w 64"/>
              <a:gd name="T97" fmla="*/ 41275 h 71"/>
              <a:gd name="T98" fmla="*/ 3175 w 64"/>
              <a:gd name="T99" fmla="*/ 34925 h 71"/>
              <a:gd name="T100" fmla="*/ 4763 w 64"/>
              <a:gd name="T101" fmla="*/ 25400 h 71"/>
              <a:gd name="T102" fmla="*/ 9525 w 64"/>
              <a:gd name="T103" fmla="*/ 20637 h 71"/>
              <a:gd name="T104" fmla="*/ 12700 w 64"/>
              <a:gd name="T105" fmla="*/ 15875 h 71"/>
              <a:gd name="T106" fmla="*/ 19050 w 64"/>
              <a:gd name="T107" fmla="*/ 11112 h 71"/>
              <a:gd name="T108" fmla="*/ 23813 w 64"/>
              <a:gd name="T109" fmla="*/ 7937 h 71"/>
              <a:gd name="T110" fmla="*/ 33338 w 64"/>
              <a:gd name="T111" fmla="*/ 3175 h 71"/>
              <a:gd name="T112" fmla="*/ 41275 w 64"/>
              <a:gd name="T113" fmla="*/ 0 h 71"/>
              <a:gd name="T114" fmla="*/ 55563 w 64"/>
              <a:gd name="T115" fmla="*/ 0 h 71"/>
              <a:gd name="T116" fmla="*/ 65088 w 64"/>
              <a:gd name="T117" fmla="*/ 0 h 71"/>
              <a:gd name="T118" fmla="*/ 73025 w 64"/>
              <a:gd name="T119" fmla="*/ 3175 h 71"/>
              <a:gd name="T120" fmla="*/ 82550 w 64"/>
              <a:gd name="T121" fmla="*/ 4762 h 71"/>
              <a:gd name="T122" fmla="*/ 92075 w 64"/>
              <a:gd name="T123" fmla="*/ 14287 h 7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4" h="71">
                <a:moveTo>
                  <a:pt x="60" y="11"/>
                </a:moveTo>
                <a:lnTo>
                  <a:pt x="63" y="14"/>
                </a:lnTo>
                <a:lnTo>
                  <a:pt x="58" y="14"/>
                </a:lnTo>
                <a:lnTo>
                  <a:pt x="64" y="20"/>
                </a:lnTo>
                <a:lnTo>
                  <a:pt x="60" y="20"/>
                </a:lnTo>
                <a:lnTo>
                  <a:pt x="58" y="22"/>
                </a:lnTo>
                <a:lnTo>
                  <a:pt x="52" y="20"/>
                </a:lnTo>
                <a:lnTo>
                  <a:pt x="49" y="20"/>
                </a:lnTo>
                <a:lnTo>
                  <a:pt x="43" y="17"/>
                </a:lnTo>
                <a:lnTo>
                  <a:pt x="40" y="20"/>
                </a:lnTo>
                <a:lnTo>
                  <a:pt x="40" y="19"/>
                </a:lnTo>
                <a:lnTo>
                  <a:pt x="35" y="23"/>
                </a:lnTo>
                <a:lnTo>
                  <a:pt x="38" y="25"/>
                </a:lnTo>
                <a:lnTo>
                  <a:pt x="32" y="26"/>
                </a:lnTo>
                <a:lnTo>
                  <a:pt x="40" y="29"/>
                </a:lnTo>
                <a:lnTo>
                  <a:pt x="34" y="30"/>
                </a:lnTo>
                <a:lnTo>
                  <a:pt x="34" y="33"/>
                </a:lnTo>
                <a:lnTo>
                  <a:pt x="31" y="36"/>
                </a:lnTo>
                <a:lnTo>
                  <a:pt x="31" y="37"/>
                </a:lnTo>
                <a:lnTo>
                  <a:pt x="28" y="37"/>
                </a:lnTo>
                <a:lnTo>
                  <a:pt x="26" y="37"/>
                </a:lnTo>
                <a:lnTo>
                  <a:pt x="23" y="34"/>
                </a:lnTo>
                <a:lnTo>
                  <a:pt x="21" y="33"/>
                </a:lnTo>
                <a:lnTo>
                  <a:pt x="18" y="33"/>
                </a:lnTo>
                <a:lnTo>
                  <a:pt x="15" y="34"/>
                </a:lnTo>
                <a:lnTo>
                  <a:pt x="15" y="36"/>
                </a:lnTo>
                <a:lnTo>
                  <a:pt x="15" y="37"/>
                </a:lnTo>
                <a:lnTo>
                  <a:pt x="15" y="42"/>
                </a:lnTo>
                <a:lnTo>
                  <a:pt x="17" y="43"/>
                </a:lnTo>
                <a:lnTo>
                  <a:pt x="18" y="46"/>
                </a:lnTo>
                <a:lnTo>
                  <a:pt x="21" y="48"/>
                </a:lnTo>
                <a:lnTo>
                  <a:pt x="23" y="49"/>
                </a:lnTo>
                <a:lnTo>
                  <a:pt x="25" y="51"/>
                </a:lnTo>
                <a:lnTo>
                  <a:pt x="26" y="54"/>
                </a:lnTo>
                <a:lnTo>
                  <a:pt x="25" y="57"/>
                </a:lnTo>
                <a:lnTo>
                  <a:pt x="25" y="60"/>
                </a:lnTo>
                <a:lnTo>
                  <a:pt x="25" y="62"/>
                </a:lnTo>
                <a:lnTo>
                  <a:pt x="23" y="65"/>
                </a:lnTo>
                <a:lnTo>
                  <a:pt x="21" y="68"/>
                </a:lnTo>
                <a:lnTo>
                  <a:pt x="17" y="71"/>
                </a:lnTo>
                <a:lnTo>
                  <a:pt x="14" y="69"/>
                </a:lnTo>
                <a:lnTo>
                  <a:pt x="9" y="66"/>
                </a:lnTo>
                <a:lnTo>
                  <a:pt x="6" y="63"/>
                </a:lnTo>
                <a:lnTo>
                  <a:pt x="3" y="54"/>
                </a:lnTo>
                <a:lnTo>
                  <a:pt x="2" y="48"/>
                </a:lnTo>
                <a:lnTo>
                  <a:pt x="1" y="43"/>
                </a:lnTo>
                <a:lnTo>
                  <a:pt x="0" y="37"/>
                </a:lnTo>
                <a:lnTo>
                  <a:pt x="0" y="31"/>
                </a:lnTo>
                <a:lnTo>
                  <a:pt x="1" y="26"/>
                </a:lnTo>
                <a:lnTo>
                  <a:pt x="2" y="22"/>
                </a:lnTo>
                <a:lnTo>
                  <a:pt x="3" y="16"/>
                </a:lnTo>
                <a:lnTo>
                  <a:pt x="6" y="13"/>
                </a:lnTo>
                <a:lnTo>
                  <a:pt x="8" y="10"/>
                </a:lnTo>
                <a:lnTo>
                  <a:pt x="12" y="7"/>
                </a:lnTo>
                <a:lnTo>
                  <a:pt x="15" y="5"/>
                </a:lnTo>
                <a:lnTo>
                  <a:pt x="21" y="2"/>
                </a:lnTo>
                <a:lnTo>
                  <a:pt x="26" y="0"/>
                </a:lnTo>
                <a:lnTo>
                  <a:pt x="35" y="0"/>
                </a:lnTo>
                <a:lnTo>
                  <a:pt x="41" y="0"/>
                </a:lnTo>
                <a:lnTo>
                  <a:pt x="46" y="2"/>
                </a:lnTo>
                <a:lnTo>
                  <a:pt x="52" y="3"/>
                </a:lnTo>
                <a:lnTo>
                  <a:pt x="58" y="9"/>
                </a:lnTo>
                <a:lnTo>
                  <a:pt x="60" y="11"/>
                </a:lnTo>
                <a:close/>
              </a:path>
            </a:pathLst>
          </a:custGeom>
          <a:solidFill>
            <a:srgbClr val="DB7D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3" name="Freeform 74"/>
          <p:cNvSpPr>
            <a:spLocks/>
          </p:cNvSpPr>
          <p:nvPr/>
        </p:nvSpPr>
        <p:spPr bwMode="auto">
          <a:xfrm>
            <a:off x="1868488" y="5553075"/>
            <a:ext cx="17462" cy="6350"/>
          </a:xfrm>
          <a:custGeom>
            <a:avLst/>
            <a:gdLst>
              <a:gd name="T0" fmla="*/ 17462 w 11"/>
              <a:gd name="T1" fmla="*/ 0 h 4"/>
              <a:gd name="T2" fmla="*/ 9525 w 11"/>
              <a:gd name="T3" fmla="*/ 1588 h 4"/>
              <a:gd name="T4" fmla="*/ 4762 w 11"/>
              <a:gd name="T5" fmla="*/ 4763 h 4"/>
              <a:gd name="T6" fmla="*/ 0 w 11"/>
              <a:gd name="T7" fmla="*/ 6350 h 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" h="4">
                <a:moveTo>
                  <a:pt x="11" y="0"/>
                </a:moveTo>
                <a:lnTo>
                  <a:pt x="6" y="1"/>
                </a:lnTo>
                <a:lnTo>
                  <a:pt x="3" y="3"/>
                </a:lnTo>
                <a:lnTo>
                  <a:pt x="0" y="4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4" name="Freeform 75"/>
          <p:cNvSpPr>
            <a:spLocks noChangeArrowheads="1"/>
          </p:cNvSpPr>
          <p:nvPr/>
        </p:nvSpPr>
        <p:spPr bwMode="auto">
          <a:xfrm>
            <a:off x="1817688" y="5507038"/>
            <a:ext cx="41275" cy="6350"/>
          </a:xfrm>
          <a:custGeom>
            <a:avLst/>
            <a:gdLst>
              <a:gd name="T0" fmla="*/ 39688 w 26"/>
              <a:gd name="T1" fmla="*/ 0 h 4"/>
              <a:gd name="T2" fmla="*/ 41275 w 26"/>
              <a:gd name="T3" fmla="*/ 1588 h 4"/>
              <a:gd name="T4" fmla="*/ 3175 w 26"/>
              <a:gd name="T5" fmla="*/ 6350 h 4"/>
              <a:gd name="T6" fmla="*/ 0 w 26"/>
              <a:gd name="T7" fmla="*/ 6350 h 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" h="4">
                <a:moveTo>
                  <a:pt x="25" y="0"/>
                </a:moveTo>
                <a:lnTo>
                  <a:pt x="26" y="1"/>
                </a:lnTo>
                <a:lnTo>
                  <a:pt x="2" y="4"/>
                </a:lnTo>
                <a:lnTo>
                  <a:pt x="0" y="4"/>
                </a:lnTo>
                <a:lnTo>
                  <a:pt x="25" y="0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5" name="Freeform 76"/>
          <p:cNvSpPr>
            <a:spLocks noChangeArrowheads="1"/>
          </p:cNvSpPr>
          <p:nvPr/>
        </p:nvSpPr>
        <p:spPr bwMode="auto">
          <a:xfrm>
            <a:off x="1857375" y="5503863"/>
            <a:ext cx="25400" cy="22225"/>
          </a:xfrm>
          <a:custGeom>
            <a:avLst/>
            <a:gdLst>
              <a:gd name="T0" fmla="*/ 0 w 16"/>
              <a:gd name="T1" fmla="*/ 3175 h 14"/>
              <a:gd name="T2" fmla="*/ 0 w 16"/>
              <a:gd name="T3" fmla="*/ 9525 h 14"/>
              <a:gd name="T4" fmla="*/ 1588 w 16"/>
              <a:gd name="T5" fmla="*/ 14288 h 14"/>
              <a:gd name="T6" fmla="*/ 1588 w 16"/>
              <a:gd name="T7" fmla="*/ 17463 h 14"/>
              <a:gd name="T8" fmla="*/ 4763 w 16"/>
              <a:gd name="T9" fmla="*/ 19050 h 14"/>
              <a:gd name="T10" fmla="*/ 6350 w 16"/>
              <a:gd name="T11" fmla="*/ 22225 h 14"/>
              <a:gd name="T12" fmla="*/ 11113 w 16"/>
              <a:gd name="T13" fmla="*/ 22225 h 14"/>
              <a:gd name="T14" fmla="*/ 15875 w 16"/>
              <a:gd name="T15" fmla="*/ 22225 h 14"/>
              <a:gd name="T16" fmla="*/ 19050 w 16"/>
              <a:gd name="T17" fmla="*/ 22225 h 14"/>
              <a:gd name="T18" fmla="*/ 23813 w 16"/>
              <a:gd name="T19" fmla="*/ 19050 h 14"/>
              <a:gd name="T20" fmla="*/ 23813 w 16"/>
              <a:gd name="T21" fmla="*/ 17463 h 14"/>
              <a:gd name="T22" fmla="*/ 25400 w 16"/>
              <a:gd name="T23" fmla="*/ 14288 h 14"/>
              <a:gd name="T24" fmla="*/ 25400 w 16"/>
              <a:gd name="T25" fmla="*/ 9525 h 14"/>
              <a:gd name="T26" fmla="*/ 25400 w 16"/>
              <a:gd name="T27" fmla="*/ 4763 h 14"/>
              <a:gd name="T28" fmla="*/ 25400 w 16"/>
              <a:gd name="T29" fmla="*/ 0 h 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6" h="14">
                <a:moveTo>
                  <a:pt x="0" y="2"/>
                </a:moveTo>
                <a:lnTo>
                  <a:pt x="0" y="6"/>
                </a:lnTo>
                <a:lnTo>
                  <a:pt x="1" y="9"/>
                </a:lnTo>
                <a:lnTo>
                  <a:pt x="1" y="11"/>
                </a:lnTo>
                <a:lnTo>
                  <a:pt x="3" y="12"/>
                </a:lnTo>
                <a:lnTo>
                  <a:pt x="4" y="14"/>
                </a:lnTo>
                <a:lnTo>
                  <a:pt x="7" y="14"/>
                </a:lnTo>
                <a:lnTo>
                  <a:pt x="10" y="14"/>
                </a:lnTo>
                <a:lnTo>
                  <a:pt x="12" y="14"/>
                </a:lnTo>
                <a:lnTo>
                  <a:pt x="15" y="12"/>
                </a:lnTo>
                <a:lnTo>
                  <a:pt x="15" y="11"/>
                </a:lnTo>
                <a:lnTo>
                  <a:pt x="16" y="9"/>
                </a:lnTo>
                <a:lnTo>
                  <a:pt x="16" y="6"/>
                </a:lnTo>
                <a:lnTo>
                  <a:pt x="16" y="3"/>
                </a:lnTo>
                <a:lnTo>
                  <a:pt x="16" y="0"/>
                </a:lnTo>
                <a:lnTo>
                  <a:pt x="0" y="2"/>
                </a:lnTo>
                <a:close/>
              </a:path>
            </a:pathLst>
          </a:custGeom>
          <a:solidFill>
            <a:srgbClr val="74FFFF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6" name="Oval 77"/>
          <p:cNvSpPr>
            <a:spLocks noChangeArrowheads="1"/>
          </p:cNvSpPr>
          <p:nvPr/>
        </p:nvSpPr>
        <p:spPr bwMode="auto">
          <a:xfrm>
            <a:off x="1868488" y="5511800"/>
            <a:ext cx="4762" cy="4763"/>
          </a:xfrm>
          <a:prstGeom prst="ellipse">
            <a:avLst/>
          </a:prstGeom>
          <a:solidFill>
            <a:srgbClr val="0080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7" name="Freeform 78"/>
          <p:cNvSpPr>
            <a:spLocks noChangeArrowheads="1"/>
          </p:cNvSpPr>
          <p:nvPr/>
        </p:nvSpPr>
        <p:spPr bwMode="auto">
          <a:xfrm>
            <a:off x="1790700" y="5672138"/>
            <a:ext cx="136525" cy="122237"/>
          </a:xfrm>
          <a:custGeom>
            <a:avLst/>
            <a:gdLst>
              <a:gd name="T0" fmla="*/ 128588 w 86"/>
              <a:gd name="T1" fmla="*/ 0 h 77"/>
              <a:gd name="T2" fmla="*/ 123825 w 86"/>
              <a:gd name="T3" fmla="*/ 14287 h 77"/>
              <a:gd name="T4" fmla="*/ 114300 w 86"/>
              <a:gd name="T5" fmla="*/ 31750 h 77"/>
              <a:gd name="T6" fmla="*/ 104775 w 86"/>
              <a:gd name="T7" fmla="*/ 42862 h 77"/>
              <a:gd name="T8" fmla="*/ 92075 w 86"/>
              <a:gd name="T9" fmla="*/ 55562 h 77"/>
              <a:gd name="T10" fmla="*/ 77788 w 86"/>
              <a:gd name="T11" fmla="*/ 68262 h 77"/>
              <a:gd name="T12" fmla="*/ 60325 w 86"/>
              <a:gd name="T13" fmla="*/ 77787 h 77"/>
              <a:gd name="T14" fmla="*/ 44450 w 86"/>
              <a:gd name="T15" fmla="*/ 87312 h 77"/>
              <a:gd name="T16" fmla="*/ 23813 w 86"/>
              <a:gd name="T17" fmla="*/ 95250 h 77"/>
              <a:gd name="T18" fmla="*/ 9525 w 86"/>
              <a:gd name="T19" fmla="*/ 96837 h 77"/>
              <a:gd name="T20" fmla="*/ 7938 w 86"/>
              <a:gd name="T21" fmla="*/ 107950 h 77"/>
              <a:gd name="T22" fmla="*/ 0 w 86"/>
              <a:gd name="T23" fmla="*/ 122237 h 77"/>
              <a:gd name="T24" fmla="*/ 14288 w 86"/>
              <a:gd name="T25" fmla="*/ 122237 h 77"/>
              <a:gd name="T26" fmla="*/ 30163 w 86"/>
              <a:gd name="T27" fmla="*/ 115887 h 77"/>
              <a:gd name="T28" fmla="*/ 41275 w 86"/>
              <a:gd name="T29" fmla="*/ 112712 h 77"/>
              <a:gd name="T30" fmla="*/ 49213 w 86"/>
              <a:gd name="T31" fmla="*/ 109537 h 77"/>
              <a:gd name="T32" fmla="*/ 60325 w 86"/>
              <a:gd name="T33" fmla="*/ 104775 h 77"/>
              <a:gd name="T34" fmla="*/ 76200 w 86"/>
              <a:gd name="T35" fmla="*/ 95250 h 77"/>
              <a:gd name="T36" fmla="*/ 85725 w 86"/>
              <a:gd name="T37" fmla="*/ 87312 h 77"/>
              <a:gd name="T38" fmla="*/ 103188 w 86"/>
              <a:gd name="T39" fmla="*/ 69850 h 77"/>
              <a:gd name="T40" fmla="*/ 114300 w 86"/>
              <a:gd name="T41" fmla="*/ 52387 h 77"/>
              <a:gd name="T42" fmla="*/ 127000 w 86"/>
              <a:gd name="T43" fmla="*/ 31750 h 77"/>
              <a:gd name="T44" fmla="*/ 136525 w 86"/>
              <a:gd name="T45" fmla="*/ 11112 h 77"/>
              <a:gd name="T46" fmla="*/ 136525 w 86"/>
              <a:gd name="T47" fmla="*/ 1587 h 7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86" h="77">
                <a:moveTo>
                  <a:pt x="81" y="0"/>
                </a:moveTo>
                <a:lnTo>
                  <a:pt x="78" y="9"/>
                </a:lnTo>
                <a:lnTo>
                  <a:pt x="72" y="20"/>
                </a:lnTo>
                <a:lnTo>
                  <a:pt x="66" y="27"/>
                </a:lnTo>
                <a:lnTo>
                  <a:pt x="58" y="35"/>
                </a:lnTo>
                <a:lnTo>
                  <a:pt x="49" y="43"/>
                </a:lnTo>
                <a:lnTo>
                  <a:pt x="38" y="49"/>
                </a:lnTo>
                <a:lnTo>
                  <a:pt x="28" y="55"/>
                </a:lnTo>
                <a:lnTo>
                  <a:pt x="15" y="60"/>
                </a:lnTo>
                <a:lnTo>
                  <a:pt x="6" y="61"/>
                </a:lnTo>
                <a:lnTo>
                  <a:pt x="5" y="68"/>
                </a:lnTo>
                <a:lnTo>
                  <a:pt x="0" y="77"/>
                </a:lnTo>
                <a:lnTo>
                  <a:pt x="9" y="77"/>
                </a:lnTo>
                <a:lnTo>
                  <a:pt x="19" y="73"/>
                </a:lnTo>
                <a:lnTo>
                  <a:pt x="26" y="71"/>
                </a:lnTo>
                <a:lnTo>
                  <a:pt x="31" y="69"/>
                </a:lnTo>
                <a:lnTo>
                  <a:pt x="38" y="66"/>
                </a:lnTo>
                <a:lnTo>
                  <a:pt x="48" y="60"/>
                </a:lnTo>
                <a:lnTo>
                  <a:pt x="54" y="55"/>
                </a:lnTo>
                <a:lnTo>
                  <a:pt x="65" y="44"/>
                </a:lnTo>
                <a:lnTo>
                  <a:pt x="72" y="33"/>
                </a:lnTo>
                <a:lnTo>
                  <a:pt x="80" y="20"/>
                </a:lnTo>
                <a:lnTo>
                  <a:pt x="86" y="7"/>
                </a:lnTo>
                <a:lnTo>
                  <a:pt x="86" y="1"/>
                </a:lnTo>
                <a:lnTo>
                  <a:pt x="81" y="0"/>
                </a:lnTo>
                <a:close/>
              </a:path>
            </a:pathLst>
          </a:custGeom>
          <a:solidFill>
            <a:srgbClr val="5A5A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8" name="Freeform 79"/>
          <p:cNvSpPr>
            <a:spLocks noChangeArrowheads="1"/>
          </p:cNvSpPr>
          <p:nvPr/>
        </p:nvSpPr>
        <p:spPr bwMode="auto">
          <a:xfrm>
            <a:off x="1708150" y="5581650"/>
            <a:ext cx="182563" cy="219075"/>
          </a:xfrm>
          <a:custGeom>
            <a:avLst/>
            <a:gdLst>
              <a:gd name="T0" fmla="*/ 173038 w 115"/>
              <a:gd name="T1" fmla="*/ 3175 h 138"/>
              <a:gd name="T2" fmla="*/ 182563 w 115"/>
              <a:gd name="T3" fmla="*/ 4763 h 138"/>
              <a:gd name="T4" fmla="*/ 168275 w 115"/>
              <a:gd name="T5" fmla="*/ 7938 h 138"/>
              <a:gd name="T6" fmla="*/ 160338 w 115"/>
              <a:gd name="T7" fmla="*/ 7938 h 138"/>
              <a:gd name="T8" fmla="*/ 149225 w 115"/>
              <a:gd name="T9" fmla="*/ 7938 h 138"/>
              <a:gd name="T10" fmla="*/ 136525 w 115"/>
              <a:gd name="T11" fmla="*/ 9525 h 138"/>
              <a:gd name="T12" fmla="*/ 123825 w 115"/>
              <a:gd name="T13" fmla="*/ 14288 h 138"/>
              <a:gd name="T14" fmla="*/ 114300 w 115"/>
              <a:gd name="T15" fmla="*/ 22225 h 138"/>
              <a:gd name="T16" fmla="*/ 106363 w 115"/>
              <a:gd name="T17" fmla="*/ 26988 h 138"/>
              <a:gd name="T18" fmla="*/ 101600 w 115"/>
              <a:gd name="T19" fmla="*/ 34925 h 138"/>
              <a:gd name="T20" fmla="*/ 106363 w 115"/>
              <a:gd name="T21" fmla="*/ 50800 h 138"/>
              <a:gd name="T22" fmla="*/ 104775 w 115"/>
              <a:gd name="T23" fmla="*/ 71438 h 138"/>
              <a:gd name="T24" fmla="*/ 95250 w 115"/>
              <a:gd name="T25" fmla="*/ 85725 h 138"/>
              <a:gd name="T26" fmla="*/ 87313 w 115"/>
              <a:gd name="T27" fmla="*/ 100013 h 138"/>
              <a:gd name="T28" fmla="*/ 96838 w 115"/>
              <a:gd name="T29" fmla="*/ 112713 h 138"/>
              <a:gd name="T30" fmla="*/ 104775 w 115"/>
              <a:gd name="T31" fmla="*/ 133350 h 138"/>
              <a:gd name="T32" fmla="*/ 101600 w 115"/>
              <a:gd name="T33" fmla="*/ 155575 h 138"/>
              <a:gd name="T34" fmla="*/ 100013 w 115"/>
              <a:gd name="T35" fmla="*/ 182563 h 138"/>
              <a:gd name="T36" fmla="*/ 95250 w 115"/>
              <a:gd name="T37" fmla="*/ 201613 h 138"/>
              <a:gd name="T38" fmla="*/ 82550 w 115"/>
              <a:gd name="T39" fmla="*/ 214313 h 138"/>
              <a:gd name="T40" fmla="*/ 73025 w 115"/>
              <a:gd name="T41" fmla="*/ 217488 h 138"/>
              <a:gd name="T42" fmla="*/ 49213 w 115"/>
              <a:gd name="T43" fmla="*/ 219075 h 138"/>
              <a:gd name="T44" fmla="*/ 23813 w 115"/>
              <a:gd name="T45" fmla="*/ 217488 h 138"/>
              <a:gd name="T46" fmla="*/ 12700 w 115"/>
              <a:gd name="T47" fmla="*/ 211138 h 138"/>
              <a:gd name="T48" fmla="*/ 6350 w 115"/>
              <a:gd name="T49" fmla="*/ 203200 h 138"/>
              <a:gd name="T50" fmla="*/ 4763 w 115"/>
              <a:gd name="T51" fmla="*/ 193675 h 138"/>
              <a:gd name="T52" fmla="*/ 0 w 115"/>
              <a:gd name="T53" fmla="*/ 177800 h 138"/>
              <a:gd name="T54" fmla="*/ 0 w 115"/>
              <a:gd name="T55" fmla="*/ 163513 h 138"/>
              <a:gd name="T56" fmla="*/ 3175 w 115"/>
              <a:gd name="T57" fmla="*/ 149225 h 138"/>
              <a:gd name="T58" fmla="*/ 15875 w 115"/>
              <a:gd name="T59" fmla="*/ 131763 h 138"/>
              <a:gd name="T60" fmla="*/ 3175 w 115"/>
              <a:gd name="T61" fmla="*/ 109538 h 138"/>
              <a:gd name="T62" fmla="*/ 0 w 115"/>
              <a:gd name="T63" fmla="*/ 95250 h 138"/>
              <a:gd name="T64" fmla="*/ 1588 w 115"/>
              <a:gd name="T65" fmla="*/ 80963 h 138"/>
              <a:gd name="T66" fmla="*/ 7938 w 115"/>
              <a:gd name="T67" fmla="*/ 68263 h 138"/>
              <a:gd name="T68" fmla="*/ 14288 w 115"/>
              <a:gd name="T69" fmla="*/ 58738 h 138"/>
              <a:gd name="T70" fmla="*/ 12700 w 115"/>
              <a:gd name="T71" fmla="*/ 46038 h 138"/>
              <a:gd name="T72" fmla="*/ 12700 w 115"/>
              <a:gd name="T73" fmla="*/ 36513 h 138"/>
              <a:gd name="T74" fmla="*/ 15875 w 115"/>
              <a:gd name="T75" fmla="*/ 26988 h 138"/>
              <a:gd name="T76" fmla="*/ 19050 w 115"/>
              <a:gd name="T77" fmla="*/ 17463 h 138"/>
              <a:gd name="T78" fmla="*/ 31750 w 115"/>
              <a:gd name="T79" fmla="*/ 9525 h 138"/>
              <a:gd name="T80" fmla="*/ 46038 w 115"/>
              <a:gd name="T81" fmla="*/ 7938 h 138"/>
              <a:gd name="T82" fmla="*/ 60325 w 115"/>
              <a:gd name="T83" fmla="*/ 7938 h 138"/>
              <a:gd name="T84" fmla="*/ 76200 w 115"/>
              <a:gd name="T85" fmla="*/ 9525 h 138"/>
              <a:gd name="T86" fmla="*/ 90488 w 115"/>
              <a:gd name="T87" fmla="*/ 12700 h 138"/>
              <a:gd name="T88" fmla="*/ 101600 w 115"/>
              <a:gd name="T89" fmla="*/ 12700 h 138"/>
              <a:gd name="T90" fmla="*/ 112713 w 115"/>
              <a:gd name="T91" fmla="*/ 7938 h 138"/>
              <a:gd name="T92" fmla="*/ 123825 w 115"/>
              <a:gd name="T93" fmla="*/ 0 h 138"/>
              <a:gd name="T94" fmla="*/ 141288 w 115"/>
              <a:gd name="T95" fmla="*/ 0 h 138"/>
              <a:gd name="T96" fmla="*/ 158750 w 115"/>
              <a:gd name="T97" fmla="*/ 0 h 13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15" h="138">
                <a:moveTo>
                  <a:pt x="109" y="2"/>
                </a:moveTo>
                <a:lnTo>
                  <a:pt x="115" y="3"/>
                </a:lnTo>
                <a:lnTo>
                  <a:pt x="106" y="5"/>
                </a:lnTo>
                <a:lnTo>
                  <a:pt x="101" y="5"/>
                </a:lnTo>
                <a:lnTo>
                  <a:pt x="94" y="5"/>
                </a:lnTo>
                <a:lnTo>
                  <a:pt x="86" y="6"/>
                </a:lnTo>
                <a:lnTo>
                  <a:pt x="78" y="9"/>
                </a:lnTo>
                <a:lnTo>
                  <a:pt x="72" y="14"/>
                </a:lnTo>
                <a:lnTo>
                  <a:pt x="67" y="17"/>
                </a:lnTo>
                <a:lnTo>
                  <a:pt x="64" y="22"/>
                </a:lnTo>
                <a:lnTo>
                  <a:pt x="67" y="32"/>
                </a:lnTo>
                <a:lnTo>
                  <a:pt x="66" y="45"/>
                </a:lnTo>
                <a:lnTo>
                  <a:pt x="60" y="54"/>
                </a:lnTo>
                <a:lnTo>
                  <a:pt x="55" y="63"/>
                </a:lnTo>
                <a:lnTo>
                  <a:pt x="61" y="71"/>
                </a:lnTo>
                <a:lnTo>
                  <a:pt x="66" y="84"/>
                </a:lnTo>
                <a:lnTo>
                  <a:pt x="64" y="98"/>
                </a:lnTo>
                <a:lnTo>
                  <a:pt x="63" y="115"/>
                </a:lnTo>
                <a:lnTo>
                  <a:pt x="60" y="127"/>
                </a:lnTo>
                <a:lnTo>
                  <a:pt x="52" y="135"/>
                </a:lnTo>
                <a:lnTo>
                  <a:pt x="46" y="137"/>
                </a:lnTo>
                <a:lnTo>
                  <a:pt x="31" y="138"/>
                </a:lnTo>
                <a:lnTo>
                  <a:pt x="15" y="137"/>
                </a:lnTo>
                <a:lnTo>
                  <a:pt x="8" y="133"/>
                </a:lnTo>
                <a:lnTo>
                  <a:pt x="4" y="128"/>
                </a:lnTo>
                <a:lnTo>
                  <a:pt x="3" y="122"/>
                </a:lnTo>
                <a:lnTo>
                  <a:pt x="0" y="112"/>
                </a:lnTo>
                <a:lnTo>
                  <a:pt x="0" y="103"/>
                </a:lnTo>
                <a:lnTo>
                  <a:pt x="2" y="94"/>
                </a:lnTo>
                <a:lnTo>
                  <a:pt x="10" y="83"/>
                </a:lnTo>
                <a:lnTo>
                  <a:pt x="2" y="69"/>
                </a:lnTo>
                <a:lnTo>
                  <a:pt x="0" y="60"/>
                </a:lnTo>
                <a:lnTo>
                  <a:pt x="1" y="51"/>
                </a:lnTo>
                <a:lnTo>
                  <a:pt x="5" y="43"/>
                </a:lnTo>
                <a:lnTo>
                  <a:pt x="9" y="37"/>
                </a:lnTo>
                <a:lnTo>
                  <a:pt x="8" y="29"/>
                </a:lnTo>
                <a:lnTo>
                  <a:pt x="8" y="23"/>
                </a:lnTo>
                <a:lnTo>
                  <a:pt x="10" y="17"/>
                </a:lnTo>
                <a:lnTo>
                  <a:pt x="12" y="11"/>
                </a:lnTo>
                <a:lnTo>
                  <a:pt x="20" y="6"/>
                </a:lnTo>
                <a:lnTo>
                  <a:pt x="29" y="5"/>
                </a:lnTo>
                <a:lnTo>
                  <a:pt x="38" y="5"/>
                </a:lnTo>
                <a:lnTo>
                  <a:pt x="48" y="6"/>
                </a:lnTo>
                <a:lnTo>
                  <a:pt x="57" y="8"/>
                </a:lnTo>
                <a:lnTo>
                  <a:pt x="64" y="8"/>
                </a:lnTo>
                <a:lnTo>
                  <a:pt x="71" y="5"/>
                </a:lnTo>
                <a:lnTo>
                  <a:pt x="78" y="0"/>
                </a:lnTo>
                <a:lnTo>
                  <a:pt x="89" y="0"/>
                </a:lnTo>
                <a:lnTo>
                  <a:pt x="100" y="0"/>
                </a:lnTo>
                <a:lnTo>
                  <a:pt x="109" y="2"/>
                </a:lnTo>
                <a:close/>
              </a:path>
            </a:pathLst>
          </a:custGeom>
          <a:solidFill>
            <a:srgbClr val="5A5A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19" name="Freeform 80"/>
          <p:cNvSpPr>
            <a:spLocks/>
          </p:cNvSpPr>
          <p:nvPr/>
        </p:nvSpPr>
        <p:spPr bwMode="auto">
          <a:xfrm>
            <a:off x="1720850" y="5632450"/>
            <a:ext cx="57150" cy="30163"/>
          </a:xfrm>
          <a:custGeom>
            <a:avLst/>
            <a:gdLst>
              <a:gd name="T0" fmla="*/ 0 w 36"/>
              <a:gd name="T1" fmla="*/ 0 h 19"/>
              <a:gd name="T2" fmla="*/ 4763 w 36"/>
              <a:gd name="T3" fmla="*/ 12700 h 19"/>
              <a:gd name="T4" fmla="*/ 15875 w 36"/>
              <a:gd name="T5" fmla="*/ 22225 h 19"/>
              <a:gd name="T6" fmla="*/ 23813 w 36"/>
              <a:gd name="T7" fmla="*/ 26988 h 19"/>
              <a:gd name="T8" fmla="*/ 34925 w 36"/>
              <a:gd name="T9" fmla="*/ 30163 h 19"/>
              <a:gd name="T10" fmla="*/ 50800 w 36"/>
              <a:gd name="T11" fmla="*/ 30163 h 19"/>
              <a:gd name="T12" fmla="*/ 57150 w 36"/>
              <a:gd name="T13" fmla="*/ 30163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6" h="19">
                <a:moveTo>
                  <a:pt x="0" y="0"/>
                </a:moveTo>
                <a:lnTo>
                  <a:pt x="3" y="8"/>
                </a:lnTo>
                <a:lnTo>
                  <a:pt x="10" y="14"/>
                </a:lnTo>
                <a:lnTo>
                  <a:pt x="15" y="17"/>
                </a:lnTo>
                <a:lnTo>
                  <a:pt x="22" y="19"/>
                </a:lnTo>
                <a:lnTo>
                  <a:pt x="32" y="19"/>
                </a:lnTo>
                <a:lnTo>
                  <a:pt x="36" y="19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20" name="Freeform 81"/>
          <p:cNvSpPr>
            <a:spLocks noChangeArrowheads="1"/>
          </p:cNvSpPr>
          <p:nvPr/>
        </p:nvSpPr>
        <p:spPr bwMode="auto">
          <a:xfrm>
            <a:off x="1735138" y="5608638"/>
            <a:ext cx="38100" cy="74612"/>
          </a:xfrm>
          <a:custGeom>
            <a:avLst/>
            <a:gdLst>
              <a:gd name="T0" fmla="*/ 12700 w 24"/>
              <a:gd name="T1" fmla="*/ 7937 h 47"/>
              <a:gd name="T2" fmla="*/ 6350 w 24"/>
              <a:gd name="T3" fmla="*/ 14287 h 47"/>
              <a:gd name="T4" fmla="*/ 1588 w 24"/>
              <a:gd name="T5" fmla="*/ 28575 h 47"/>
              <a:gd name="T6" fmla="*/ 1588 w 24"/>
              <a:gd name="T7" fmla="*/ 46037 h 47"/>
              <a:gd name="T8" fmla="*/ 0 w 24"/>
              <a:gd name="T9" fmla="*/ 69850 h 47"/>
              <a:gd name="T10" fmla="*/ 12700 w 24"/>
              <a:gd name="T11" fmla="*/ 74612 h 47"/>
              <a:gd name="T12" fmla="*/ 12700 w 24"/>
              <a:gd name="T13" fmla="*/ 50800 h 47"/>
              <a:gd name="T14" fmla="*/ 14288 w 24"/>
              <a:gd name="T15" fmla="*/ 28575 h 47"/>
              <a:gd name="T16" fmla="*/ 22225 w 24"/>
              <a:gd name="T17" fmla="*/ 17462 h 47"/>
              <a:gd name="T18" fmla="*/ 38100 w 24"/>
              <a:gd name="T19" fmla="*/ 7937 h 47"/>
              <a:gd name="T20" fmla="*/ 33338 w 24"/>
              <a:gd name="T21" fmla="*/ 0 h 47"/>
              <a:gd name="T22" fmla="*/ 23813 w 24"/>
              <a:gd name="T23" fmla="*/ 1587 h 4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4" h="47">
                <a:moveTo>
                  <a:pt x="8" y="5"/>
                </a:moveTo>
                <a:lnTo>
                  <a:pt x="4" y="9"/>
                </a:lnTo>
                <a:lnTo>
                  <a:pt x="1" y="18"/>
                </a:lnTo>
                <a:lnTo>
                  <a:pt x="1" y="29"/>
                </a:lnTo>
                <a:lnTo>
                  <a:pt x="0" y="44"/>
                </a:lnTo>
                <a:lnTo>
                  <a:pt x="8" y="47"/>
                </a:lnTo>
                <a:lnTo>
                  <a:pt x="8" y="32"/>
                </a:lnTo>
                <a:lnTo>
                  <a:pt x="9" y="18"/>
                </a:lnTo>
                <a:lnTo>
                  <a:pt x="14" y="11"/>
                </a:lnTo>
                <a:lnTo>
                  <a:pt x="24" y="5"/>
                </a:lnTo>
                <a:lnTo>
                  <a:pt x="21" y="0"/>
                </a:lnTo>
                <a:lnTo>
                  <a:pt x="15" y="1"/>
                </a:lnTo>
                <a:lnTo>
                  <a:pt x="8" y="5"/>
                </a:lnTo>
                <a:close/>
              </a:path>
            </a:pathLst>
          </a:custGeom>
          <a:solidFill>
            <a:srgbClr val="4040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21" name="Freeform 82"/>
          <p:cNvSpPr>
            <a:spLocks/>
          </p:cNvSpPr>
          <p:nvPr/>
        </p:nvSpPr>
        <p:spPr bwMode="auto">
          <a:xfrm>
            <a:off x="1722438" y="5708650"/>
            <a:ext cx="58737" cy="31750"/>
          </a:xfrm>
          <a:custGeom>
            <a:avLst/>
            <a:gdLst>
              <a:gd name="T0" fmla="*/ 0 w 37"/>
              <a:gd name="T1" fmla="*/ 0 h 20"/>
              <a:gd name="T2" fmla="*/ 3175 w 37"/>
              <a:gd name="T3" fmla="*/ 11113 h 20"/>
              <a:gd name="T4" fmla="*/ 14287 w 37"/>
              <a:gd name="T5" fmla="*/ 23813 h 20"/>
              <a:gd name="T6" fmla="*/ 22225 w 37"/>
              <a:gd name="T7" fmla="*/ 26988 h 20"/>
              <a:gd name="T8" fmla="*/ 34925 w 37"/>
              <a:gd name="T9" fmla="*/ 31750 h 20"/>
              <a:gd name="T10" fmla="*/ 50800 w 37"/>
              <a:gd name="T11" fmla="*/ 31750 h 20"/>
              <a:gd name="T12" fmla="*/ 58737 w 37"/>
              <a:gd name="T13" fmla="*/ 28575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7" h="20">
                <a:moveTo>
                  <a:pt x="0" y="0"/>
                </a:moveTo>
                <a:lnTo>
                  <a:pt x="2" y="7"/>
                </a:lnTo>
                <a:lnTo>
                  <a:pt x="9" y="15"/>
                </a:lnTo>
                <a:lnTo>
                  <a:pt x="14" y="17"/>
                </a:lnTo>
                <a:lnTo>
                  <a:pt x="22" y="20"/>
                </a:lnTo>
                <a:lnTo>
                  <a:pt x="32" y="20"/>
                </a:lnTo>
                <a:lnTo>
                  <a:pt x="37" y="18"/>
                </a:ln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22" name="Line 83"/>
          <p:cNvSpPr>
            <a:spLocks noChangeShapeType="1"/>
          </p:cNvSpPr>
          <p:nvPr/>
        </p:nvSpPr>
        <p:spPr bwMode="auto">
          <a:xfrm>
            <a:off x="3495675" y="4338638"/>
            <a:ext cx="4362450" cy="1587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23" name="Line 84"/>
          <p:cNvSpPr>
            <a:spLocks noChangeShapeType="1"/>
          </p:cNvSpPr>
          <p:nvPr/>
        </p:nvSpPr>
        <p:spPr bwMode="auto">
          <a:xfrm>
            <a:off x="3536950" y="4187825"/>
            <a:ext cx="4294188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24" name="Line 85"/>
          <p:cNvSpPr>
            <a:spLocks noChangeShapeType="1"/>
          </p:cNvSpPr>
          <p:nvPr/>
        </p:nvSpPr>
        <p:spPr bwMode="auto">
          <a:xfrm>
            <a:off x="4057650" y="2820988"/>
            <a:ext cx="2452688" cy="1587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25" name="Rectangle 86"/>
          <p:cNvSpPr>
            <a:spLocks noChangeArrowheads="1"/>
          </p:cNvSpPr>
          <p:nvPr/>
        </p:nvSpPr>
        <p:spPr bwMode="auto">
          <a:xfrm>
            <a:off x="6029325" y="5457825"/>
            <a:ext cx="1538288" cy="121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26" name="Text Box 87"/>
          <p:cNvSpPr txBox="1">
            <a:spLocks noChangeArrowheads="1"/>
          </p:cNvSpPr>
          <p:nvPr/>
        </p:nvSpPr>
        <p:spPr bwMode="auto">
          <a:xfrm>
            <a:off x="6172200" y="5495925"/>
            <a:ext cx="115728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3.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Maîtrise des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documents</a:t>
            </a:r>
          </a:p>
        </p:txBody>
      </p:sp>
      <p:sp>
        <p:nvSpPr>
          <p:cNvPr id="10327" name="Text Box 88"/>
          <p:cNvSpPr txBox="1">
            <a:spLocks noChangeArrowheads="1"/>
          </p:cNvSpPr>
          <p:nvPr/>
        </p:nvSpPr>
        <p:spPr bwMode="auto">
          <a:xfrm>
            <a:off x="6694488" y="5730875"/>
            <a:ext cx="242887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PIC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2</a:t>
            </a:r>
          </a:p>
        </p:txBody>
      </p:sp>
      <p:sp>
        <p:nvSpPr>
          <p:cNvPr id="10328" name="Text Box 89"/>
          <p:cNvSpPr txBox="1">
            <a:spLocks noChangeArrowheads="1"/>
          </p:cNvSpPr>
          <p:nvPr/>
        </p:nvSpPr>
        <p:spPr bwMode="auto">
          <a:xfrm>
            <a:off x="6654800" y="5873750"/>
            <a:ext cx="4476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Formulaires</a:t>
            </a:r>
          </a:p>
        </p:txBody>
      </p:sp>
      <p:sp>
        <p:nvSpPr>
          <p:cNvPr id="10329" name="Text Box 90"/>
          <p:cNvSpPr txBox="1">
            <a:spLocks noChangeArrowheads="1"/>
          </p:cNvSpPr>
          <p:nvPr/>
        </p:nvSpPr>
        <p:spPr bwMode="auto">
          <a:xfrm>
            <a:off x="6683375" y="5989638"/>
            <a:ext cx="43338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Procédures</a:t>
            </a:r>
          </a:p>
        </p:txBody>
      </p:sp>
      <p:sp>
        <p:nvSpPr>
          <p:cNvPr id="10330" name="Text Box 91"/>
          <p:cNvSpPr txBox="1">
            <a:spLocks noChangeArrowheads="1"/>
          </p:cNvSpPr>
          <p:nvPr/>
        </p:nvSpPr>
        <p:spPr bwMode="auto">
          <a:xfrm>
            <a:off x="6426200" y="6100763"/>
            <a:ext cx="850900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Données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Techniques</a:t>
            </a:r>
          </a:p>
        </p:txBody>
      </p:sp>
      <p:sp>
        <p:nvSpPr>
          <p:cNvPr id="10331" name="Text Box 92"/>
          <p:cNvSpPr txBox="1">
            <a:spLocks noChangeArrowheads="1"/>
          </p:cNvSpPr>
          <p:nvPr/>
        </p:nvSpPr>
        <p:spPr bwMode="auto">
          <a:xfrm>
            <a:off x="6532563" y="6262688"/>
            <a:ext cx="601662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chapitres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05, 16</a:t>
            </a:r>
          </a:p>
        </p:txBody>
      </p:sp>
      <p:sp>
        <p:nvSpPr>
          <p:cNvPr id="10332" name="Rectangle 93"/>
          <p:cNvSpPr>
            <a:spLocks noChangeArrowheads="1"/>
          </p:cNvSpPr>
          <p:nvPr/>
        </p:nvSpPr>
        <p:spPr bwMode="auto">
          <a:xfrm>
            <a:off x="7566025" y="5457825"/>
            <a:ext cx="16732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33" name="Text Box 94"/>
          <p:cNvSpPr txBox="1">
            <a:spLocks noChangeArrowheads="1"/>
          </p:cNvSpPr>
          <p:nvPr/>
        </p:nvSpPr>
        <p:spPr bwMode="auto">
          <a:xfrm>
            <a:off x="8210550" y="5495925"/>
            <a:ext cx="36036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4.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P.A.Q</a:t>
            </a:r>
          </a:p>
        </p:txBody>
      </p:sp>
      <p:sp>
        <p:nvSpPr>
          <p:cNvPr id="10334" name="Text Box 95"/>
          <p:cNvSpPr txBox="1">
            <a:spLocks noChangeArrowheads="1"/>
          </p:cNvSpPr>
          <p:nvPr/>
        </p:nvSpPr>
        <p:spPr bwMode="auto">
          <a:xfrm>
            <a:off x="8297863" y="5781675"/>
            <a:ext cx="241300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PIC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10335" name="Text Box 96"/>
          <p:cNvSpPr txBox="1">
            <a:spLocks noChangeArrowheads="1"/>
          </p:cNvSpPr>
          <p:nvPr/>
        </p:nvSpPr>
        <p:spPr bwMode="auto">
          <a:xfrm>
            <a:off x="8312150" y="5943600"/>
            <a:ext cx="317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Collecte</a:t>
            </a:r>
          </a:p>
        </p:txBody>
      </p:sp>
      <p:sp>
        <p:nvSpPr>
          <p:cNvPr id="10336" name="Text Box 97"/>
          <p:cNvSpPr txBox="1">
            <a:spLocks noChangeArrowheads="1"/>
          </p:cNvSpPr>
          <p:nvPr/>
        </p:nvSpPr>
        <p:spPr bwMode="auto">
          <a:xfrm>
            <a:off x="7993063" y="6069013"/>
            <a:ext cx="1046162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Synthèse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(aide à décision)</a:t>
            </a:r>
          </a:p>
        </p:txBody>
      </p:sp>
      <p:sp>
        <p:nvSpPr>
          <p:cNvPr id="10337" name="Text Box 98"/>
          <p:cNvSpPr txBox="1">
            <a:spLocks noChangeArrowheads="1"/>
          </p:cNvSpPr>
          <p:nvPr/>
        </p:nvSpPr>
        <p:spPr bwMode="auto">
          <a:xfrm>
            <a:off x="7988300" y="6234113"/>
            <a:ext cx="1054100" cy="1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    chapitres  02,03,14,20</a:t>
            </a:r>
          </a:p>
        </p:txBody>
      </p:sp>
      <p:sp>
        <p:nvSpPr>
          <p:cNvPr id="10338" name="Rectangle 99"/>
          <p:cNvSpPr>
            <a:spLocks noChangeArrowheads="1"/>
          </p:cNvSpPr>
          <p:nvPr/>
        </p:nvSpPr>
        <p:spPr bwMode="auto">
          <a:xfrm>
            <a:off x="6389688" y="6773863"/>
            <a:ext cx="20955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39" name="Text Box 100"/>
          <p:cNvSpPr txBox="1">
            <a:spLocks noChangeArrowheads="1"/>
          </p:cNvSpPr>
          <p:nvPr/>
        </p:nvSpPr>
        <p:spPr bwMode="auto">
          <a:xfrm>
            <a:off x="6810375" y="6677025"/>
            <a:ext cx="2605088" cy="17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00"/>
                </a:solidFill>
                <a:latin typeface="Gill Sans" pitchFamily="34" charset="0"/>
              </a:rPr>
              <a:t>PRINCIPE  DU SYSTÈME QUALITÉ</a:t>
            </a:r>
          </a:p>
        </p:txBody>
      </p:sp>
      <p:sp>
        <p:nvSpPr>
          <p:cNvPr id="10340" name="Rectangle 101"/>
          <p:cNvSpPr>
            <a:spLocks noChangeArrowheads="1"/>
          </p:cNvSpPr>
          <p:nvPr/>
        </p:nvSpPr>
        <p:spPr bwMode="auto">
          <a:xfrm>
            <a:off x="2889250" y="6773863"/>
            <a:ext cx="1262063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41" name="Text Box 102"/>
          <p:cNvSpPr txBox="1">
            <a:spLocks noChangeArrowheads="1"/>
          </p:cNvSpPr>
          <p:nvPr/>
        </p:nvSpPr>
        <p:spPr bwMode="auto">
          <a:xfrm>
            <a:off x="2909888" y="6653213"/>
            <a:ext cx="1436687" cy="17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FFFF00"/>
                </a:solidFill>
                <a:latin typeface="Gill Sans" pitchFamily="34" charset="0"/>
              </a:rPr>
              <a:t>MISE EN CORDÉES</a:t>
            </a:r>
          </a:p>
        </p:txBody>
      </p:sp>
      <p:sp>
        <p:nvSpPr>
          <p:cNvPr id="10342" name="Text Box 103"/>
          <p:cNvSpPr txBox="1">
            <a:spLocks noChangeArrowheads="1"/>
          </p:cNvSpPr>
          <p:nvPr/>
        </p:nvSpPr>
        <p:spPr bwMode="auto">
          <a:xfrm>
            <a:off x="3856038" y="3055938"/>
            <a:ext cx="79692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800" b="1">
                <a:solidFill>
                  <a:srgbClr val="000000"/>
                </a:solidFill>
              </a:rPr>
              <a:t>        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1. Promesse</a:t>
            </a:r>
          </a:p>
        </p:txBody>
      </p:sp>
      <p:sp>
        <p:nvSpPr>
          <p:cNvPr id="10343" name="Text Box 104"/>
          <p:cNvSpPr txBox="1">
            <a:spLocks noChangeArrowheads="1"/>
          </p:cNvSpPr>
          <p:nvPr/>
        </p:nvSpPr>
        <p:spPr bwMode="auto">
          <a:xfrm>
            <a:off x="3995738" y="3211513"/>
            <a:ext cx="542925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       client</a:t>
            </a:r>
          </a:p>
        </p:txBody>
      </p:sp>
      <p:sp>
        <p:nvSpPr>
          <p:cNvPr id="10344" name="Text Box 105"/>
          <p:cNvSpPr txBox="1">
            <a:spLocks noChangeArrowheads="1"/>
          </p:cNvSpPr>
          <p:nvPr/>
        </p:nvSpPr>
        <p:spPr bwMode="auto">
          <a:xfrm>
            <a:off x="4006850" y="3373438"/>
            <a:ext cx="45402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    PIC 7</a:t>
            </a:r>
          </a:p>
        </p:txBody>
      </p:sp>
      <p:sp>
        <p:nvSpPr>
          <p:cNvPr id="10345" name="Text Box 106"/>
          <p:cNvSpPr txBox="1">
            <a:spLocks noChangeArrowheads="1"/>
          </p:cNvSpPr>
          <p:nvPr/>
        </p:nvSpPr>
        <p:spPr bwMode="auto">
          <a:xfrm>
            <a:off x="3895725" y="3554413"/>
            <a:ext cx="568325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00">
                <a:solidFill>
                  <a:srgbClr val="000000"/>
                </a:solidFill>
                <a:latin typeface="Gill Sans" pitchFamily="34" charset="0"/>
              </a:rPr>
              <a:t>Revue </a:t>
            </a:r>
            <a:r>
              <a:rPr lang="en-US" sz="600">
                <a:solidFill>
                  <a:srgbClr val="000000"/>
                </a:solidFill>
                <a:latin typeface="Arial" charset="0"/>
              </a:rPr>
              <a:t>de contrat</a:t>
            </a:r>
          </a:p>
        </p:txBody>
      </p:sp>
      <p:sp>
        <p:nvSpPr>
          <p:cNvPr id="10346" name="Text Box 107"/>
          <p:cNvSpPr txBox="1">
            <a:spLocks noChangeArrowheads="1"/>
          </p:cNvSpPr>
          <p:nvPr/>
        </p:nvSpPr>
        <p:spPr bwMode="auto">
          <a:xfrm>
            <a:off x="3784600" y="3648075"/>
            <a:ext cx="733425" cy="10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00">
                <a:solidFill>
                  <a:srgbClr val="000000"/>
                </a:solidFill>
                <a:latin typeface="Gill Sans" pitchFamily="34" charset="0"/>
              </a:rPr>
              <a:t>Prestations </a:t>
            </a:r>
            <a:r>
              <a:rPr lang="en-US" sz="600">
                <a:solidFill>
                  <a:srgbClr val="000000"/>
                </a:solidFill>
                <a:latin typeface="Arial" charset="0"/>
              </a:rPr>
              <a:t>associées</a:t>
            </a:r>
          </a:p>
        </p:txBody>
      </p:sp>
      <p:sp>
        <p:nvSpPr>
          <p:cNvPr id="10347" name="Text Box 108"/>
          <p:cNvSpPr txBox="1">
            <a:spLocks noChangeArrowheads="1"/>
          </p:cNvSpPr>
          <p:nvPr/>
        </p:nvSpPr>
        <p:spPr bwMode="auto">
          <a:xfrm>
            <a:off x="3906838" y="3783013"/>
            <a:ext cx="414337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(catalogue)</a:t>
            </a:r>
          </a:p>
        </p:txBody>
      </p:sp>
      <p:sp>
        <p:nvSpPr>
          <p:cNvPr id="10348" name="Text Box 109"/>
          <p:cNvSpPr txBox="1">
            <a:spLocks noChangeArrowheads="1"/>
          </p:cNvSpPr>
          <p:nvPr/>
        </p:nvSpPr>
        <p:spPr bwMode="auto">
          <a:xfrm>
            <a:off x="3875088" y="3946525"/>
            <a:ext cx="41275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chapitre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03</a:t>
            </a:r>
          </a:p>
        </p:txBody>
      </p:sp>
      <p:sp>
        <p:nvSpPr>
          <p:cNvPr id="10349" name="Rectangle 110"/>
          <p:cNvSpPr>
            <a:spLocks noChangeArrowheads="1"/>
          </p:cNvSpPr>
          <p:nvPr/>
        </p:nvSpPr>
        <p:spPr bwMode="auto">
          <a:xfrm>
            <a:off x="8443913" y="4719638"/>
            <a:ext cx="16256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50" name="Text Box 111"/>
          <p:cNvSpPr txBox="1">
            <a:spLocks noChangeArrowheads="1"/>
          </p:cNvSpPr>
          <p:nvPr/>
        </p:nvSpPr>
        <p:spPr bwMode="auto">
          <a:xfrm>
            <a:off x="8118475" y="4598988"/>
            <a:ext cx="1946275" cy="17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BE0E00"/>
                </a:solidFill>
                <a:latin typeface="Gill Sans" pitchFamily="34" charset="0"/>
              </a:rPr>
              <a:t>CAMPS INTERMÉDIAIRES</a:t>
            </a:r>
          </a:p>
        </p:txBody>
      </p:sp>
      <p:sp>
        <p:nvSpPr>
          <p:cNvPr id="10351" name="Rectangle 112"/>
          <p:cNvSpPr>
            <a:spLocks noChangeArrowheads="1"/>
          </p:cNvSpPr>
          <p:nvPr/>
        </p:nvSpPr>
        <p:spPr bwMode="auto">
          <a:xfrm>
            <a:off x="7681913" y="3579813"/>
            <a:ext cx="16256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52" name="Text Box 113"/>
          <p:cNvSpPr txBox="1">
            <a:spLocks noChangeArrowheads="1"/>
          </p:cNvSpPr>
          <p:nvPr/>
        </p:nvSpPr>
        <p:spPr bwMode="auto">
          <a:xfrm>
            <a:off x="7278688" y="3317875"/>
            <a:ext cx="1947862" cy="17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BE0E00"/>
                </a:solidFill>
                <a:latin typeface="Gill Sans" pitchFamily="34" charset="0"/>
              </a:rPr>
              <a:t>CAMPS INTERMÉDIAIRES</a:t>
            </a:r>
          </a:p>
        </p:txBody>
      </p:sp>
      <p:sp>
        <p:nvSpPr>
          <p:cNvPr id="10353" name="Rectangle 114"/>
          <p:cNvSpPr>
            <a:spLocks noChangeArrowheads="1"/>
          </p:cNvSpPr>
          <p:nvPr/>
        </p:nvSpPr>
        <p:spPr bwMode="auto">
          <a:xfrm>
            <a:off x="6694488" y="2287588"/>
            <a:ext cx="1319212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54" name="Text Box 115"/>
          <p:cNvSpPr txBox="1">
            <a:spLocks noChangeArrowheads="1"/>
          </p:cNvSpPr>
          <p:nvPr/>
        </p:nvSpPr>
        <p:spPr bwMode="auto">
          <a:xfrm>
            <a:off x="6226175" y="2257425"/>
            <a:ext cx="1582738" cy="17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100" b="1">
                <a:solidFill>
                  <a:srgbClr val="BE0E00"/>
                </a:solidFill>
                <a:latin typeface="Gill Sans" pitchFamily="34" charset="0"/>
              </a:rPr>
              <a:t>CAMPS D’ALTITUDE</a:t>
            </a:r>
          </a:p>
        </p:txBody>
      </p:sp>
      <p:sp>
        <p:nvSpPr>
          <p:cNvPr id="10355" name="Freeform 116"/>
          <p:cNvSpPr>
            <a:spLocks noChangeArrowheads="1"/>
          </p:cNvSpPr>
          <p:nvPr/>
        </p:nvSpPr>
        <p:spPr bwMode="auto">
          <a:xfrm>
            <a:off x="4522788" y="2827338"/>
            <a:ext cx="254000" cy="1360487"/>
          </a:xfrm>
          <a:custGeom>
            <a:avLst/>
            <a:gdLst>
              <a:gd name="T0" fmla="*/ 225425 w 160"/>
              <a:gd name="T1" fmla="*/ 38100 h 857"/>
              <a:gd name="T2" fmla="*/ 254000 w 160"/>
              <a:gd name="T3" fmla="*/ 112712 h 857"/>
              <a:gd name="T4" fmla="*/ 254000 w 160"/>
              <a:gd name="T5" fmla="*/ 169862 h 857"/>
              <a:gd name="T6" fmla="*/ 254000 w 160"/>
              <a:gd name="T7" fmla="*/ 198437 h 857"/>
              <a:gd name="T8" fmla="*/ 254000 w 160"/>
              <a:gd name="T9" fmla="*/ 227012 h 857"/>
              <a:gd name="T10" fmla="*/ 254000 w 160"/>
              <a:gd name="T11" fmla="*/ 254000 h 857"/>
              <a:gd name="T12" fmla="*/ 244475 w 160"/>
              <a:gd name="T13" fmla="*/ 284162 h 857"/>
              <a:gd name="T14" fmla="*/ 234950 w 160"/>
              <a:gd name="T15" fmla="*/ 322262 h 857"/>
              <a:gd name="T16" fmla="*/ 225425 w 160"/>
              <a:gd name="T17" fmla="*/ 349250 h 857"/>
              <a:gd name="T18" fmla="*/ 215900 w 160"/>
              <a:gd name="T19" fmla="*/ 376237 h 857"/>
              <a:gd name="T20" fmla="*/ 215900 w 160"/>
              <a:gd name="T21" fmla="*/ 417512 h 857"/>
              <a:gd name="T22" fmla="*/ 215900 w 160"/>
              <a:gd name="T23" fmla="*/ 444500 h 857"/>
              <a:gd name="T24" fmla="*/ 215900 w 160"/>
              <a:gd name="T25" fmla="*/ 471487 h 857"/>
              <a:gd name="T26" fmla="*/ 215900 w 160"/>
              <a:gd name="T27" fmla="*/ 500062 h 857"/>
              <a:gd name="T28" fmla="*/ 196850 w 160"/>
              <a:gd name="T29" fmla="*/ 536575 h 857"/>
              <a:gd name="T30" fmla="*/ 188913 w 160"/>
              <a:gd name="T31" fmla="*/ 566737 h 857"/>
              <a:gd name="T32" fmla="*/ 177800 w 160"/>
              <a:gd name="T33" fmla="*/ 603250 h 857"/>
              <a:gd name="T34" fmla="*/ 169863 w 160"/>
              <a:gd name="T35" fmla="*/ 641350 h 857"/>
              <a:gd name="T36" fmla="*/ 158750 w 160"/>
              <a:gd name="T37" fmla="*/ 669925 h 857"/>
              <a:gd name="T38" fmla="*/ 150813 w 160"/>
              <a:gd name="T39" fmla="*/ 708025 h 857"/>
              <a:gd name="T40" fmla="*/ 139700 w 160"/>
              <a:gd name="T41" fmla="*/ 736600 h 857"/>
              <a:gd name="T42" fmla="*/ 131763 w 160"/>
              <a:gd name="T43" fmla="*/ 765175 h 857"/>
              <a:gd name="T44" fmla="*/ 120650 w 160"/>
              <a:gd name="T45" fmla="*/ 793750 h 857"/>
              <a:gd name="T46" fmla="*/ 101600 w 160"/>
              <a:gd name="T47" fmla="*/ 822325 h 857"/>
              <a:gd name="T48" fmla="*/ 82550 w 160"/>
              <a:gd name="T49" fmla="*/ 850900 h 857"/>
              <a:gd name="T50" fmla="*/ 63500 w 160"/>
              <a:gd name="T51" fmla="*/ 877887 h 857"/>
              <a:gd name="T52" fmla="*/ 63500 w 160"/>
              <a:gd name="T53" fmla="*/ 915987 h 857"/>
              <a:gd name="T54" fmla="*/ 63500 w 160"/>
              <a:gd name="T55" fmla="*/ 942975 h 857"/>
              <a:gd name="T56" fmla="*/ 63500 w 160"/>
              <a:gd name="T57" fmla="*/ 982662 h 857"/>
              <a:gd name="T58" fmla="*/ 63500 w 160"/>
              <a:gd name="T59" fmla="*/ 1020762 h 857"/>
              <a:gd name="T60" fmla="*/ 46038 w 160"/>
              <a:gd name="T61" fmla="*/ 1093787 h 857"/>
              <a:gd name="T62" fmla="*/ 36513 w 160"/>
              <a:gd name="T63" fmla="*/ 1123950 h 857"/>
              <a:gd name="T64" fmla="*/ 26988 w 160"/>
              <a:gd name="T65" fmla="*/ 1152525 h 857"/>
              <a:gd name="T66" fmla="*/ 17463 w 160"/>
              <a:gd name="T67" fmla="*/ 1179512 h 857"/>
              <a:gd name="T68" fmla="*/ 7938 w 160"/>
              <a:gd name="T69" fmla="*/ 1219200 h 857"/>
              <a:gd name="T70" fmla="*/ 7938 w 160"/>
              <a:gd name="T71" fmla="*/ 1247775 h 857"/>
              <a:gd name="T72" fmla="*/ 0 w 160"/>
              <a:gd name="T73" fmla="*/ 1274762 h 857"/>
              <a:gd name="T74" fmla="*/ 0 w 160"/>
              <a:gd name="T75" fmla="*/ 1301750 h 857"/>
              <a:gd name="T76" fmla="*/ 7938 w 160"/>
              <a:gd name="T77" fmla="*/ 1330325 h 857"/>
              <a:gd name="T78" fmla="*/ 7938 w 160"/>
              <a:gd name="T79" fmla="*/ 1360487 h 857"/>
              <a:gd name="T80" fmla="*/ 17463 w 160"/>
              <a:gd name="T81" fmla="*/ 1360487 h 857"/>
              <a:gd name="T82" fmla="*/ 244475 w 160"/>
              <a:gd name="T83" fmla="*/ 0 h 85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60" h="857">
                <a:moveTo>
                  <a:pt x="142" y="24"/>
                </a:moveTo>
                <a:lnTo>
                  <a:pt x="160" y="71"/>
                </a:lnTo>
                <a:lnTo>
                  <a:pt x="160" y="107"/>
                </a:lnTo>
                <a:lnTo>
                  <a:pt x="160" y="125"/>
                </a:lnTo>
                <a:lnTo>
                  <a:pt x="160" y="143"/>
                </a:lnTo>
                <a:lnTo>
                  <a:pt x="160" y="160"/>
                </a:lnTo>
                <a:lnTo>
                  <a:pt x="154" y="179"/>
                </a:lnTo>
                <a:lnTo>
                  <a:pt x="148" y="203"/>
                </a:lnTo>
                <a:lnTo>
                  <a:pt x="142" y="220"/>
                </a:lnTo>
                <a:lnTo>
                  <a:pt x="136" y="237"/>
                </a:lnTo>
                <a:lnTo>
                  <a:pt x="136" y="263"/>
                </a:lnTo>
                <a:lnTo>
                  <a:pt x="136" y="280"/>
                </a:lnTo>
                <a:lnTo>
                  <a:pt x="136" y="297"/>
                </a:lnTo>
                <a:lnTo>
                  <a:pt x="136" y="315"/>
                </a:lnTo>
                <a:lnTo>
                  <a:pt x="124" y="338"/>
                </a:lnTo>
                <a:lnTo>
                  <a:pt x="119" y="357"/>
                </a:lnTo>
                <a:lnTo>
                  <a:pt x="112" y="380"/>
                </a:lnTo>
                <a:lnTo>
                  <a:pt x="107" y="404"/>
                </a:lnTo>
                <a:lnTo>
                  <a:pt x="100" y="422"/>
                </a:lnTo>
                <a:lnTo>
                  <a:pt x="95" y="446"/>
                </a:lnTo>
                <a:lnTo>
                  <a:pt x="88" y="464"/>
                </a:lnTo>
                <a:lnTo>
                  <a:pt x="83" y="482"/>
                </a:lnTo>
                <a:lnTo>
                  <a:pt x="76" y="500"/>
                </a:lnTo>
                <a:lnTo>
                  <a:pt x="64" y="518"/>
                </a:lnTo>
                <a:lnTo>
                  <a:pt x="52" y="536"/>
                </a:lnTo>
                <a:lnTo>
                  <a:pt x="40" y="553"/>
                </a:lnTo>
                <a:lnTo>
                  <a:pt x="40" y="577"/>
                </a:lnTo>
                <a:lnTo>
                  <a:pt x="40" y="594"/>
                </a:lnTo>
                <a:lnTo>
                  <a:pt x="40" y="619"/>
                </a:lnTo>
                <a:lnTo>
                  <a:pt x="40" y="643"/>
                </a:lnTo>
                <a:lnTo>
                  <a:pt x="29" y="689"/>
                </a:lnTo>
                <a:lnTo>
                  <a:pt x="23" y="708"/>
                </a:lnTo>
                <a:lnTo>
                  <a:pt x="17" y="726"/>
                </a:lnTo>
                <a:lnTo>
                  <a:pt x="11" y="743"/>
                </a:lnTo>
                <a:lnTo>
                  <a:pt x="5" y="768"/>
                </a:lnTo>
                <a:lnTo>
                  <a:pt x="5" y="786"/>
                </a:lnTo>
                <a:lnTo>
                  <a:pt x="0" y="803"/>
                </a:lnTo>
                <a:lnTo>
                  <a:pt x="0" y="820"/>
                </a:lnTo>
                <a:lnTo>
                  <a:pt x="5" y="838"/>
                </a:lnTo>
                <a:lnTo>
                  <a:pt x="5" y="857"/>
                </a:lnTo>
                <a:lnTo>
                  <a:pt x="11" y="857"/>
                </a:lnTo>
                <a:lnTo>
                  <a:pt x="154" y="0"/>
                </a:lnTo>
                <a:lnTo>
                  <a:pt x="142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56" name="Freeform 117"/>
          <p:cNvSpPr>
            <a:spLocks noChangeArrowheads="1"/>
          </p:cNvSpPr>
          <p:nvPr/>
        </p:nvSpPr>
        <p:spPr bwMode="auto">
          <a:xfrm>
            <a:off x="4522788" y="2827338"/>
            <a:ext cx="254000" cy="1360487"/>
          </a:xfrm>
          <a:custGeom>
            <a:avLst/>
            <a:gdLst>
              <a:gd name="T0" fmla="*/ 225425 w 160"/>
              <a:gd name="T1" fmla="*/ 38100 h 857"/>
              <a:gd name="T2" fmla="*/ 254000 w 160"/>
              <a:gd name="T3" fmla="*/ 112712 h 857"/>
              <a:gd name="T4" fmla="*/ 254000 w 160"/>
              <a:gd name="T5" fmla="*/ 169862 h 857"/>
              <a:gd name="T6" fmla="*/ 254000 w 160"/>
              <a:gd name="T7" fmla="*/ 198437 h 857"/>
              <a:gd name="T8" fmla="*/ 254000 w 160"/>
              <a:gd name="T9" fmla="*/ 227012 h 857"/>
              <a:gd name="T10" fmla="*/ 254000 w 160"/>
              <a:gd name="T11" fmla="*/ 254000 h 857"/>
              <a:gd name="T12" fmla="*/ 244475 w 160"/>
              <a:gd name="T13" fmla="*/ 284162 h 857"/>
              <a:gd name="T14" fmla="*/ 234950 w 160"/>
              <a:gd name="T15" fmla="*/ 322262 h 857"/>
              <a:gd name="T16" fmla="*/ 225425 w 160"/>
              <a:gd name="T17" fmla="*/ 349250 h 857"/>
              <a:gd name="T18" fmla="*/ 215900 w 160"/>
              <a:gd name="T19" fmla="*/ 376237 h 857"/>
              <a:gd name="T20" fmla="*/ 215900 w 160"/>
              <a:gd name="T21" fmla="*/ 417512 h 857"/>
              <a:gd name="T22" fmla="*/ 215900 w 160"/>
              <a:gd name="T23" fmla="*/ 444500 h 857"/>
              <a:gd name="T24" fmla="*/ 215900 w 160"/>
              <a:gd name="T25" fmla="*/ 471487 h 857"/>
              <a:gd name="T26" fmla="*/ 215900 w 160"/>
              <a:gd name="T27" fmla="*/ 500062 h 857"/>
              <a:gd name="T28" fmla="*/ 196850 w 160"/>
              <a:gd name="T29" fmla="*/ 536575 h 857"/>
              <a:gd name="T30" fmla="*/ 188913 w 160"/>
              <a:gd name="T31" fmla="*/ 566737 h 857"/>
              <a:gd name="T32" fmla="*/ 177800 w 160"/>
              <a:gd name="T33" fmla="*/ 603250 h 857"/>
              <a:gd name="T34" fmla="*/ 169863 w 160"/>
              <a:gd name="T35" fmla="*/ 641350 h 857"/>
              <a:gd name="T36" fmla="*/ 158750 w 160"/>
              <a:gd name="T37" fmla="*/ 669925 h 857"/>
              <a:gd name="T38" fmla="*/ 150813 w 160"/>
              <a:gd name="T39" fmla="*/ 708025 h 857"/>
              <a:gd name="T40" fmla="*/ 139700 w 160"/>
              <a:gd name="T41" fmla="*/ 736600 h 857"/>
              <a:gd name="T42" fmla="*/ 131763 w 160"/>
              <a:gd name="T43" fmla="*/ 765175 h 857"/>
              <a:gd name="T44" fmla="*/ 120650 w 160"/>
              <a:gd name="T45" fmla="*/ 793750 h 857"/>
              <a:gd name="T46" fmla="*/ 101600 w 160"/>
              <a:gd name="T47" fmla="*/ 822325 h 857"/>
              <a:gd name="T48" fmla="*/ 82550 w 160"/>
              <a:gd name="T49" fmla="*/ 850900 h 857"/>
              <a:gd name="T50" fmla="*/ 63500 w 160"/>
              <a:gd name="T51" fmla="*/ 877887 h 857"/>
              <a:gd name="T52" fmla="*/ 63500 w 160"/>
              <a:gd name="T53" fmla="*/ 915987 h 857"/>
              <a:gd name="T54" fmla="*/ 63500 w 160"/>
              <a:gd name="T55" fmla="*/ 942975 h 857"/>
              <a:gd name="T56" fmla="*/ 63500 w 160"/>
              <a:gd name="T57" fmla="*/ 982662 h 857"/>
              <a:gd name="T58" fmla="*/ 63500 w 160"/>
              <a:gd name="T59" fmla="*/ 1020762 h 857"/>
              <a:gd name="T60" fmla="*/ 46038 w 160"/>
              <a:gd name="T61" fmla="*/ 1093787 h 857"/>
              <a:gd name="T62" fmla="*/ 36513 w 160"/>
              <a:gd name="T63" fmla="*/ 1123950 h 857"/>
              <a:gd name="T64" fmla="*/ 26988 w 160"/>
              <a:gd name="T65" fmla="*/ 1152525 h 857"/>
              <a:gd name="T66" fmla="*/ 17463 w 160"/>
              <a:gd name="T67" fmla="*/ 1179512 h 857"/>
              <a:gd name="T68" fmla="*/ 7938 w 160"/>
              <a:gd name="T69" fmla="*/ 1219200 h 857"/>
              <a:gd name="T70" fmla="*/ 7938 w 160"/>
              <a:gd name="T71" fmla="*/ 1247775 h 857"/>
              <a:gd name="T72" fmla="*/ 0 w 160"/>
              <a:gd name="T73" fmla="*/ 1274762 h 857"/>
              <a:gd name="T74" fmla="*/ 0 w 160"/>
              <a:gd name="T75" fmla="*/ 1301750 h 857"/>
              <a:gd name="T76" fmla="*/ 7938 w 160"/>
              <a:gd name="T77" fmla="*/ 1330325 h 857"/>
              <a:gd name="T78" fmla="*/ 7938 w 160"/>
              <a:gd name="T79" fmla="*/ 1360487 h 857"/>
              <a:gd name="T80" fmla="*/ 17463 w 160"/>
              <a:gd name="T81" fmla="*/ 1360487 h 857"/>
              <a:gd name="T82" fmla="*/ 244475 w 160"/>
              <a:gd name="T83" fmla="*/ 0 h 85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60" h="857">
                <a:moveTo>
                  <a:pt x="142" y="24"/>
                </a:moveTo>
                <a:lnTo>
                  <a:pt x="160" y="71"/>
                </a:lnTo>
                <a:lnTo>
                  <a:pt x="160" y="107"/>
                </a:lnTo>
                <a:lnTo>
                  <a:pt x="160" y="125"/>
                </a:lnTo>
                <a:lnTo>
                  <a:pt x="160" y="143"/>
                </a:lnTo>
                <a:lnTo>
                  <a:pt x="160" y="160"/>
                </a:lnTo>
                <a:lnTo>
                  <a:pt x="154" y="179"/>
                </a:lnTo>
                <a:lnTo>
                  <a:pt x="148" y="203"/>
                </a:lnTo>
                <a:lnTo>
                  <a:pt x="142" y="220"/>
                </a:lnTo>
                <a:lnTo>
                  <a:pt x="136" y="237"/>
                </a:lnTo>
                <a:lnTo>
                  <a:pt x="136" y="263"/>
                </a:lnTo>
                <a:lnTo>
                  <a:pt x="136" y="280"/>
                </a:lnTo>
                <a:lnTo>
                  <a:pt x="136" y="297"/>
                </a:lnTo>
                <a:lnTo>
                  <a:pt x="136" y="315"/>
                </a:lnTo>
                <a:lnTo>
                  <a:pt x="124" y="338"/>
                </a:lnTo>
                <a:lnTo>
                  <a:pt x="119" y="357"/>
                </a:lnTo>
                <a:lnTo>
                  <a:pt x="112" y="380"/>
                </a:lnTo>
                <a:lnTo>
                  <a:pt x="107" y="404"/>
                </a:lnTo>
                <a:lnTo>
                  <a:pt x="100" y="422"/>
                </a:lnTo>
                <a:lnTo>
                  <a:pt x="95" y="446"/>
                </a:lnTo>
                <a:lnTo>
                  <a:pt x="88" y="464"/>
                </a:lnTo>
                <a:lnTo>
                  <a:pt x="83" y="482"/>
                </a:lnTo>
                <a:lnTo>
                  <a:pt x="76" y="500"/>
                </a:lnTo>
                <a:lnTo>
                  <a:pt x="64" y="518"/>
                </a:lnTo>
                <a:lnTo>
                  <a:pt x="52" y="536"/>
                </a:lnTo>
                <a:lnTo>
                  <a:pt x="40" y="553"/>
                </a:lnTo>
                <a:lnTo>
                  <a:pt x="40" y="577"/>
                </a:lnTo>
                <a:lnTo>
                  <a:pt x="40" y="594"/>
                </a:lnTo>
                <a:lnTo>
                  <a:pt x="40" y="619"/>
                </a:lnTo>
                <a:lnTo>
                  <a:pt x="40" y="643"/>
                </a:lnTo>
                <a:lnTo>
                  <a:pt x="29" y="689"/>
                </a:lnTo>
                <a:lnTo>
                  <a:pt x="23" y="708"/>
                </a:lnTo>
                <a:lnTo>
                  <a:pt x="17" y="726"/>
                </a:lnTo>
                <a:lnTo>
                  <a:pt x="11" y="743"/>
                </a:lnTo>
                <a:lnTo>
                  <a:pt x="5" y="768"/>
                </a:lnTo>
                <a:lnTo>
                  <a:pt x="5" y="786"/>
                </a:lnTo>
                <a:lnTo>
                  <a:pt x="0" y="803"/>
                </a:lnTo>
                <a:lnTo>
                  <a:pt x="0" y="820"/>
                </a:lnTo>
                <a:lnTo>
                  <a:pt x="5" y="838"/>
                </a:lnTo>
                <a:lnTo>
                  <a:pt x="5" y="857"/>
                </a:lnTo>
                <a:lnTo>
                  <a:pt x="11" y="857"/>
                </a:lnTo>
                <a:lnTo>
                  <a:pt x="154" y="0"/>
                </a:lnTo>
                <a:lnTo>
                  <a:pt x="142" y="24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57" name="Freeform 118"/>
          <p:cNvSpPr>
            <a:spLocks noChangeArrowheads="1"/>
          </p:cNvSpPr>
          <p:nvPr/>
        </p:nvSpPr>
        <p:spPr bwMode="auto">
          <a:xfrm>
            <a:off x="5576888" y="2827338"/>
            <a:ext cx="142875" cy="1370012"/>
          </a:xfrm>
          <a:custGeom>
            <a:avLst/>
            <a:gdLst>
              <a:gd name="T0" fmla="*/ 0 w 90"/>
              <a:gd name="T1" fmla="*/ 38100 h 863"/>
              <a:gd name="T2" fmla="*/ 38100 w 90"/>
              <a:gd name="T3" fmla="*/ 76200 h 863"/>
              <a:gd name="T4" fmla="*/ 55563 w 90"/>
              <a:gd name="T5" fmla="*/ 133350 h 863"/>
              <a:gd name="T6" fmla="*/ 74613 w 90"/>
              <a:gd name="T7" fmla="*/ 190500 h 863"/>
              <a:gd name="T8" fmla="*/ 93663 w 90"/>
              <a:gd name="T9" fmla="*/ 247650 h 863"/>
              <a:gd name="T10" fmla="*/ 122238 w 90"/>
              <a:gd name="T11" fmla="*/ 276225 h 863"/>
              <a:gd name="T12" fmla="*/ 122238 w 90"/>
              <a:gd name="T13" fmla="*/ 304800 h 863"/>
              <a:gd name="T14" fmla="*/ 142875 w 90"/>
              <a:gd name="T15" fmla="*/ 381000 h 863"/>
              <a:gd name="T16" fmla="*/ 142875 w 90"/>
              <a:gd name="T17" fmla="*/ 436562 h 863"/>
              <a:gd name="T18" fmla="*/ 142875 w 90"/>
              <a:gd name="T19" fmla="*/ 493712 h 863"/>
              <a:gd name="T20" fmla="*/ 142875 w 90"/>
              <a:gd name="T21" fmla="*/ 522287 h 863"/>
              <a:gd name="T22" fmla="*/ 142875 w 90"/>
              <a:gd name="T23" fmla="*/ 579437 h 863"/>
              <a:gd name="T24" fmla="*/ 142875 w 90"/>
              <a:gd name="T25" fmla="*/ 608012 h 863"/>
              <a:gd name="T26" fmla="*/ 131763 w 90"/>
              <a:gd name="T27" fmla="*/ 703262 h 863"/>
              <a:gd name="T28" fmla="*/ 131763 w 90"/>
              <a:gd name="T29" fmla="*/ 731837 h 863"/>
              <a:gd name="T30" fmla="*/ 103188 w 90"/>
              <a:gd name="T31" fmla="*/ 760412 h 863"/>
              <a:gd name="T32" fmla="*/ 85725 w 90"/>
              <a:gd name="T33" fmla="*/ 788987 h 863"/>
              <a:gd name="T34" fmla="*/ 74613 w 90"/>
              <a:gd name="T35" fmla="*/ 817562 h 863"/>
              <a:gd name="T36" fmla="*/ 66675 w 90"/>
              <a:gd name="T37" fmla="*/ 846137 h 863"/>
              <a:gd name="T38" fmla="*/ 66675 w 90"/>
              <a:gd name="T39" fmla="*/ 874712 h 863"/>
              <a:gd name="T40" fmla="*/ 66675 w 90"/>
              <a:gd name="T41" fmla="*/ 912812 h 863"/>
              <a:gd name="T42" fmla="*/ 66675 w 90"/>
              <a:gd name="T43" fmla="*/ 950912 h 863"/>
              <a:gd name="T44" fmla="*/ 66675 w 90"/>
              <a:gd name="T45" fmla="*/ 979487 h 863"/>
              <a:gd name="T46" fmla="*/ 55563 w 90"/>
              <a:gd name="T47" fmla="*/ 1008062 h 863"/>
              <a:gd name="T48" fmla="*/ 47625 w 90"/>
              <a:gd name="T49" fmla="*/ 1046162 h 863"/>
              <a:gd name="T50" fmla="*/ 19050 w 90"/>
              <a:gd name="T51" fmla="*/ 1074737 h 863"/>
              <a:gd name="T52" fmla="*/ 9525 w 90"/>
              <a:gd name="T53" fmla="*/ 1103312 h 863"/>
              <a:gd name="T54" fmla="*/ 9525 w 90"/>
              <a:gd name="T55" fmla="*/ 1130300 h 863"/>
              <a:gd name="T56" fmla="*/ 0 w 90"/>
              <a:gd name="T57" fmla="*/ 1160462 h 863"/>
              <a:gd name="T58" fmla="*/ 0 w 90"/>
              <a:gd name="T59" fmla="*/ 1189037 h 863"/>
              <a:gd name="T60" fmla="*/ 9525 w 90"/>
              <a:gd name="T61" fmla="*/ 1216025 h 863"/>
              <a:gd name="T62" fmla="*/ 9525 w 90"/>
              <a:gd name="T63" fmla="*/ 1244600 h 863"/>
              <a:gd name="T64" fmla="*/ 9525 w 90"/>
              <a:gd name="T65" fmla="*/ 1274762 h 863"/>
              <a:gd name="T66" fmla="*/ 38100 w 90"/>
              <a:gd name="T67" fmla="*/ 1301750 h 863"/>
              <a:gd name="T68" fmla="*/ 55563 w 90"/>
              <a:gd name="T69" fmla="*/ 1330325 h 863"/>
              <a:gd name="T70" fmla="*/ 55563 w 90"/>
              <a:gd name="T71" fmla="*/ 1360487 h 863"/>
              <a:gd name="T72" fmla="*/ 74613 w 90"/>
              <a:gd name="T73" fmla="*/ 1370012 h 863"/>
              <a:gd name="T74" fmla="*/ 0 w 90"/>
              <a:gd name="T75" fmla="*/ 0 h 86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90" h="863">
                <a:moveTo>
                  <a:pt x="0" y="24"/>
                </a:moveTo>
                <a:lnTo>
                  <a:pt x="24" y="48"/>
                </a:lnTo>
                <a:lnTo>
                  <a:pt x="35" y="84"/>
                </a:lnTo>
                <a:lnTo>
                  <a:pt x="47" y="120"/>
                </a:lnTo>
                <a:lnTo>
                  <a:pt x="59" y="156"/>
                </a:lnTo>
                <a:lnTo>
                  <a:pt x="77" y="174"/>
                </a:lnTo>
                <a:lnTo>
                  <a:pt x="77" y="192"/>
                </a:lnTo>
                <a:lnTo>
                  <a:pt x="90" y="240"/>
                </a:lnTo>
                <a:lnTo>
                  <a:pt x="90" y="275"/>
                </a:lnTo>
                <a:lnTo>
                  <a:pt x="90" y="311"/>
                </a:lnTo>
                <a:lnTo>
                  <a:pt x="90" y="329"/>
                </a:lnTo>
                <a:lnTo>
                  <a:pt x="90" y="365"/>
                </a:lnTo>
                <a:lnTo>
                  <a:pt x="90" y="383"/>
                </a:lnTo>
                <a:lnTo>
                  <a:pt x="83" y="443"/>
                </a:lnTo>
                <a:lnTo>
                  <a:pt x="83" y="461"/>
                </a:lnTo>
                <a:lnTo>
                  <a:pt x="65" y="479"/>
                </a:lnTo>
                <a:lnTo>
                  <a:pt x="54" y="497"/>
                </a:lnTo>
                <a:lnTo>
                  <a:pt x="47" y="515"/>
                </a:lnTo>
                <a:lnTo>
                  <a:pt x="42" y="533"/>
                </a:lnTo>
                <a:lnTo>
                  <a:pt x="42" y="551"/>
                </a:lnTo>
                <a:lnTo>
                  <a:pt x="42" y="575"/>
                </a:lnTo>
                <a:lnTo>
                  <a:pt x="42" y="599"/>
                </a:lnTo>
                <a:lnTo>
                  <a:pt x="42" y="617"/>
                </a:lnTo>
                <a:lnTo>
                  <a:pt x="35" y="635"/>
                </a:lnTo>
                <a:lnTo>
                  <a:pt x="30" y="659"/>
                </a:lnTo>
                <a:lnTo>
                  <a:pt x="12" y="677"/>
                </a:lnTo>
                <a:lnTo>
                  <a:pt x="6" y="695"/>
                </a:lnTo>
                <a:lnTo>
                  <a:pt x="6" y="712"/>
                </a:lnTo>
                <a:lnTo>
                  <a:pt x="0" y="731"/>
                </a:lnTo>
                <a:lnTo>
                  <a:pt x="0" y="749"/>
                </a:lnTo>
                <a:lnTo>
                  <a:pt x="6" y="766"/>
                </a:lnTo>
                <a:lnTo>
                  <a:pt x="6" y="784"/>
                </a:lnTo>
                <a:lnTo>
                  <a:pt x="6" y="803"/>
                </a:lnTo>
                <a:lnTo>
                  <a:pt x="24" y="820"/>
                </a:lnTo>
                <a:lnTo>
                  <a:pt x="35" y="838"/>
                </a:lnTo>
                <a:lnTo>
                  <a:pt x="35" y="857"/>
                </a:lnTo>
                <a:lnTo>
                  <a:pt x="47" y="863"/>
                </a:lnTo>
                <a:lnTo>
                  <a:pt x="0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58" name="Freeform 119"/>
          <p:cNvSpPr>
            <a:spLocks noChangeArrowheads="1"/>
          </p:cNvSpPr>
          <p:nvPr/>
        </p:nvSpPr>
        <p:spPr bwMode="auto">
          <a:xfrm>
            <a:off x="5576888" y="2827338"/>
            <a:ext cx="142875" cy="1370012"/>
          </a:xfrm>
          <a:custGeom>
            <a:avLst/>
            <a:gdLst>
              <a:gd name="T0" fmla="*/ 0 w 90"/>
              <a:gd name="T1" fmla="*/ 38100 h 863"/>
              <a:gd name="T2" fmla="*/ 38100 w 90"/>
              <a:gd name="T3" fmla="*/ 76200 h 863"/>
              <a:gd name="T4" fmla="*/ 55563 w 90"/>
              <a:gd name="T5" fmla="*/ 133350 h 863"/>
              <a:gd name="T6" fmla="*/ 74613 w 90"/>
              <a:gd name="T7" fmla="*/ 190500 h 863"/>
              <a:gd name="T8" fmla="*/ 93663 w 90"/>
              <a:gd name="T9" fmla="*/ 247650 h 863"/>
              <a:gd name="T10" fmla="*/ 122238 w 90"/>
              <a:gd name="T11" fmla="*/ 276225 h 863"/>
              <a:gd name="T12" fmla="*/ 122238 w 90"/>
              <a:gd name="T13" fmla="*/ 304800 h 863"/>
              <a:gd name="T14" fmla="*/ 142875 w 90"/>
              <a:gd name="T15" fmla="*/ 381000 h 863"/>
              <a:gd name="T16" fmla="*/ 142875 w 90"/>
              <a:gd name="T17" fmla="*/ 436562 h 863"/>
              <a:gd name="T18" fmla="*/ 142875 w 90"/>
              <a:gd name="T19" fmla="*/ 493712 h 863"/>
              <a:gd name="T20" fmla="*/ 142875 w 90"/>
              <a:gd name="T21" fmla="*/ 522287 h 863"/>
              <a:gd name="T22" fmla="*/ 142875 w 90"/>
              <a:gd name="T23" fmla="*/ 579437 h 863"/>
              <a:gd name="T24" fmla="*/ 142875 w 90"/>
              <a:gd name="T25" fmla="*/ 608012 h 863"/>
              <a:gd name="T26" fmla="*/ 131763 w 90"/>
              <a:gd name="T27" fmla="*/ 703262 h 863"/>
              <a:gd name="T28" fmla="*/ 131763 w 90"/>
              <a:gd name="T29" fmla="*/ 731837 h 863"/>
              <a:gd name="T30" fmla="*/ 103188 w 90"/>
              <a:gd name="T31" fmla="*/ 760412 h 863"/>
              <a:gd name="T32" fmla="*/ 85725 w 90"/>
              <a:gd name="T33" fmla="*/ 788987 h 863"/>
              <a:gd name="T34" fmla="*/ 74613 w 90"/>
              <a:gd name="T35" fmla="*/ 817562 h 863"/>
              <a:gd name="T36" fmla="*/ 66675 w 90"/>
              <a:gd name="T37" fmla="*/ 846137 h 863"/>
              <a:gd name="T38" fmla="*/ 66675 w 90"/>
              <a:gd name="T39" fmla="*/ 874712 h 863"/>
              <a:gd name="T40" fmla="*/ 66675 w 90"/>
              <a:gd name="T41" fmla="*/ 912812 h 863"/>
              <a:gd name="T42" fmla="*/ 66675 w 90"/>
              <a:gd name="T43" fmla="*/ 950912 h 863"/>
              <a:gd name="T44" fmla="*/ 66675 w 90"/>
              <a:gd name="T45" fmla="*/ 979487 h 863"/>
              <a:gd name="T46" fmla="*/ 55563 w 90"/>
              <a:gd name="T47" fmla="*/ 1008062 h 863"/>
              <a:gd name="T48" fmla="*/ 47625 w 90"/>
              <a:gd name="T49" fmla="*/ 1046162 h 863"/>
              <a:gd name="T50" fmla="*/ 19050 w 90"/>
              <a:gd name="T51" fmla="*/ 1074737 h 863"/>
              <a:gd name="T52" fmla="*/ 9525 w 90"/>
              <a:gd name="T53" fmla="*/ 1103312 h 863"/>
              <a:gd name="T54" fmla="*/ 9525 w 90"/>
              <a:gd name="T55" fmla="*/ 1130300 h 863"/>
              <a:gd name="T56" fmla="*/ 0 w 90"/>
              <a:gd name="T57" fmla="*/ 1160462 h 863"/>
              <a:gd name="T58" fmla="*/ 0 w 90"/>
              <a:gd name="T59" fmla="*/ 1189037 h 863"/>
              <a:gd name="T60" fmla="*/ 9525 w 90"/>
              <a:gd name="T61" fmla="*/ 1216025 h 863"/>
              <a:gd name="T62" fmla="*/ 9525 w 90"/>
              <a:gd name="T63" fmla="*/ 1244600 h 863"/>
              <a:gd name="T64" fmla="*/ 9525 w 90"/>
              <a:gd name="T65" fmla="*/ 1274762 h 863"/>
              <a:gd name="T66" fmla="*/ 38100 w 90"/>
              <a:gd name="T67" fmla="*/ 1301750 h 863"/>
              <a:gd name="T68" fmla="*/ 55563 w 90"/>
              <a:gd name="T69" fmla="*/ 1330325 h 863"/>
              <a:gd name="T70" fmla="*/ 55563 w 90"/>
              <a:gd name="T71" fmla="*/ 1360487 h 863"/>
              <a:gd name="T72" fmla="*/ 74613 w 90"/>
              <a:gd name="T73" fmla="*/ 1370012 h 863"/>
              <a:gd name="T74" fmla="*/ 0 w 90"/>
              <a:gd name="T75" fmla="*/ 0 h 86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90" h="863">
                <a:moveTo>
                  <a:pt x="0" y="24"/>
                </a:moveTo>
                <a:lnTo>
                  <a:pt x="24" y="48"/>
                </a:lnTo>
                <a:lnTo>
                  <a:pt x="35" y="84"/>
                </a:lnTo>
                <a:lnTo>
                  <a:pt x="47" y="120"/>
                </a:lnTo>
                <a:lnTo>
                  <a:pt x="59" y="156"/>
                </a:lnTo>
                <a:lnTo>
                  <a:pt x="77" y="174"/>
                </a:lnTo>
                <a:lnTo>
                  <a:pt x="77" y="192"/>
                </a:lnTo>
                <a:lnTo>
                  <a:pt x="90" y="240"/>
                </a:lnTo>
                <a:lnTo>
                  <a:pt x="90" y="275"/>
                </a:lnTo>
                <a:lnTo>
                  <a:pt x="90" y="311"/>
                </a:lnTo>
                <a:lnTo>
                  <a:pt x="90" y="329"/>
                </a:lnTo>
                <a:lnTo>
                  <a:pt x="90" y="365"/>
                </a:lnTo>
                <a:lnTo>
                  <a:pt x="90" y="383"/>
                </a:lnTo>
                <a:lnTo>
                  <a:pt x="83" y="443"/>
                </a:lnTo>
                <a:lnTo>
                  <a:pt x="83" y="461"/>
                </a:lnTo>
                <a:lnTo>
                  <a:pt x="65" y="479"/>
                </a:lnTo>
                <a:lnTo>
                  <a:pt x="54" y="497"/>
                </a:lnTo>
                <a:lnTo>
                  <a:pt x="47" y="515"/>
                </a:lnTo>
                <a:lnTo>
                  <a:pt x="42" y="533"/>
                </a:lnTo>
                <a:lnTo>
                  <a:pt x="42" y="551"/>
                </a:lnTo>
                <a:lnTo>
                  <a:pt x="42" y="575"/>
                </a:lnTo>
                <a:lnTo>
                  <a:pt x="42" y="599"/>
                </a:lnTo>
                <a:lnTo>
                  <a:pt x="42" y="617"/>
                </a:lnTo>
                <a:lnTo>
                  <a:pt x="35" y="635"/>
                </a:lnTo>
                <a:lnTo>
                  <a:pt x="30" y="659"/>
                </a:lnTo>
                <a:lnTo>
                  <a:pt x="12" y="677"/>
                </a:lnTo>
                <a:lnTo>
                  <a:pt x="6" y="695"/>
                </a:lnTo>
                <a:lnTo>
                  <a:pt x="6" y="712"/>
                </a:lnTo>
                <a:lnTo>
                  <a:pt x="0" y="731"/>
                </a:lnTo>
                <a:lnTo>
                  <a:pt x="0" y="749"/>
                </a:lnTo>
                <a:lnTo>
                  <a:pt x="6" y="766"/>
                </a:lnTo>
                <a:lnTo>
                  <a:pt x="6" y="784"/>
                </a:lnTo>
                <a:lnTo>
                  <a:pt x="6" y="803"/>
                </a:lnTo>
                <a:lnTo>
                  <a:pt x="24" y="820"/>
                </a:lnTo>
                <a:lnTo>
                  <a:pt x="35" y="838"/>
                </a:lnTo>
                <a:lnTo>
                  <a:pt x="35" y="857"/>
                </a:lnTo>
                <a:lnTo>
                  <a:pt x="47" y="863"/>
                </a:lnTo>
                <a:lnTo>
                  <a:pt x="0" y="0"/>
                </a:lnTo>
                <a:lnTo>
                  <a:pt x="0" y="24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59" name="Rectangle 120"/>
          <p:cNvSpPr>
            <a:spLocks noChangeArrowheads="1"/>
          </p:cNvSpPr>
          <p:nvPr/>
        </p:nvSpPr>
        <p:spPr bwMode="auto">
          <a:xfrm>
            <a:off x="4522788" y="2154238"/>
            <a:ext cx="122872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60" name="Text Box 121"/>
          <p:cNvSpPr txBox="1">
            <a:spLocks noChangeArrowheads="1"/>
          </p:cNvSpPr>
          <p:nvPr/>
        </p:nvSpPr>
        <p:spPr bwMode="auto">
          <a:xfrm>
            <a:off x="4633913" y="2192338"/>
            <a:ext cx="9271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1.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Revue de direction</a:t>
            </a:r>
          </a:p>
        </p:txBody>
      </p:sp>
      <p:sp>
        <p:nvSpPr>
          <p:cNvPr id="10361" name="Text Box 122"/>
          <p:cNvSpPr txBox="1">
            <a:spLocks noChangeArrowheads="1"/>
          </p:cNvSpPr>
          <p:nvPr/>
        </p:nvSpPr>
        <p:spPr bwMode="auto">
          <a:xfrm>
            <a:off x="4984750" y="2306638"/>
            <a:ext cx="2952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PIC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13</a:t>
            </a:r>
          </a:p>
        </p:txBody>
      </p:sp>
      <p:sp>
        <p:nvSpPr>
          <p:cNvPr id="10362" name="Text Box 123"/>
          <p:cNvSpPr txBox="1">
            <a:spLocks noChangeArrowheads="1"/>
          </p:cNvSpPr>
          <p:nvPr/>
        </p:nvSpPr>
        <p:spPr bwMode="auto">
          <a:xfrm>
            <a:off x="4697413" y="2419350"/>
            <a:ext cx="757237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chapitres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01, 02, 18</a:t>
            </a:r>
          </a:p>
        </p:txBody>
      </p:sp>
      <p:sp>
        <p:nvSpPr>
          <p:cNvPr id="10363" name="Freeform 124"/>
          <p:cNvSpPr>
            <a:spLocks noChangeArrowheads="1"/>
          </p:cNvSpPr>
          <p:nvPr/>
        </p:nvSpPr>
        <p:spPr bwMode="auto">
          <a:xfrm>
            <a:off x="4198938" y="4348163"/>
            <a:ext cx="160337" cy="1065212"/>
          </a:xfrm>
          <a:custGeom>
            <a:avLst/>
            <a:gdLst>
              <a:gd name="T0" fmla="*/ 160337 w 101"/>
              <a:gd name="T1" fmla="*/ 41275 h 671"/>
              <a:gd name="T2" fmla="*/ 160337 w 101"/>
              <a:gd name="T3" fmla="*/ 71437 h 671"/>
              <a:gd name="T4" fmla="*/ 160337 w 101"/>
              <a:gd name="T5" fmla="*/ 133350 h 671"/>
              <a:gd name="T6" fmla="*/ 160337 w 101"/>
              <a:gd name="T7" fmla="*/ 161925 h 671"/>
              <a:gd name="T8" fmla="*/ 160337 w 101"/>
              <a:gd name="T9" fmla="*/ 225425 h 671"/>
              <a:gd name="T10" fmla="*/ 160337 w 101"/>
              <a:gd name="T11" fmla="*/ 266700 h 671"/>
              <a:gd name="T12" fmla="*/ 160337 w 101"/>
              <a:gd name="T13" fmla="*/ 296862 h 671"/>
              <a:gd name="T14" fmla="*/ 160337 w 101"/>
              <a:gd name="T15" fmla="*/ 328612 h 671"/>
              <a:gd name="T16" fmla="*/ 138112 w 101"/>
              <a:gd name="T17" fmla="*/ 358775 h 671"/>
              <a:gd name="T18" fmla="*/ 138112 w 101"/>
              <a:gd name="T19" fmla="*/ 388937 h 671"/>
              <a:gd name="T20" fmla="*/ 131762 w 101"/>
              <a:gd name="T21" fmla="*/ 417512 h 671"/>
              <a:gd name="T22" fmla="*/ 123825 w 101"/>
              <a:gd name="T23" fmla="*/ 447675 h 671"/>
              <a:gd name="T24" fmla="*/ 123825 w 101"/>
              <a:gd name="T25" fmla="*/ 479425 h 671"/>
              <a:gd name="T26" fmla="*/ 123825 w 101"/>
              <a:gd name="T27" fmla="*/ 511175 h 671"/>
              <a:gd name="T28" fmla="*/ 123825 w 101"/>
              <a:gd name="T29" fmla="*/ 571500 h 671"/>
              <a:gd name="T30" fmla="*/ 123825 w 101"/>
              <a:gd name="T31" fmla="*/ 603250 h 671"/>
              <a:gd name="T32" fmla="*/ 123825 w 101"/>
              <a:gd name="T33" fmla="*/ 633412 h 671"/>
              <a:gd name="T34" fmla="*/ 115887 w 101"/>
              <a:gd name="T35" fmla="*/ 665162 h 671"/>
              <a:gd name="T36" fmla="*/ 101600 w 101"/>
              <a:gd name="T37" fmla="*/ 695325 h 671"/>
              <a:gd name="T38" fmla="*/ 87312 w 101"/>
              <a:gd name="T39" fmla="*/ 727075 h 671"/>
              <a:gd name="T40" fmla="*/ 65087 w 101"/>
              <a:gd name="T41" fmla="*/ 746125 h 671"/>
              <a:gd name="T42" fmla="*/ 42862 w 101"/>
              <a:gd name="T43" fmla="*/ 777875 h 671"/>
              <a:gd name="T44" fmla="*/ 28575 w 101"/>
              <a:gd name="T45" fmla="*/ 808037 h 671"/>
              <a:gd name="T46" fmla="*/ 20637 w 101"/>
              <a:gd name="T47" fmla="*/ 838200 h 671"/>
              <a:gd name="T48" fmla="*/ 20637 w 101"/>
              <a:gd name="T49" fmla="*/ 869950 h 671"/>
              <a:gd name="T50" fmla="*/ 6350 w 101"/>
              <a:gd name="T51" fmla="*/ 901700 h 671"/>
              <a:gd name="T52" fmla="*/ 0 w 101"/>
              <a:gd name="T53" fmla="*/ 931862 h 671"/>
              <a:gd name="T54" fmla="*/ 20637 w 101"/>
              <a:gd name="T55" fmla="*/ 962025 h 671"/>
              <a:gd name="T56" fmla="*/ 20637 w 101"/>
              <a:gd name="T57" fmla="*/ 993775 h 671"/>
              <a:gd name="T58" fmla="*/ 20637 w 101"/>
              <a:gd name="T59" fmla="*/ 1023937 h 671"/>
              <a:gd name="T60" fmla="*/ 20637 w 101"/>
              <a:gd name="T61" fmla="*/ 1054100 h 671"/>
              <a:gd name="T62" fmla="*/ 28575 w 101"/>
              <a:gd name="T63" fmla="*/ 1065212 h 671"/>
              <a:gd name="T64" fmla="*/ 147637 w 101"/>
              <a:gd name="T65" fmla="*/ 0 h 67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1" h="671">
                <a:moveTo>
                  <a:pt x="101" y="26"/>
                </a:moveTo>
                <a:lnTo>
                  <a:pt x="101" y="45"/>
                </a:lnTo>
                <a:lnTo>
                  <a:pt x="101" y="84"/>
                </a:lnTo>
                <a:lnTo>
                  <a:pt x="101" y="102"/>
                </a:lnTo>
                <a:lnTo>
                  <a:pt x="101" y="142"/>
                </a:lnTo>
                <a:lnTo>
                  <a:pt x="101" y="168"/>
                </a:lnTo>
                <a:lnTo>
                  <a:pt x="101" y="187"/>
                </a:lnTo>
                <a:lnTo>
                  <a:pt x="101" y="207"/>
                </a:lnTo>
                <a:lnTo>
                  <a:pt x="87" y="226"/>
                </a:lnTo>
                <a:lnTo>
                  <a:pt x="87" y="245"/>
                </a:lnTo>
                <a:lnTo>
                  <a:pt x="83" y="263"/>
                </a:lnTo>
                <a:lnTo>
                  <a:pt x="78" y="282"/>
                </a:lnTo>
                <a:lnTo>
                  <a:pt x="78" y="302"/>
                </a:lnTo>
                <a:lnTo>
                  <a:pt x="78" y="322"/>
                </a:lnTo>
                <a:lnTo>
                  <a:pt x="78" y="360"/>
                </a:lnTo>
                <a:lnTo>
                  <a:pt x="78" y="380"/>
                </a:lnTo>
                <a:lnTo>
                  <a:pt x="78" y="399"/>
                </a:lnTo>
                <a:lnTo>
                  <a:pt x="73" y="419"/>
                </a:lnTo>
                <a:lnTo>
                  <a:pt x="64" y="438"/>
                </a:lnTo>
                <a:lnTo>
                  <a:pt x="55" y="458"/>
                </a:lnTo>
                <a:lnTo>
                  <a:pt x="41" y="470"/>
                </a:lnTo>
                <a:lnTo>
                  <a:pt x="27" y="490"/>
                </a:lnTo>
                <a:lnTo>
                  <a:pt x="18" y="509"/>
                </a:lnTo>
                <a:lnTo>
                  <a:pt x="13" y="528"/>
                </a:lnTo>
                <a:lnTo>
                  <a:pt x="13" y="548"/>
                </a:lnTo>
                <a:lnTo>
                  <a:pt x="4" y="568"/>
                </a:lnTo>
                <a:lnTo>
                  <a:pt x="0" y="587"/>
                </a:lnTo>
                <a:lnTo>
                  <a:pt x="13" y="606"/>
                </a:lnTo>
                <a:lnTo>
                  <a:pt x="13" y="626"/>
                </a:lnTo>
                <a:lnTo>
                  <a:pt x="13" y="645"/>
                </a:lnTo>
                <a:lnTo>
                  <a:pt x="13" y="664"/>
                </a:lnTo>
                <a:lnTo>
                  <a:pt x="18" y="671"/>
                </a:lnTo>
                <a:lnTo>
                  <a:pt x="93" y="0"/>
                </a:lnTo>
                <a:lnTo>
                  <a:pt x="101" y="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64" name="Freeform 125"/>
          <p:cNvSpPr>
            <a:spLocks noChangeArrowheads="1"/>
          </p:cNvSpPr>
          <p:nvPr/>
        </p:nvSpPr>
        <p:spPr bwMode="auto">
          <a:xfrm>
            <a:off x="4198938" y="4348163"/>
            <a:ext cx="160337" cy="1065212"/>
          </a:xfrm>
          <a:custGeom>
            <a:avLst/>
            <a:gdLst>
              <a:gd name="T0" fmla="*/ 160337 w 101"/>
              <a:gd name="T1" fmla="*/ 41275 h 671"/>
              <a:gd name="T2" fmla="*/ 160337 w 101"/>
              <a:gd name="T3" fmla="*/ 71437 h 671"/>
              <a:gd name="T4" fmla="*/ 160337 w 101"/>
              <a:gd name="T5" fmla="*/ 133350 h 671"/>
              <a:gd name="T6" fmla="*/ 160337 w 101"/>
              <a:gd name="T7" fmla="*/ 161925 h 671"/>
              <a:gd name="T8" fmla="*/ 160337 w 101"/>
              <a:gd name="T9" fmla="*/ 225425 h 671"/>
              <a:gd name="T10" fmla="*/ 160337 w 101"/>
              <a:gd name="T11" fmla="*/ 266700 h 671"/>
              <a:gd name="T12" fmla="*/ 160337 w 101"/>
              <a:gd name="T13" fmla="*/ 296862 h 671"/>
              <a:gd name="T14" fmla="*/ 160337 w 101"/>
              <a:gd name="T15" fmla="*/ 328612 h 671"/>
              <a:gd name="T16" fmla="*/ 138112 w 101"/>
              <a:gd name="T17" fmla="*/ 358775 h 671"/>
              <a:gd name="T18" fmla="*/ 138112 w 101"/>
              <a:gd name="T19" fmla="*/ 388937 h 671"/>
              <a:gd name="T20" fmla="*/ 131762 w 101"/>
              <a:gd name="T21" fmla="*/ 417512 h 671"/>
              <a:gd name="T22" fmla="*/ 123825 w 101"/>
              <a:gd name="T23" fmla="*/ 447675 h 671"/>
              <a:gd name="T24" fmla="*/ 123825 w 101"/>
              <a:gd name="T25" fmla="*/ 479425 h 671"/>
              <a:gd name="T26" fmla="*/ 123825 w 101"/>
              <a:gd name="T27" fmla="*/ 511175 h 671"/>
              <a:gd name="T28" fmla="*/ 123825 w 101"/>
              <a:gd name="T29" fmla="*/ 571500 h 671"/>
              <a:gd name="T30" fmla="*/ 123825 w 101"/>
              <a:gd name="T31" fmla="*/ 603250 h 671"/>
              <a:gd name="T32" fmla="*/ 123825 w 101"/>
              <a:gd name="T33" fmla="*/ 633412 h 671"/>
              <a:gd name="T34" fmla="*/ 115887 w 101"/>
              <a:gd name="T35" fmla="*/ 665162 h 671"/>
              <a:gd name="T36" fmla="*/ 101600 w 101"/>
              <a:gd name="T37" fmla="*/ 695325 h 671"/>
              <a:gd name="T38" fmla="*/ 87312 w 101"/>
              <a:gd name="T39" fmla="*/ 727075 h 671"/>
              <a:gd name="T40" fmla="*/ 65087 w 101"/>
              <a:gd name="T41" fmla="*/ 746125 h 671"/>
              <a:gd name="T42" fmla="*/ 42862 w 101"/>
              <a:gd name="T43" fmla="*/ 777875 h 671"/>
              <a:gd name="T44" fmla="*/ 28575 w 101"/>
              <a:gd name="T45" fmla="*/ 808037 h 671"/>
              <a:gd name="T46" fmla="*/ 20637 w 101"/>
              <a:gd name="T47" fmla="*/ 838200 h 671"/>
              <a:gd name="T48" fmla="*/ 20637 w 101"/>
              <a:gd name="T49" fmla="*/ 869950 h 671"/>
              <a:gd name="T50" fmla="*/ 6350 w 101"/>
              <a:gd name="T51" fmla="*/ 901700 h 671"/>
              <a:gd name="T52" fmla="*/ 0 w 101"/>
              <a:gd name="T53" fmla="*/ 931862 h 671"/>
              <a:gd name="T54" fmla="*/ 20637 w 101"/>
              <a:gd name="T55" fmla="*/ 962025 h 671"/>
              <a:gd name="T56" fmla="*/ 20637 w 101"/>
              <a:gd name="T57" fmla="*/ 993775 h 671"/>
              <a:gd name="T58" fmla="*/ 20637 w 101"/>
              <a:gd name="T59" fmla="*/ 1023937 h 671"/>
              <a:gd name="T60" fmla="*/ 20637 w 101"/>
              <a:gd name="T61" fmla="*/ 1054100 h 671"/>
              <a:gd name="T62" fmla="*/ 28575 w 101"/>
              <a:gd name="T63" fmla="*/ 1065212 h 671"/>
              <a:gd name="T64" fmla="*/ 147637 w 101"/>
              <a:gd name="T65" fmla="*/ 0 h 67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1" h="671">
                <a:moveTo>
                  <a:pt x="101" y="26"/>
                </a:moveTo>
                <a:lnTo>
                  <a:pt x="101" y="45"/>
                </a:lnTo>
                <a:lnTo>
                  <a:pt x="101" y="84"/>
                </a:lnTo>
                <a:lnTo>
                  <a:pt x="101" y="102"/>
                </a:lnTo>
                <a:lnTo>
                  <a:pt x="101" y="142"/>
                </a:lnTo>
                <a:lnTo>
                  <a:pt x="101" y="168"/>
                </a:lnTo>
                <a:lnTo>
                  <a:pt x="101" y="187"/>
                </a:lnTo>
                <a:lnTo>
                  <a:pt x="101" y="207"/>
                </a:lnTo>
                <a:lnTo>
                  <a:pt x="87" y="226"/>
                </a:lnTo>
                <a:lnTo>
                  <a:pt x="87" y="245"/>
                </a:lnTo>
                <a:lnTo>
                  <a:pt x="83" y="263"/>
                </a:lnTo>
                <a:lnTo>
                  <a:pt x="78" y="282"/>
                </a:lnTo>
                <a:lnTo>
                  <a:pt x="78" y="302"/>
                </a:lnTo>
                <a:lnTo>
                  <a:pt x="78" y="322"/>
                </a:lnTo>
                <a:lnTo>
                  <a:pt x="78" y="360"/>
                </a:lnTo>
                <a:lnTo>
                  <a:pt x="78" y="380"/>
                </a:lnTo>
                <a:lnTo>
                  <a:pt x="78" y="399"/>
                </a:lnTo>
                <a:lnTo>
                  <a:pt x="73" y="419"/>
                </a:lnTo>
                <a:lnTo>
                  <a:pt x="64" y="438"/>
                </a:lnTo>
                <a:lnTo>
                  <a:pt x="55" y="458"/>
                </a:lnTo>
                <a:lnTo>
                  <a:pt x="41" y="470"/>
                </a:lnTo>
                <a:lnTo>
                  <a:pt x="27" y="490"/>
                </a:lnTo>
                <a:lnTo>
                  <a:pt x="18" y="509"/>
                </a:lnTo>
                <a:lnTo>
                  <a:pt x="13" y="528"/>
                </a:lnTo>
                <a:lnTo>
                  <a:pt x="13" y="548"/>
                </a:lnTo>
                <a:lnTo>
                  <a:pt x="4" y="568"/>
                </a:lnTo>
                <a:lnTo>
                  <a:pt x="0" y="587"/>
                </a:lnTo>
                <a:lnTo>
                  <a:pt x="13" y="606"/>
                </a:lnTo>
                <a:lnTo>
                  <a:pt x="13" y="626"/>
                </a:lnTo>
                <a:lnTo>
                  <a:pt x="13" y="645"/>
                </a:lnTo>
                <a:lnTo>
                  <a:pt x="13" y="664"/>
                </a:lnTo>
                <a:lnTo>
                  <a:pt x="18" y="671"/>
                </a:lnTo>
                <a:lnTo>
                  <a:pt x="93" y="0"/>
                </a:lnTo>
                <a:lnTo>
                  <a:pt x="101" y="26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65" name="Freeform 126"/>
          <p:cNvSpPr>
            <a:spLocks noChangeArrowheads="1"/>
          </p:cNvSpPr>
          <p:nvPr/>
        </p:nvSpPr>
        <p:spPr bwMode="auto">
          <a:xfrm>
            <a:off x="5149850" y="4338638"/>
            <a:ext cx="150813" cy="1055687"/>
          </a:xfrm>
          <a:custGeom>
            <a:avLst/>
            <a:gdLst>
              <a:gd name="T0" fmla="*/ 26988 w 95"/>
              <a:gd name="T1" fmla="*/ 39687 h 665"/>
              <a:gd name="T2" fmla="*/ 26988 w 95"/>
              <a:gd name="T3" fmla="*/ 80962 h 665"/>
              <a:gd name="T4" fmla="*/ 46038 w 95"/>
              <a:gd name="T5" fmla="*/ 111125 h 665"/>
              <a:gd name="T6" fmla="*/ 46038 w 95"/>
              <a:gd name="T7" fmla="*/ 141287 h 665"/>
              <a:gd name="T8" fmla="*/ 57150 w 95"/>
              <a:gd name="T9" fmla="*/ 171450 h 665"/>
              <a:gd name="T10" fmla="*/ 57150 w 95"/>
              <a:gd name="T11" fmla="*/ 214312 h 665"/>
              <a:gd name="T12" fmla="*/ 57150 w 95"/>
              <a:gd name="T13" fmla="*/ 242887 h 665"/>
              <a:gd name="T14" fmla="*/ 57150 w 95"/>
              <a:gd name="T15" fmla="*/ 325437 h 665"/>
              <a:gd name="T16" fmla="*/ 57150 w 95"/>
              <a:gd name="T17" fmla="*/ 354012 h 665"/>
              <a:gd name="T18" fmla="*/ 57150 w 95"/>
              <a:gd name="T19" fmla="*/ 385762 h 665"/>
              <a:gd name="T20" fmla="*/ 57150 w 95"/>
              <a:gd name="T21" fmla="*/ 457200 h 665"/>
              <a:gd name="T22" fmla="*/ 57150 w 95"/>
              <a:gd name="T23" fmla="*/ 517525 h 665"/>
              <a:gd name="T24" fmla="*/ 66675 w 95"/>
              <a:gd name="T25" fmla="*/ 547687 h 665"/>
              <a:gd name="T26" fmla="*/ 76200 w 95"/>
              <a:gd name="T27" fmla="*/ 630237 h 665"/>
              <a:gd name="T28" fmla="*/ 85725 w 95"/>
              <a:gd name="T29" fmla="*/ 658812 h 665"/>
              <a:gd name="T30" fmla="*/ 95250 w 95"/>
              <a:gd name="T31" fmla="*/ 688975 h 665"/>
              <a:gd name="T32" fmla="*/ 95250 w 95"/>
              <a:gd name="T33" fmla="*/ 719137 h 665"/>
              <a:gd name="T34" fmla="*/ 95250 w 95"/>
              <a:gd name="T35" fmla="*/ 750887 h 665"/>
              <a:gd name="T36" fmla="*/ 85725 w 95"/>
              <a:gd name="T37" fmla="*/ 781050 h 665"/>
              <a:gd name="T38" fmla="*/ 66675 w 95"/>
              <a:gd name="T39" fmla="*/ 811212 h 665"/>
              <a:gd name="T40" fmla="*/ 46038 w 95"/>
              <a:gd name="T41" fmla="*/ 850900 h 665"/>
              <a:gd name="T42" fmla="*/ 36513 w 95"/>
              <a:gd name="T43" fmla="*/ 882650 h 665"/>
              <a:gd name="T44" fmla="*/ 26988 w 95"/>
              <a:gd name="T45" fmla="*/ 912812 h 665"/>
              <a:gd name="T46" fmla="*/ 26988 w 95"/>
              <a:gd name="T47" fmla="*/ 942975 h 665"/>
              <a:gd name="T48" fmla="*/ 57150 w 95"/>
              <a:gd name="T49" fmla="*/ 973137 h 665"/>
              <a:gd name="T50" fmla="*/ 85725 w 95"/>
              <a:gd name="T51" fmla="*/ 984250 h 665"/>
              <a:gd name="T52" fmla="*/ 112713 w 95"/>
              <a:gd name="T53" fmla="*/ 1004887 h 665"/>
              <a:gd name="T54" fmla="*/ 131763 w 95"/>
              <a:gd name="T55" fmla="*/ 1035050 h 665"/>
              <a:gd name="T56" fmla="*/ 150813 w 95"/>
              <a:gd name="T57" fmla="*/ 1055687 h 665"/>
              <a:gd name="T58" fmla="*/ 0 w 95"/>
              <a:gd name="T59" fmla="*/ 0 h 66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95" h="665">
                <a:moveTo>
                  <a:pt x="17" y="25"/>
                </a:moveTo>
                <a:lnTo>
                  <a:pt x="17" y="51"/>
                </a:lnTo>
                <a:lnTo>
                  <a:pt x="29" y="70"/>
                </a:lnTo>
                <a:lnTo>
                  <a:pt x="29" y="89"/>
                </a:lnTo>
                <a:lnTo>
                  <a:pt x="36" y="108"/>
                </a:lnTo>
                <a:lnTo>
                  <a:pt x="36" y="135"/>
                </a:lnTo>
                <a:lnTo>
                  <a:pt x="36" y="153"/>
                </a:lnTo>
                <a:lnTo>
                  <a:pt x="36" y="205"/>
                </a:lnTo>
                <a:lnTo>
                  <a:pt x="36" y="223"/>
                </a:lnTo>
                <a:lnTo>
                  <a:pt x="36" y="243"/>
                </a:lnTo>
                <a:lnTo>
                  <a:pt x="36" y="288"/>
                </a:lnTo>
                <a:lnTo>
                  <a:pt x="36" y="326"/>
                </a:lnTo>
                <a:lnTo>
                  <a:pt x="42" y="345"/>
                </a:lnTo>
                <a:lnTo>
                  <a:pt x="48" y="397"/>
                </a:lnTo>
                <a:lnTo>
                  <a:pt x="54" y="415"/>
                </a:lnTo>
                <a:lnTo>
                  <a:pt x="60" y="434"/>
                </a:lnTo>
                <a:lnTo>
                  <a:pt x="60" y="453"/>
                </a:lnTo>
                <a:lnTo>
                  <a:pt x="60" y="473"/>
                </a:lnTo>
                <a:lnTo>
                  <a:pt x="54" y="492"/>
                </a:lnTo>
                <a:lnTo>
                  <a:pt x="42" y="511"/>
                </a:lnTo>
                <a:lnTo>
                  <a:pt x="29" y="536"/>
                </a:lnTo>
                <a:lnTo>
                  <a:pt x="23" y="556"/>
                </a:lnTo>
                <a:lnTo>
                  <a:pt x="17" y="575"/>
                </a:lnTo>
                <a:lnTo>
                  <a:pt x="17" y="594"/>
                </a:lnTo>
                <a:lnTo>
                  <a:pt x="36" y="613"/>
                </a:lnTo>
                <a:lnTo>
                  <a:pt x="54" y="620"/>
                </a:lnTo>
                <a:lnTo>
                  <a:pt x="71" y="633"/>
                </a:lnTo>
                <a:lnTo>
                  <a:pt x="83" y="652"/>
                </a:lnTo>
                <a:lnTo>
                  <a:pt x="95" y="665"/>
                </a:lnTo>
                <a:lnTo>
                  <a:pt x="0" y="0"/>
                </a:lnTo>
                <a:lnTo>
                  <a:pt x="17" y="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66" name="Freeform 127"/>
          <p:cNvSpPr>
            <a:spLocks noChangeArrowheads="1"/>
          </p:cNvSpPr>
          <p:nvPr/>
        </p:nvSpPr>
        <p:spPr bwMode="auto">
          <a:xfrm>
            <a:off x="5149850" y="4338638"/>
            <a:ext cx="150813" cy="1055687"/>
          </a:xfrm>
          <a:custGeom>
            <a:avLst/>
            <a:gdLst>
              <a:gd name="T0" fmla="*/ 26988 w 95"/>
              <a:gd name="T1" fmla="*/ 39687 h 665"/>
              <a:gd name="T2" fmla="*/ 26988 w 95"/>
              <a:gd name="T3" fmla="*/ 80962 h 665"/>
              <a:gd name="T4" fmla="*/ 46038 w 95"/>
              <a:gd name="T5" fmla="*/ 111125 h 665"/>
              <a:gd name="T6" fmla="*/ 46038 w 95"/>
              <a:gd name="T7" fmla="*/ 141287 h 665"/>
              <a:gd name="T8" fmla="*/ 57150 w 95"/>
              <a:gd name="T9" fmla="*/ 171450 h 665"/>
              <a:gd name="T10" fmla="*/ 57150 w 95"/>
              <a:gd name="T11" fmla="*/ 214312 h 665"/>
              <a:gd name="T12" fmla="*/ 57150 w 95"/>
              <a:gd name="T13" fmla="*/ 242887 h 665"/>
              <a:gd name="T14" fmla="*/ 57150 w 95"/>
              <a:gd name="T15" fmla="*/ 325437 h 665"/>
              <a:gd name="T16" fmla="*/ 57150 w 95"/>
              <a:gd name="T17" fmla="*/ 354012 h 665"/>
              <a:gd name="T18" fmla="*/ 57150 w 95"/>
              <a:gd name="T19" fmla="*/ 385762 h 665"/>
              <a:gd name="T20" fmla="*/ 57150 w 95"/>
              <a:gd name="T21" fmla="*/ 457200 h 665"/>
              <a:gd name="T22" fmla="*/ 57150 w 95"/>
              <a:gd name="T23" fmla="*/ 517525 h 665"/>
              <a:gd name="T24" fmla="*/ 66675 w 95"/>
              <a:gd name="T25" fmla="*/ 547687 h 665"/>
              <a:gd name="T26" fmla="*/ 76200 w 95"/>
              <a:gd name="T27" fmla="*/ 630237 h 665"/>
              <a:gd name="T28" fmla="*/ 85725 w 95"/>
              <a:gd name="T29" fmla="*/ 658812 h 665"/>
              <a:gd name="T30" fmla="*/ 95250 w 95"/>
              <a:gd name="T31" fmla="*/ 688975 h 665"/>
              <a:gd name="T32" fmla="*/ 95250 w 95"/>
              <a:gd name="T33" fmla="*/ 719137 h 665"/>
              <a:gd name="T34" fmla="*/ 95250 w 95"/>
              <a:gd name="T35" fmla="*/ 750887 h 665"/>
              <a:gd name="T36" fmla="*/ 85725 w 95"/>
              <a:gd name="T37" fmla="*/ 781050 h 665"/>
              <a:gd name="T38" fmla="*/ 66675 w 95"/>
              <a:gd name="T39" fmla="*/ 811212 h 665"/>
              <a:gd name="T40" fmla="*/ 46038 w 95"/>
              <a:gd name="T41" fmla="*/ 850900 h 665"/>
              <a:gd name="T42" fmla="*/ 36513 w 95"/>
              <a:gd name="T43" fmla="*/ 882650 h 665"/>
              <a:gd name="T44" fmla="*/ 26988 w 95"/>
              <a:gd name="T45" fmla="*/ 912812 h 665"/>
              <a:gd name="T46" fmla="*/ 26988 w 95"/>
              <a:gd name="T47" fmla="*/ 942975 h 665"/>
              <a:gd name="T48" fmla="*/ 57150 w 95"/>
              <a:gd name="T49" fmla="*/ 973137 h 665"/>
              <a:gd name="T50" fmla="*/ 85725 w 95"/>
              <a:gd name="T51" fmla="*/ 984250 h 665"/>
              <a:gd name="T52" fmla="*/ 112713 w 95"/>
              <a:gd name="T53" fmla="*/ 1004887 h 665"/>
              <a:gd name="T54" fmla="*/ 131763 w 95"/>
              <a:gd name="T55" fmla="*/ 1035050 h 665"/>
              <a:gd name="T56" fmla="*/ 150813 w 95"/>
              <a:gd name="T57" fmla="*/ 1055687 h 665"/>
              <a:gd name="T58" fmla="*/ 0 w 95"/>
              <a:gd name="T59" fmla="*/ 0 h 66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95" h="665">
                <a:moveTo>
                  <a:pt x="17" y="25"/>
                </a:moveTo>
                <a:lnTo>
                  <a:pt x="17" y="51"/>
                </a:lnTo>
                <a:lnTo>
                  <a:pt x="29" y="70"/>
                </a:lnTo>
                <a:lnTo>
                  <a:pt x="29" y="89"/>
                </a:lnTo>
                <a:lnTo>
                  <a:pt x="36" y="108"/>
                </a:lnTo>
                <a:lnTo>
                  <a:pt x="36" y="135"/>
                </a:lnTo>
                <a:lnTo>
                  <a:pt x="36" y="153"/>
                </a:lnTo>
                <a:lnTo>
                  <a:pt x="36" y="205"/>
                </a:lnTo>
                <a:lnTo>
                  <a:pt x="36" y="223"/>
                </a:lnTo>
                <a:lnTo>
                  <a:pt x="36" y="243"/>
                </a:lnTo>
                <a:lnTo>
                  <a:pt x="36" y="288"/>
                </a:lnTo>
                <a:lnTo>
                  <a:pt x="36" y="326"/>
                </a:lnTo>
                <a:lnTo>
                  <a:pt x="42" y="345"/>
                </a:lnTo>
                <a:lnTo>
                  <a:pt x="48" y="397"/>
                </a:lnTo>
                <a:lnTo>
                  <a:pt x="54" y="415"/>
                </a:lnTo>
                <a:lnTo>
                  <a:pt x="60" y="434"/>
                </a:lnTo>
                <a:lnTo>
                  <a:pt x="60" y="453"/>
                </a:lnTo>
                <a:lnTo>
                  <a:pt x="60" y="473"/>
                </a:lnTo>
                <a:lnTo>
                  <a:pt x="54" y="492"/>
                </a:lnTo>
                <a:lnTo>
                  <a:pt x="42" y="511"/>
                </a:lnTo>
                <a:lnTo>
                  <a:pt x="29" y="536"/>
                </a:lnTo>
                <a:lnTo>
                  <a:pt x="23" y="556"/>
                </a:lnTo>
                <a:lnTo>
                  <a:pt x="17" y="575"/>
                </a:lnTo>
                <a:lnTo>
                  <a:pt x="17" y="594"/>
                </a:lnTo>
                <a:lnTo>
                  <a:pt x="36" y="613"/>
                </a:lnTo>
                <a:lnTo>
                  <a:pt x="54" y="620"/>
                </a:lnTo>
                <a:lnTo>
                  <a:pt x="71" y="633"/>
                </a:lnTo>
                <a:lnTo>
                  <a:pt x="83" y="652"/>
                </a:lnTo>
                <a:lnTo>
                  <a:pt x="95" y="665"/>
                </a:lnTo>
                <a:lnTo>
                  <a:pt x="0" y="0"/>
                </a:lnTo>
                <a:lnTo>
                  <a:pt x="17" y="25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67" name="Freeform 128"/>
          <p:cNvSpPr>
            <a:spLocks noChangeArrowheads="1"/>
          </p:cNvSpPr>
          <p:nvPr/>
        </p:nvSpPr>
        <p:spPr bwMode="auto">
          <a:xfrm>
            <a:off x="5942013" y="5410200"/>
            <a:ext cx="65087" cy="1143000"/>
          </a:xfrm>
          <a:custGeom>
            <a:avLst/>
            <a:gdLst>
              <a:gd name="T0" fmla="*/ 55562 w 41"/>
              <a:gd name="T1" fmla="*/ 31750 h 720"/>
              <a:gd name="T2" fmla="*/ 55562 w 41"/>
              <a:gd name="T3" fmla="*/ 53975 h 720"/>
              <a:gd name="T4" fmla="*/ 55562 w 41"/>
              <a:gd name="T5" fmla="*/ 117475 h 720"/>
              <a:gd name="T6" fmla="*/ 47625 w 41"/>
              <a:gd name="T7" fmla="*/ 198438 h 720"/>
              <a:gd name="T8" fmla="*/ 42862 w 41"/>
              <a:gd name="T9" fmla="*/ 244475 h 720"/>
              <a:gd name="T10" fmla="*/ 42862 w 41"/>
              <a:gd name="T11" fmla="*/ 271463 h 720"/>
              <a:gd name="T12" fmla="*/ 42862 w 41"/>
              <a:gd name="T13" fmla="*/ 331788 h 720"/>
              <a:gd name="T14" fmla="*/ 33337 w 41"/>
              <a:gd name="T15" fmla="*/ 357188 h 720"/>
              <a:gd name="T16" fmla="*/ 33337 w 41"/>
              <a:gd name="T17" fmla="*/ 381000 h 720"/>
              <a:gd name="T18" fmla="*/ 33337 w 41"/>
              <a:gd name="T19" fmla="*/ 404813 h 720"/>
              <a:gd name="T20" fmla="*/ 33337 w 41"/>
              <a:gd name="T21" fmla="*/ 436563 h 720"/>
              <a:gd name="T22" fmla="*/ 33337 w 41"/>
              <a:gd name="T23" fmla="*/ 460375 h 720"/>
              <a:gd name="T24" fmla="*/ 33337 w 41"/>
              <a:gd name="T25" fmla="*/ 490538 h 720"/>
              <a:gd name="T26" fmla="*/ 33337 w 41"/>
              <a:gd name="T27" fmla="*/ 514350 h 720"/>
              <a:gd name="T28" fmla="*/ 47625 w 41"/>
              <a:gd name="T29" fmla="*/ 538163 h 720"/>
              <a:gd name="T30" fmla="*/ 47625 w 41"/>
              <a:gd name="T31" fmla="*/ 587375 h 720"/>
              <a:gd name="T32" fmla="*/ 55562 w 41"/>
              <a:gd name="T33" fmla="*/ 611188 h 720"/>
              <a:gd name="T34" fmla="*/ 65087 w 41"/>
              <a:gd name="T35" fmla="*/ 635000 h 720"/>
              <a:gd name="T36" fmla="*/ 65087 w 41"/>
              <a:gd name="T37" fmla="*/ 658813 h 720"/>
              <a:gd name="T38" fmla="*/ 65087 w 41"/>
              <a:gd name="T39" fmla="*/ 681038 h 720"/>
              <a:gd name="T40" fmla="*/ 55562 w 41"/>
              <a:gd name="T41" fmla="*/ 704850 h 720"/>
              <a:gd name="T42" fmla="*/ 55562 w 41"/>
              <a:gd name="T43" fmla="*/ 730250 h 720"/>
              <a:gd name="T44" fmla="*/ 55562 w 41"/>
              <a:gd name="T45" fmla="*/ 752475 h 720"/>
              <a:gd name="T46" fmla="*/ 55562 w 41"/>
              <a:gd name="T47" fmla="*/ 777875 h 720"/>
              <a:gd name="T48" fmla="*/ 55562 w 41"/>
              <a:gd name="T49" fmla="*/ 801688 h 720"/>
              <a:gd name="T50" fmla="*/ 55562 w 41"/>
              <a:gd name="T51" fmla="*/ 825500 h 720"/>
              <a:gd name="T52" fmla="*/ 55562 w 41"/>
              <a:gd name="T53" fmla="*/ 847725 h 720"/>
              <a:gd name="T54" fmla="*/ 55562 w 41"/>
              <a:gd name="T55" fmla="*/ 879475 h 720"/>
              <a:gd name="T56" fmla="*/ 55562 w 41"/>
              <a:gd name="T57" fmla="*/ 904875 h 720"/>
              <a:gd name="T58" fmla="*/ 55562 w 41"/>
              <a:gd name="T59" fmla="*/ 928688 h 720"/>
              <a:gd name="T60" fmla="*/ 55562 w 41"/>
              <a:gd name="T61" fmla="*/ 952500 h 720"/>
              <a:gd name="T62" fmla="*/ 55562 w 41"/>
              <a:gd name="T63" fmla="*/ 977900 h 720"/>
              <a:gd name="T64" fmla="*/ 42862 w 41"/>
              <a:gd name="T65" fmla="*/ 1001713 h 720"/>
              <a:gd name="T66" fmla="*/ 28575 w 41"/>
              <a:gd name="T67" fmla="*/ 1023938 h 720"/>
              <a:gd name="T68" fmla="*/ 22225 w 41"/>
              <a:gd name="T69" fmla="*/ 1047750 h 720"/>
              <a:gd name="T70" fmla="*/ 11112 w 41"/>
              <a:gd name="T71" fmla="*/ 1071563 h 720"/>
              <a:gd name="T72" fmla="*/ 6350 w 41"/>
              <a:gd name="T73" fmla="*/ 1096963 h 720"/>
              <a:gd name="T74" fmla="*/ 6350 w 41"/>
              <a:gd name="T75" fmla="*/ 1119188 h 720"/>
              <a:gd name="T76" fmla="*/ 6350 w 41"/>
              <a:gd name="T77" fmla="*/ 1143000 h 720"/>
              <a:gd name="T78" fmla="*/ 0 w 41"/>
              <a:gd name="T79" fmla="*/ 1143000 h 720"/>
              <a:gd name="T80" fmla="*/ 55562 w 41"/>
              <a:gd name="T81" fmla="*/ 0 h 7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1" h="720">
                <a:moveTo>
                  <a:pt x="35" y="20"/>
                </a:moveTo>
                <a:lnTo>
                  <a:pt x="35" y="34"/>
                </a:lnTo>
                <a:lnTo>
                  <a:pt x="35" y="74"/>
                </a:lnTo>
                <a:lnTo>
                  <a:pt x="30" y="125"/>
                </a:lnTo>
                <a:lnTo>
                  <a:pt x="27" y="154"/>
                </a:lnTo>
                <a:lnTo>
                  <a:pt x="27" y="171"/>
                </a:lnTo>
                <a:lnTo>
                  <a:pt x="27" y="209"/>
                </a:lnTo>
                <a:lnTo>
                  <a:pt x="21" y="225"/>
                </a:lnTo>
                <a:lnTo>
                  <a:pt x="21" y="240"/>
                </a:lnTo>
                <a:lnTo>
                  <a:pt x="21" y="255"/>
                </a:lnTo>
                <a:lnTo>
                  <a:pt x="21" y="275"/>
                </a:lnTo>
                <a:lnTo>
                  <a:pt x="21" y="290"/>
                </a:lnTo>
                <a:lnTo>
                  <a:pt x="21" y="309"/>
                </a:lnTo>
                <a:lnTo>
                  <a:pt x="21" y="324"/>
                </a:lnTo>
                <a:lnTo>
                  <a:pt x="30" y="339"/>
                </a:lnTo>
                <a:lnTo>
                  <a:pt x="30" y="370"/>
                </a:lnTo>
                <a:lnTo>
                  <a:pt x="35" y="385"/>
                </a:lnTo>
                <a:lnTo>
                  <a:pt x="41" y="400"/>
                </a:lnTo>
                <a:lnTo>
                  <a:pt x="41" y="415"/>
                </a:lnTo>
                <a:lnTo>
                  <a:pt x="41" y="429"/>
                </a:lnTo>
                <a:lnTo>
                  <a:pt x="35" y="444"/>
                </a:lnTo>
                <a:lnTo>
                  <a:pt x="35" y="460"/>
                </a:lnTo>
                <a:lnTo>
                  <a:pt x="35" y="474"/>
                </a:lnTo>
                <a:lnTo>
                  <a:pt x="35" y="490"/>
                </a:lnTo>
                <a:lnTo>
                  <a:pt x="35" y="505"/>
                </a:lnTo>
                <a:lnTo>
                  <a:pt x="35" y="520"/>
                </a:lnTo>
                <a:lnTo>
                  <a:pt x="35" y="534"/>
                </a:lnTo>
                <a:lnTo>
                  <a:pt x="35" y="554"/>
                </a:lnTo>
                <a:lnTo>
                  <a:pt x="35" y="570"/>
                </a:lnTo>
                <a:lnTo>
                  <a:pt x="35" y="585"/>
                </a:lnTo>
                <a:lnTo>
                  <a:pt x="35" y="600"/>
                </a:lnTo>
                <a:lnTo>
                  <a:pt x="35" y="616"/>
                </a:lnTo>
                <a:lnTo>
                  <a:pt x="27" y="631"/>
                </a:lnTo>
                <a:lnTo>
                  <a:pt x="18" y="645"/>
                </a:lnTo>
                <a:lnTo>
                  <a:pt x="14" y="660"/>
                </a:lnTo>
                <a:lnTo>
                  <a:pt x="7" y="675"/>
                </a:lnTo>
                <a:lnTo>
                  <a:pt x="4" y="691"/>
                </a:lnTo>
                <a:lnTo>
                  <a:pt x="4" y="705"/>
                </a:lnTo>
                <a:lnTo>
                  <a:pt x="4" y="720"/>
                </a:lnTo>
                <a:lnTo>
                  <a:pt x="0" y="720"/>
                </a:lnTo>
                <a:lnTo>
                  <a:pt x="35" y="0"/>
                </a:lnTo>
                <a:lnTo>
                  <a:pt x="35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68" name="Freeform 129"/>
          <p:cNvSpPr>
            <a:spLocks noChangeArrowheads="1"/>
          </p:cNvSpPr>
          <p:nvPr/>
        </p:nvSpPr>
        <p:spPr bwMode="auto">
          <a:xfrm>
            <a:off x="5942013" y="5410200"/>
            <a:ext cx="65087" cy="1143000"/>
          </a:xfrm>
          <a:custGeom>
            <a:avLst/>
            <a:gdLst>
              <a:gd name="T0" fmla="*/ 55562 w 41"/>
              <a:gd name="T1" fmla="*/ 31750 h 720"/>
              <a:gd name="T2" fmla="*/ 55562 w 41"/>
              <a:gd name="T3" fmla="*/ 53975 h 720"/>
              <a:gd name="T4" fmla="*/ 55562 w 41"/>
              <a:gd name="T5" fmla="*/ 117475 h 720"/>
              <a:gd name="T6" fmla="*/ 47625 w 41"/>
              <a:gd name="T7" fmla="*/ 198438 h 720"/>
              <a:gd name="T8" fmla="*/ 42862 w 41"/>
              <a:gd name="T9" fmla="*/ 244475 h 720"/>
              <a:gd name="T10" fmla="*/ 42862 w 41"/>
              <a:gd name="T11" fmla="*/ 271463 h 720"/>
              <a:gd name="T12" fmla="*/ 42862 w 41"/>
              <a:gd name="T13" fmla="*/ 331788 h 720"/>
              <a:gd name="T14" fmla="*/ 33337 w 41"/>
              <a:gd name="T15" fmla="*/ 357188 h 720"/>
              <a:gd name="T16" fmla="*/ 33337 w 41"/>
              <a:gd name="T17" fmla="*/ 381000 h 720"/>
              <a:gd name="T18" fmla="*/ 33337 w 41"/>
              <a:gd name="T19" fmla="*/ 404813 h 720"/>
              <a:gd name="T20" fmla="*/ 33337 w 41"/>
              <a:gd name="T21" fmla="*/ 436563 h 720"/>
              <a:gd name="T22" fmla="*/ 33337 w 41"/>
              <a:gd name="T23" fmla="*/ 460375 h 720"/>
              <a:gd name="T24" fmla="*/ 33337 w 41"/>
              <a:gd name="T25" fmla="*/ 490538 h 720"/>
              <a:gd name="T26" fmla="*/ 33337 w 41"/>
              <a:gd name="T27" fmla="*/ 514350 h 720"/>
              <a:gd name="T28" fmla="*/ 47625 w 41"/>
              <a:gd name="T29" fmla="*/ 538163 h 720"/>
              <a:gd name="T30" fmla="*/ 47625 w 41"/>
              <a:gd name="T31" fmla="*/ 587375 h 720"/>
              <a:gd name="T32" fmla="*/ 55562 w 41"/>
              <a:gd name="T33" fmla="*/ 611188 h 720"/>
              <a:gd name="T34" fmla="*/ 65087 w 41"/>
              <a:gd name="T35" fmla="*/ 635000 h 720"/>
              <a:gd name="T36" fmla="*/ 65087 w 41"/>
              <a:gd name="T37" fmla="*/ 658813 h 720"/>
              <a:gd name="T38" fmla="*/ 65087 w 41"/>
              <a:gd name="T39" fmla="*/ 681038 h 720"/>
              <a:gd name="T40" fmla="*/ 55562 w 41"/>
              <a:gd name="T41" fmla="*/ 704850 h 720"/>
              <a:gd name="T42" fmla="*/ 55562 w 41"/>
              <a:gd name="T43" fmla="*/ 730250 h 720"/>
              <a:gd name="T44" fmla="*/ 55562 w 41"/>
              <a:gd name="T45" fmla="*/ 752475 h 720"/>
              <a:gd name="T46" fmla="*/ 55562 w 41"/>
              <a:gd name="T47" fmla="*/ 777875 h 720"/>
              <a:gd name="T48" fmla="*/ 55562 w 41"/>
              <a:gd name="T49" fmla="*/ 801688 h 720"/>
              <a:gd name="T50" fmla="*/ 55562 w 41"/>
              <a:gd name="T51" fmla="*/ 825500 h 720"/>
              <a:gd name="T52" fmla="*/ 55562 w 41"/>
              <a:gd name="T53" fmla="*/ 847725 h 720"/>
              <a:gd name="T54" fmla="*/ 55562 w 41"/>
              <a:gd name="T55" fmla="*/ 879475 h 720"/>
              <a:gd name="T56" fmla="*/ 55562 w 41"/>
              <a:gd name="T57" fmla="*/ 904875 h 720"/>
              <a:gd name="T58" fmla="*/ 55562 w 41"/>
              <a:gd name="T59" fmla="*/ 928688 h 720"/>
              <a:gd name="T60" fmla="*/ 55562 w 41"/>
              <a:gd name="T61" fmla="*/ 952500 h 720"/>
              <a:gd name="T62" fmla="*/ 55562 w 41"/>
              <a:gd name="T63" fmla="*/ 977900 h 720"/>
              <a:gd name="T64" fmla="*/ 42862 w 41"/>
              <a:gd name="T65" fmla="*/ 1001713 h 720"/>
              <a:gd name="T66" fmla="*/ 28575 w 41"/>
              <a:gd name="T67" fmla="*/ 1023938 h 720"/>
              <a:gd name="T68" fmla="*/ 22225 w 41"/>
              <a:gd name="T69" fmla="*/ 1047750 h 720"/>
              <a:gd name="T70" fmla="*/ 11112 w 41"/>
              <a:gd name="T71" fmla="*/ 1071563 h 720"/>
              <a:gd name="T72" fmla="*/ 6350 w 41"/>
              <a:gd name="T73" fmla="*/ 1096963 h 720"/>
              <a:gd name="T74" fmla="*/ 6350 w 41"/>
              <a:gd name="T75" fmla="*/ 1119188 h 720"/>
              <a:gd name="T76" fmla="*/ 6350 w 41"/>
              <a:gd name="T77" fmla="*/ 1143000 h 720"/>
              <a:gd name="T78" fmla="*/ 0 w 41"/>
              <a:gd name="T79" fmla="*/ 1143000 h 720"/>
              <a:gd name="T80" fmla="*/ 55562 w 41"/>
              <a:gd name="T81" fmla="*/ 0 h 7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1" h="720">
                <a:moveTo>
                  <a:pt x="35" y="20"/>
                </a:moveTo>
                <a:lnTo>
                  <a:pt x="35" y="34"/>
                </a:lnTo>
                <a:lnTo>
                  <a:pt x="35" y="74"/>
                </a:lnTo>
                <a:lnTo>
                  <a:pt x="30" y="125"/>
                </a:lnTo>
                <a:lnTo>
                  <a:pt x="27" y="154"/>
                </a:lnTo>
                <a:lnTo>
                  <a:pt x="27" y="171"/>
                </a:lnTo>
                <a:lnTo>
                  <a:pt x="27" y="209"/>
                </a:lnTo>
                <a:lnTo>
                  <a:pt x="21" y="225"/>
                </a:lnTo>
                <a:lnTo>
                  <a:pt x="21" y="240"/>
                </a:lnTo>
                <a:lnTo>
                  <a:pt x="21" y="255"/>
                </a:lnTo>
                <a:lnTo>
                  <a:pt x="21" y="275"/>
                </a:lnTo>
                <a:lnTo>
                  <a:pt x="21" y="290"/>
                </a:lnTo>
                <a:lnTo>
                  <a:pt x="21" y="309"/>
                </a:lnTo>
                <a:lnTo>
                  <a:pt x="21" y="324"/>
                </a:lnTo>
                <a:lnTo>
                  <a:pt x="30" y="339"/>
                </a:lnTo>
                <a:lnTo>
                  <a:pt x="30" y="370"/>
                </a:lnTo>
                <a:lnTo>
                  <a:pt x="35" y="385"/>
                </a:lnTo>
                <a:lnTo>
                  <a:pt x="41" y="400"/>
                </a:lnTo>
                <a:lnTo>
                  <a:pt x="41" y="415"/>
                </a:lnTo>
                <a:lnTo>
                  <a:pt x="41" y="429"/>
                </a:lnTo>
                <a:lnTo>
                  <a:pt x="35" y="444"/>
                </a:lnTo>
                <a:lnTo>
                  <a:pt x="35" y="460"/>
                </a:lnTo>
                <a:lnTo>
                  <a:pt x="35" y="474"/>
                </a:lnTo>
                <a:lnTo>
                  <a:pt x="35" y="490"/>
                </a:lnTo>
                <a:lnTo>
                  <a:pt x="35" y="505"/>
                </a:lnTo>
                <a:lnTo>
                  <a:pt x="35" y="520"/>
                </a:lnTo>
                <a:lnTo>
                  <a:pt x="35" y="534"/>
                </a:lnTo>
                <a:lnTo>
                  <a:pt x="35" y="554"/>
                </a:lnTo>
                <a:lnTo>
                  <a:pt x="35" y="570"/>
                </a:lnTo>
                <a:lnTo>
                  <a:pt x="35" y="585"/>
                </a:lnTo>
                <a:lnTo>
                  <a:pt x="35" y="600"/>
                </a:lnTo>
                <a:lnTo>
                  <a:pt x="35" y="616"/>
                </a:lnTo>
                <a:lnTo>
                  <a:pt x="27" y="631"/>
                </a:lnTo>
                <a:lnTo>
                  <a:pt x="18" y="645"/>
                </a:lnTo>
                <a:lnTo>
                  <a:pt x="14" y="660"/>
                </a:lnTo>
                <a:lnTo>
                  <a:pt x="7" y="675"/>
                </a:lnTo>
                <a:lnTo>
                  <a:pt x="4" y="691"/>
                </a:lnTo>
                <a:lnTo>
                  <a:pt x="4" y="705"/>
                </a:lnTo>
                <a:lnTo>
                  <a:pt x="4" y="720"/>
                </a:lnTo>
                <a:lnTo>
                  <a:pt x="0" y="720"/>
                </a:lnTo>
                <a:lnTo>
                  <a:pt x="35" y="0"/>
                </a:lnTo>
                <a:lnTo>
                  <a:pt x="35" y="20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69" name="Freeform 130"/>
          <p:cNvSpPr>
            <a:spLocks noChangeArrowheads="1"/>
          </p:cNvSpPr>
          <p:nvPr/>
        </p:nvSpPr>
        <p:spPr bwMode="auto">
          <a:xfrm>
            <a:off x="7497763" y="5410200"/>
            <a:ext cx="244475" cy="1133475"/>
          </a:xfrm>
          <a:custGeom>
            <a:avLst/>
            <a:gdLst>
              <a:gd name="T0" fmla="*/ 93663 w 154"/>
              <a:gd name="T1" fmla="*/ 31750 h 714"/>
              <a:gd name="T2" fmla="*/ 114300 w 154"/>
              <a:gd name="T3" fmla="*/ 53975 h 714"/>
              <a:gd name="T4" fmla="*/ 120650 w 154"/>
              <a:gd name="T5" fmla="*/ 76200 h 714"/>
              <a:gd name="T6" fmla="*/ 133350 w 154"/>
              <a:gd name="T7" fmla="*/ 101600 h 714"/>
              <a:gd name="T8" fmla="*/ 133350 w 154"/>
              <a:gd name="T9" fmla="*/ 133350 h 714"/>
              <a:gd name="T10" fmla="*/ 133350 w 154"/>
              <a:gd name="T11" fmla="*/ 157163 h 714"/>
              <a:gd name="T12" fmla="*/ 120650 w 154"/>
              <a:gd name="T13" fmla="*/ 212725 h 714"/>
              <a:gd name="T14" fmla="*/ 120650 w 154"/>
              <a:gd name="T15" fmla="*/ 236538 h 714"/>
              <a:gd name="T16" fmla="*/ 114300 w 154"/>
              <a:gd name="T17" fmla="*/ 258763 h 714"/>
              <a:gd name="T18" fmla="*/ 93663 w 154"/>
              <a:gd name="T19" fmla="*/ 290513 h 714"/>
              <a:gd name="T20" fmla="*/ 65088 w 154"/>
              <a:gd name="T21" fmla="*/ 306388 h 714"/>
              <a:gd name="T22" fmla="*/ 57150 w 154"/>
              <a:gd name="T23" fmla="*/ 330200 h 714"/>
              <a:gd name="T24" fmla="*/ 38100 w 154"/>
              <a:gd name="T25" fmla="*/ 361950 h 714"/>
              <a:gd name="T26" fmla="*/ 25400 w 154"/>
              <a:gd name="T27" fmla="*/ 384175 h 714"/>
              <a:gd name="T28" fmla="*/ 19050 w 154"/>
              <a:gd name="T29" fmla="*/ 409575 h 714"/>
              <a:gd name="T30" fmla="*/ 9525 w 154"/>
              <a:gd name="T31" fmla="*/ 439738 h 714"/>
              <a:gd name="T32" fmla="*/ 9525 w 154"/>
              <a:gd name="T33" fmla="*/ 463550 h 714"/>
              <a:gd name="T34" fmla="*/ 0 w 154"/>
              <a:gd name="T35" fmla="*/ 487363 h 714"/>
              <a:gd name="T36" fmla="*/ 0 w 154"/>
              <a:gd name="T37" fmla="*/ 520700 h 714"/>
              <a:gd name="T38" fmla="*/ 0 w 154"/>
              <a:gd name="T39" fmla="*/ 542925 h 714"/>
              <a:gd name="T40" fmla="*/ 0 w 154"/>
              <a:gd name="T41" fmla="*/ 574675 h 714"/>
              <a:gd name="T42" fmla="*/ 9525 w 154"/>
              <a:gd name="T43" fmla="*/ 638175 h 714"/>
              <a:gd name="T44" fmla="*/ 25400 w 154"/>
              <a:gd name="T45" fmla="*/ 661988 h 714"/>
              <a:gd name="T46" fmla="*/ 25400 w 154"/>
              <a:gd name="T47" fmla="*/ 685800 h 714"/>
              <a:gd name="T48" fmla="*/ 38100 w 154"/>
              <a:gd name="T49" fmla="*/ 715963 h 714"/>
              <a:gd name="T50" fmla="*/ 46038 w 154"/>
              <a:gd name="T51" fmla="*/ 747713 h 714"/>
              <a:gd name="T52" fmla="*/ 65088 w 154"/>
              <a:gd name="T53" fmla="*/ 771525 h 714"/>
              <a:gd name="T54" fmla="*/ 65088 w 154"/>
              <a:gd name="T55" fmla="*/ 795338 h 714"/>
              <a:gd name="T56" fmla="*/ 84138 w 154"/>
              <a:gd name="T57" fmla="*/ 815975 h 714"/>
              <a:gd name="T58" fmla="*/ 93663 w 154"/>
              <a:gd name="T59" fmla="*/ 841375 h 714"/>
              <a:gd name="T60" fmla="*/ 93663 w 154"/>
              <a:gd name="T61" fmla="*/ 866775 h 714"/>
              <a:gd name="T62" fmla="*/ 93663 w 154"/>
              <a:gd name="T63" fmla="*/ 889000 h 714"/>
              <a:gd name="T64" fmla="*/ 103188 w 154"/>
              <a:gd name="T65" fmla="*/ 911225 h 714"/>
              <a:gd name="T66" fmla="*/ 120650 w 154"/>
              <a:gd name="T67" fmla="*/ 935038 h 714"/>
              <a:gd name="T68" fmla="*/ 150813 w 154"/>
              <a:gd name="T69" fmla="*/ 960438 h 714"/>
              <a:gd name="T70" fmla="*/ 169863 w 154"/>
              <a:gd name="T71" fmla="*/ 984250 h 714"/>
              <a:gd name="T72" fmla="*/ 196850 w 154"/>
              <a:gd name="T73" fmla="*/ 992188 h 714"/>
              <a:gd name="T74" fmla="*/ 215900 w 154"/>
              <a:gd name="T75" fmla="*/ 1014413 h 714"/>
              <a:gd name="T76" fmla="*/ 215900 w 154"/>
              <a:gd name="T77" fmla="*/ 1038225 h 714"/>
              <a:gd name="T78" fmla="*/ 215900 w 154"/>
              <a:gd name="T79" fmla="*/ 1065213 h 714"/>
              <a:gd name="T80" fmla="*/ 215900 w 154"/>
              <a:gd name="T81" fmla="*/ 1087438 h 714"/>
              <a:gd name="T82" fmla="*/ 215900 w 154"/>
              <a:gd name="T83" fmla="*/ 1109663 h 714"/>
              <a:gd name="T84" fmla="*/ 215900 w 154"/>
              <a:gd name="T85" fmla="*/ 1133475 h 714"/>
              <a:gd name="T86" fmla="*/ 244475 w 154"/>
              <a:gd name="T87" fmla="*/ 1133475 h 714"/>
              <a:gd name="T88" fmla="*/ 93663 w 154"/>
              <a:gd name="T89" fmla="*/ 0 h 71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54" h="714">
                <a:moveTo>
                  <a:pt x="59" y="20"/>
                </a:moveTo>
                <a:lnTo>
                  <a:pt x="72" y="34"/>
                </a:lnTo>
                <a:lnTo>
                  <a:pt x="76" y="48"/>
                </a:lnTo>
                <a:lnTo>
                  <a:pt x="84" y="64"/>
                </a:lnTo>
                <a:lnTo>
                  <a:pt x="84" y="84"/>
                </a:lnTo>
                <a:lnTo>
                  <a:pt x="84" y="99"/>
                </a:lnTo>
                <a:lnTo>
                  <a:pt x="76" y="134"/>
                </a:lnTo>
                <a:lnTo>
                  <a:pt x="76" y="149"/>
                </a:lnTo>
                <a:lnTo>
                  <a:pt x="72" y="163"/>
                </a:lnTo>
                <a:lnTo>
                  <a:pt x="59" y="183"/>
                </a:lnTo>
                <a:lnTo>
                  <a:pt x="41" y="193"/>
                </a:lnTo>
                <a:lnTo>
                  <a:pt x="36" y="208"/>
                </a:lnTo>
                <a:lnTo>
                  <a:pt x="24" y="228"/>
                </a:lnTo>
                <a:lnTo>
                  <a:pt x="16" y="242"/>
                </a:lnTo>
                <a:lnTo>
                  <a:pt x="12" y="258"/>
                </a:lnTo>
                <a:lnTo>
                  <a:pt x="6" y="277"/>
                </a:lnTo>
                <a:lnTo>
                  <a:pt x="6" y="292"/>
                </a:lnTo>
                <a:lnTo>
                  <a:pt x="0" y="307"/>
                </a:lnTo>
                <a:lnTo>
                  <a:pt x="0" y="328"/>
                </a:lnTo>
                <a:lnTo>
                  <a:pt x="0" y="342"/>
                </a:lnTo>
                <a:lnTo>
                  <a:pt x="0" y="362"/>
                </a:lnTo>
                <a:lnTo>
                  <a:pt x="6" y="402"/>
                </a:lnTo>
                <a:lnTo>
                  <a:pt x="16" y="417"/>
                </a:lnTo>
                <a:lnTo>
                  <a:pt x="16" y="432"/>
                </a:lnTo>
                <a:lnTo>
                  <a:pt x="24" y="451"/>
                </a:lnTo>
                <a:lnTo>
                  <a:pt x="29" y="471"/>
                </a:lnTo>
                <a:lnTo>
                  <a:pt x="41" y="486"/>
                </a:lnTo>
                <a:lnTo>
                  <a:pt x="41" y="501"/>
                </a:lnTo>
                <a:lnTo>
                  <a:pt x="53" y="514"/>
                </a:lnTo>
                <a:lnTo>
                  <a:pt x="59" y="530"/>
                </a:lnTo>
                <a:lnTo>
                  <a:pt x="59" y="546"/>
                </a:lnTo>
                <a:lnTo>
                  <a:pt x="59" y="560"/>
                </a:lnTo>
                <a:lnTo>
                  <a:pt x="65" y="574"/>
                </a:lnTo>
                <a:lnTo>
                  <a:pt x="76" y="589"/>
                </a:lnTo>
                <a:lnTo>
                  <a:pt x="95" y="605"/>
                </a:lnTo>
                <a:lnTo>
                  <a:pt x="107" y="620"/>
                </a:lnTo>
                <a:lnTo>
                  <a:pt x="124" y="625"/>
                </a:lnTo>
                <a:lnTo>
                  <a:pt x="136" y="639"/>
                </a:lnTo>
                <a:lnTo>
                  <a:pt x="136" y="654"/>
                </a:lnTo>
                <a:lnTo>
                  <a:pt x="136" y="671"/>
                </a:lnTo>
                <a:lnTo>
                  <a:pt x="136" y="685"/>
                </a:lnTo>
                <a:lnTo>
                  <a:pt x="136" y="699"/>
                </a:lnTo>
                <a:lnTo>
                  <a:pt x="136" y="714"/>
                </a:lnTo>
                <a:lnTo>
                  <a:pt x="154" y="714"/>
                </a:lnTo>
                <a:lnTo>
                  <a:pt x="59" y="0"/>
                </a:lnTo>
                <a:lnTo>
                  <a:pt x="59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70" name="Freeform 131"/>
          <p:cNvSpPr>
            <a:spLocks noChangeArrowheads="1"/>
          </p:cNvSpPr>
          <p:nvPr/>
        </p:nvSpPr>
        <p:spPr bwMode="auto">
          <a:xfrm>
            <a:off x="7497763" y="5410200"/>
            <a:ext cx="244475" cy="1133475"/>
          </a:xfrm>
          <a:custGeom>
            <a:avLst/>
            <a:gdLst>
              <a:gd name="T0" fmla="*/ 93663 w 154"/>
              <a:gd name="T1" fmla="*/ 31750 h 714"/>
              <a:gd name="T2" fmla="*/ 114300 w 154"/>
              <a:gd name="T3" fmla="*/ 53975 h 714"/>
              <a:gd name="T4" fmla="*/ 120650 w 154"/>
              <a:gd name="T5" fmla="*/ 76200 h 714"/>
              <a:gd name="T6" fmla="*/ 133350 w 154"/>
              <a:gd name="T7" fmla="*/ 101600 h 714"/>
              <a:gd name="T8" fmla="*/ 133350 w 154"/>
              <a:gd name="T9" fmla="*/ 133350 h 714"/>
              <a:gd name="T10" fmla="*/ 133350 w 154"/>
              <a:gd name="T11" fmla="*/ 157163 h 714"/>
              <a:gd name="T12" fmla="*/ 120650 w 154"/>
              <a:gd name="T13" fmla="*/ 212725 h 714"/>
              <a:gd name="T14" fmla="*/ 120650 w 154"/>
              <a:gd name="T15" fmla="*/ 236538 h 714"/>
              <a:gd name="T16" fmla="*/ 114300 w 154"/>
              <a:gd name="T17" fmla="*/ 258763 h 714"/>
              <a:gd name="T18" fmla="*/ 93663 w 154"/>
              <a:gd name="T19" fmla="*/ 290513 h 714"/>
              <a:gd name="T20" fmla="*/ 65088 w 154"/>
              <a:gd name="T21" fmla="*/ 306388 h 714"/>
              <a:gd name="T22" fmla="*/ 57150 w 154"/>
              <a:gd name="T23" fmla="*/ 330200 h 714"/>
              <a:gd name="T24" fmla="*/ 38100 w 154"/>
              <a:gd name="T25" fmla="*/ 361950 h 714"/>
              <a:gd name="T26" fmla="*/ 25400 w 154"/>
              <a:gd name="T27" fmla="*/ 384175 h 714"/>
              <a:gd name="T28" fmla="*/ 19050 w 154"/>
              <a:gd name="T29" fmla="*/ 409575 h 714"/>
              <a:gd name="T30" fmla="*/ 9525 w 154"/>
              <a:gd name="T31" fmla="*/ 439738 h 714"/>
              <a:gd name="T32" fmla="*/ 9525 w 154"/>
              <a:gd name="T33" fmla="*/ 463550 h 714"/>
              <a:gd name="T34" fmla="*/ 0 w 154"/>
              <a:gd name="T35" fmla="*/ 487363 h 714"/>
              <a:gd name="T36" fmla="*/ 0 w 154"/>
              <a:gd name="T37" fmla="*/ 520700 h 714"/>
              <a:gd name="T38" fmla="*/ 0 w 154"/>
              <a:gd name="T39" fmla="*/ 542925 h 714"/>
              <a:gd name="T40" fmla="*/ 0 w 154"/>
              <a:gd name="T41" fmla="*/ 574675 h 714"/>
              <a:gd name="T42" fmla="*/ 9525 w 154"/>
              <a:gd name="T43" fmla="*/ 638175 h 714"/>
              <a:gd name="T44" fmla="*/ 25400 w 154"/>
              <a:gd name="T45" fmla="*/ 661988 h 714"/>
              <a:gd name="T46" fmla="*/ 25400 w 154"/>
              <a:gd name="T47" fmla="*/ 685800 h 714"/>
              <a:gd name="T48" fmla="*/ 38100 w 154"/>
              <a:gd name="T49" fmla="*/ 715963 h 714"/>
              <a:gd name="T50" fmla="*/ 46038 w 154"/>
              <a:gd name="T51" fmla="*/ 747713 h 714"/>
              <a:gd name="T52" fmla="*/ 65088 w 154"/>
              <a:gd name="T53" fmla="*/ 771525 h 714"/>
              <a:gd name="T54" fmla="*/ 65088 w 154"/>
              <a:gd name="T55" fmla="*/ 795338 h 714"/>
              <a:gd name="T56" fmla="*/ 84138 w 154"/>
              <a:gd name="T57" fmla="*/ 815975 h 714"/>
              <a:gd name="T58" fmla="*/ 93663 w 154"/>
              <a:gd name="T59" fmla="*/ 841375 h 714"/>
              <a:gd name="T60" fmla="*/ 93663 w 154"/>
              <a:gd name="T61" fmla="*/ 866775 h 714"/>
              <a:gd name="T62" fmla="*/ 93663 w 154"/>
              <a:gd name="T63" fmla="*/ 889000 h 714"/>
              <a:gd name="T64" fmla="*/ 103188 w 154"/>
              <a:gd name="T65" fmla="*/ 911225 h 714"/>
              <a:gd name="T66" fmla="*/ 120650 w 154"/>
              <a:gd name="T67" fmla="*/ 935038 h 714"/>
              <a:gd name="T68" fmla="*/ 150813 w 154"/>
              <a:gd name="T69" fmla="*/ 960438 h 714"/>
              <a:gd name="T70" fmla="*/ 169863 w 154"/>
              <a:gd name="T71" fmla="*/ 984250 h 714"/>
              <a:gd name="T72" fmla="*/ 196850 w 154"/>
              <a:gd name="T73" fmla="*/ 992188 h 714"/>
              <a:gd name="T74" fmla="*/ 215900 w 154"/>
              <a:gd name="T75" fmla="*/ 1014413 h 714"/>
              <a:gd name="T76" fmla="*/ 215900 w 154"/>
              <a:gd name="T77" fmla="*/ 1038225 h 714"/>
              <a:gd name="T78" fmla="*/ 215900 w 154"/>
              <a:gd name="T79" fmla="*/ 1065213 h 714"/>
              <a:gd name="T80" fmla="*/ 215900 w 154"/>
              <a:gd name="T81" fmla="*/ 1087438 h 714"/>
              <a:gd name="T82" fmla="*/ 215900 w 154"/>
              <a:gd name="T83" fmla="*/ 1109663 h 714"/>
              <a:gd name="T84" fmla="*/ 215900 w 154"/>
              <a:gd name="T85" fmla="*/ 1133475 h 714"/>
              <a:gd name="T86" fmla="*/ 244475 w 154"/>
              <a:gd name="T87" fmla="*/ 1133475 h 714"/>
              <a:gd name="T88" fmla="*/ 93663 w 154"/>
              <a:gd name="T89" fmla="*/ 0 h 71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54" h="714">
                <a:moveTo>
                  <a:pt x="59" y="20"/>
                </a:moveTo>
                <a:lnTo>
                  <a:pt x="72" y="34"/>
                </a:lnTo>
                <a:lnTo>
                  <a:pt x="76" y="48"/>
                </a:lnTo>
                <a:lnTo>
                  <a:pt x="84" y="64"/>
                </a:lnTo>
                <a:lnTo>
                  <a:pt x="84" y="84"/>
                </a:lnTo>
                <a:lnTo>
                  <a:pt x="84" y="99"/>
                </a:lnTo>
                <a:lnTo>
                  <a:pt x="76" y="134"/>
                </a:lnTo>
                <a:lnTo>
                  <a:pt x="76" y="149"/>
                </a:lnTo>
                <a:lnTo>
                  <a:pt x="72" y="163"/>
                </a:lnTo>
                <a:lnTo>
                  <a:pt x="59" y="183"/>
                </a:lnTo>
                <a:lnTo>
                  <a:pt x="41" y="193"/>
                </a:lnTo>
                <a:lnTo>
                  <a:pt x="36" y="208"/>
                </a:lnTo>
                <a:lnTo>
                  <a:pt x="24" y="228"/>
                </a:lnTo>
                <a:lnTo>
                  <a:pt x="16" y="242"/>
                </a:lnTo>
                <a:lnTo>
                  <a:pt x="12" y="258"/>
                </a:lnTo>
                <a:lnTo>
                  <a:pt x="6" y="277"/>
                </a:lnTo>
                <a:lnTo>
                  <a:pt x="6" y="292"/>
                </a:lnTo>
                <a:lnTo>
                  <a:pt x="0" y="307"/>
                </a:lnTo>
                <a:lnTo>
                  <a:pt x="0" y="328"/>
                </a:lnTo>
                <a:lnTo>
                  <a:pt x="0" y="342"/>
                </a:lnTo>
                <a:lnTo>
                  <a:pt x="0" y="362"/>
                </a:lnTo>
                <a:lnTo>
                  <a:pt x="6" y="402"/>
                </a:lnTo>
                <a:lnTo>
                  <a:pt x="16" y="417"/>
                </a:lnTo>
                <a:lnTo>
                  <a:pt x="16" y="432"/>
                </a:lnTo>
                <a:lnTo>
                  <a:pt x="24" y="451"/>
                </a:lnTo>
                <a:lnTo>
                  <a:pt x="29" y="471"/>
                </a:lnTo>
                <a:lnTo>
                  <a:pt x="41" y="486"/>
                </a:lnTo>
                <a:lnTo>
                  <a:pt x="41" y="501"/>
                </a:lnTo>
                <a:lnTo>
                  <a:pt x="53" y="514"/>
                </a:lnTo>
                <a:lnTo>
                  <a:pt x="59" y="530"/>
                </a:lnTo>
                <a:lnTo>
                  <a:pt x="59" y="546"/>
                </a:lnTo>
                <a:lnTo>
                  <a:pt x="59" y="560"/>
                </a:lnTo>
                <a:lnTo>
                  <a:pt x="65" y="574"/>
                </a:lnTo>
                <a:lnTo>
                  <a:pt x="76" y="589"/>
                </a:lnTo>
                <a:lnTo>
                  <a:pt x="95" y="605"/>
                </a:lnTo>
                <a:lnTo>
                  <a:pt x="107" y="620"/>
                </a:lnTo>
                <a:lnTo>
                  <a:pt x="124" y="625"/>
                </a:lnTo>
                <a:lnTo>
                  <a:pt x="136" y="639"/>
                </a:lnTo>
                <a:lnTo>
                  <a:pt x="136" y="654"/>
                </a:lnTo>
                <a:lnTo>
                  <a:pt x="136" y="671"/>
                </a:lnTo>
                <a:lnTo>
                  <a:pt x="136" y="685"/>
                </a:lnTo>
                <a:lnTo>
                  <a:pt x="136" y="699"/>
                </a:lnTo>
                <a:lnTo>
                  <a:pt x="136" y="714"/>
                </a:lnTo>
                <a:lnTo>
                  <a:pt x="154" y="714"/>
                </a:lnTo>
                <a:lnTo>
                  <a:pt x="59" y="0"/>
                </a:lnTo>
                <a:lnTo>
                  <a:pt x="59" y="20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71" name="Freeform 132"/>
          <p:cNvSpPr>
            <a:spLocks noChangeArrowheads="1"/>
          </p:cNvSpPr>
          <p:nvPr/>
        </p:nvSpPr>
        <p:spPr bwMode="auto">
          <a:xfrm>
            <a:off x="4405313" y="5399088"/>
            <a:ext cx="66675" cy="1144587"/>
          </a:xfrm>
          <a:custGeom>
            <a:avLst/>
            <a:gdLst>
              <a:gd name="T0" fmla="*/ 60325 w 42"/>
              <a:gd name="T1" fmla="*/ 1063625 h 721"/>
              <a:gd name="T2" fmla="*/ 60325 w 42"/>
              <a:gd name="T3" fmla="*/ 1004887 h 721"/>
              <a:gd name="T4" fmla="*/ 26988 w 42"/>
              <a:gd name="T5" fmla="*/ 985837 h 721"/>
              <a:gd name="T6" fmla="*/ 12700 w 42"/>
              <a:gd name="T7" fmla="*/ 927100 h 721"/>
              <a:gd name="T8" fmla="*/ 12700 w 42"/>
              <a:gd name="T9" fmla="*/ 866775 h 721"/>
              <a:gd name="T10" fmla="*/ 26988 w 42"/>
              <a:gd name="T11" fmla="*/ 806450 h 721"/>
              <a:gd name="T12" fmla="*/ 49213 w 42"/>
              <a:gd name="T13" fmla="*/ 747712 h 721"/>
              <a:gd name="T14" fmla="*/ 49213 w 42"/>
              <a:gd name="T15" fmla="*/ 687387 h 721"/>
              <a:gd name="T16" fmla="*/ 49213 w 42"/>
              <a:gd name="T17" fmla="*/ 627062 h 721"/>
              <a:gd name="T18" fmla="*/ 26988 w 42"/>
              <a:gd name="T19" fmla="*/ 568325 h 721"/>
              <a:gd name="T20" fmla="*/ 12700 w 42"/>
              <a:gd name="T21" fmla="*/ 508000 h 721"/>
              <a:gd name="T22" fmla="*/ 12700 w 42"/>
              <a:gd name="T23" fmla="*/ 447675 h 721"/>
              <a:gd name="T24" fmla="*/ 12700 w 42"/>
              <a:gd name="T25" fmla="*/ 387350 h 721"/>
              <a:gd name="T26" fmla="*/ 26988 w 42"/>
              <a:gd name="T27" fmla="*/ 328612 h 721"/>
              <a:gd name="T28" fmla="*/ 26988 w 42"/>
              <a:gd name="T29" fmla="*/ 269875 h 721"/>
              <a:gd name="T30" fmla="*/ 12700 w 42"/>
              <a:gd name="T31" fmla="*/ 209550 h 721"/>
              <a:gd name="T32" fmla="*/ 0 w 42"/>
              <a:gd name="T33" fmla="*/ 150812 h 721"/>
              <a:gd name="T34" fmla="*/ 36513 w 42"/>
              <a:gd name="T35" fmla="*/ 109537 h 721"/>
              <a:gd name="T36" fmla="*/ 60325 w 42"/>
              <a:gd name="T37" fmla="*/ 50800 h 721"/>
              <a:gd name="T38" fmla="*/ 66675 w 42"/>
              <a:gd name="T39" fmla="*/ 0 h 721"/>
              <a:gd name="T40" fmla="*/ 66675 w 42"/>
              <a:gd name="T41" fmla="*/ 1144587 h 72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2" h="721">
                <a:moveTo>
                  <a:pt x="38" y="670"/>
                </a:moveTo>
                <a:lnTo>
                  <a:pt x="38" y="633"/>
                </a:lnTo>
                <a:lnTo>
                  <a:pt x="17" y="621"/>
                </a:lnTo>
                <a:lnTo>
                  <a:pt x="8" y="584"/>
                </a:lnTo>
                <a:lnTo>
                  <a:pt x="8" y="546"/>
                </a:lnTo>
                <a:lnTo>
                  <a:pt x="17" y="508"/>
                </a:lnTo>
                <a:lnTo>
                  <a:pt x="31" y="471"/>
                </a:lnTo>
                <a:lnTo>
                  <a:pt x="31" y="433"/>
                </a:lnTo>
                <a:lnTo>
                  <a:pt x="31" y="395"/>
                </a:lnTo>
                <a:lnTo>
                  <a:pt x="17" y="358"/>
                </a:lnTo>
                <a:lnTo>
                  <a:pt x="8" y="320"/>
                </a:lnTo>
                <a:lnTo>
                  <a:pt x="8" y="282"/>
                </a:lnTo>
                <a:lnTo>
                  <a:pt x="8" y="244"/>
                </a:lnTo>
                <a:lnTo>
                  <a:pt x="17" y="207"/>
                </a:lnTo>
                <a:lnTo>
                  <a:pt x="17" y="170"/>
                </a:lnTo>
                <a:lnTo>
                  <a:pt x="8" y="132"/>
                </a:lnTo>
                <a:lnTo>
                  <a:pt x="0" y="95"/>
                </a:lnTo>
                <a:lnTo>
                  <a:pt x="23" y="69"/>
                </a:lnTo>
                <a:lnTo>
                  <a:pt x="38" y="32"/>
                </a:lnTo>
                <a:lnTo>
                  <a:pt x="42" y="0"/>
                </a:lnTo>
                <a:lnTo>
                  <a:pt x="42" y="721"/>
                </a:lnTo>
                <a:lnTo>
                  <a:pt x="38" y="6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72" name="Freeform 133"/>
          <p:cNvSpPr>
            <a:spLocks noChangeArrowheads="1"/>
          </p:cNvSpPr>
          <p:nvPr/>
        </p:nvSpPr>
        <p:spPr bwMode="auto">
          <a:xfrm>
            <a:off x="4405313" y="5399088"/>
            <a:ext cx="66675" cy="1144587"/>
          </a:xfrm>
          <a:custGeom>
            <a:avLst/>
            <a:gdLst>
              <a:gd name="T0" fmla="*/ 60325 w 42"/>
              <a:gd name="T1" fmla="*/ 1063625 h 721"/>
              <a:gd name="T2" fmla="*/ 60325 w 42"/>
              <a:gd name="T3" fmla="*/ 1004887 h 721"/>
              <a:gd name="T4" fmla="*/ 26988 w 42"/>
              <a:gd name="T5" fmla="*/ 985837 h 721"/>
              <a:gd name="T6" fmla="*/ 12700 w 42"/>
              <a:gd name="T7" fmla="*/ 927100 h 721"/>
              <a:gd name="T8" fmla="*/ 12700 w 42"/>
              <a:gd name="T9" fmla="*/ 866775 h 721"/>
              <a:gd name="T10" fmla="*/ 26988 w 42"/>
              <a:gd name="T11" fmla="*/ 806450 h 721"/>
              <a:gd name="T12" fmla="*/ 49213 w 42"/>
              <a:gd name="T13" fmla="*/ 747712 h 721"/>
              <a:gd name="T14" fmla="*/ 49213 w 42"/>
              <a:gd name="T15" fmla="*/ 687387 h 721"/>
              <a:gd name="T16" fmla="*/ 49213 w 42"/>
              <a:gd name="T17" fmla="*/ 627062 h 721"/>
              <a:gd name="T18" fmla="*/ 26988 w 42"/>
              <a:gd name="T19" fmla="*/ 568325 h 721"/>
              <a:gd name="T20" fmla="*/ 12700 w 42"/>
              <a:gd name="T21" fmla="*/ 508000 h 721"/>
              <a:gd name="T22" fmla="*/ 12700 w 42"/>
              <a:gd name="T23" fmla="*/ 447675 h 721"/>
              <a:gd name="T24" fmla="*/ 12700 w 42"/>
              <a:gd name="T25" fmla="*/ 387350 h 721"/>
              <a:gd name="T26" fmla="*/ 26988 w 42"/>
              <a:gd name="T27" fmla="*/ 328612 h 721"/>
              <a:gd name="T28" fmla="*/ 26988 w 42"/>
              <a:gd name="T29" fmla="*/ 269875 h 721"/>
              <a:gd name="T30" fmla="*/ 12700 w 42"/>
              <a:gd name="T31" fmla="*/ 209550 h 721"/>
              <a:gd name="T32" fmla="*/ 0 w 42"/>
              <a:gd name="T33" fmla="*/ 150812 h 721"/>
              <a:gd name="T34" fmla="*/ 36513 w 42"/>
              <a:gd name="T35" fmla="*/ 109537 h 721"/>
              <a:gd name="T36" fmla="*/ 60325 w 42"/>
              <a:gd name="T37" fmla="*/ 50800 h 721"/>
              <a:gd name="T38" fmla="*/ 66675 w 42"/>
              <a:gd name="T39" fmla="*/ 0 h 721"/>
              <a:gd name="T40" fmla="*/ 66675 w 42"/>
              <a:gd name="T41" fmla="*/ 1144587 h 72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2" h="721">
                <a:moveTo>
                  <a:pt x="38" y="670"/>
                </a:moveTo>
                <a:lnTo>
                  <a:pt x="38" y="633"/>
                </a:lnTo>
                <a:lnTo>
                  <a:pt x="17" y="621"/>
                </a:lnTo>
                <a:lnTo>
                  <a:pt x="8" y="584"/>
                </a:lnTo>
                <a:lnTo>
                  <a:pt x="8" y="546"/>
                </a:lnTo>
                <a:lnTo>
                  <a:pt x="17" y="508"/>
                </a:lnTo>
                <a:lnTo>
                  <a:pt x="31" y="471"/>
                </a:lnTo>
                <a:lnTo>
                  <a:pt x="31" y="433"/>
                </a:lnTo>
                <a:lnTo>
                  <a:pt x="31" y="395"/>
                </a:lnTo>
                <a:lnTo>
                  <a:pt x="17" y="358"/>
                </a:lnTo>
                <a:lnTo>
                  <a:pt x="8" y="320"/>
                </a:lnTo>
                <a:lnTo>
                  <a:pt x="8" y="282"/>
                </a:lnTo>
                <a:lnTo>
                  <a:pt x="8" y="244"/>
                </a:lnTo>
                <a:lnTo>
                  <a:pt x="17" y="207"/>
                </a:lnTo>
                <a:lnTo>
                  <a:pt x="17" y="170"/>
                </a:lnTo>
                <a:lnTo>
                  <a:pt x="8" y="132"/>
                </a:lnTo>
                <a:lnTo>
                  <a:pt x="0" y="95"/>
                </a:lnTo>
                <a:lnTo>
                  <a:pt x="23" y="69"/>
                </a:lnTo>
                <a:lnTo>
                  <a:pt x="38" y="32"/>
                </a:lnTo>
                <a:lnTo>
                  <a:pt x="42" y="0"/>
                </a:lnTo>
                <a:lnTo>
                  <a:pt x="42" y="721"/>
                </a:lnTo>
                <a:lnTo>
                  <a:pt x="38" y="670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73" name="Text Box 134"/>
          <p:cNvSpPr txBox="1">
            <a:spLocks noChangeArrowheads="1"/>
          </p:cNvSpPr>
          <p:nvPr/>
        </p:nvSpPr>
        <p:spPr bwMode="auto">
          <a:xfrm>
            <a:off x="5264150" y="873125"/>
            <a:ext cx="29210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9AD9FF"/>
                </a:solidFill>
                <a:latin typeface="Gill Sans" pitchFamily="34" charset="0"/>
              </a:rPr>
              <a:t>ISO</a:t>
            </a:r>
          </a:p>
        </p:txBody>
      </p:sp>
      <p:sp>
        <p:nvSpPr>
          <p:cNvPr id="10374" name="Text Box 135"/>
          <p:cNvSpPr txBox="1">
            <a:spLocks noChangeArrowheads="1"/>
          </p:cNvSpPr>
          <p:nvPr/>
        </p:nvSpPr>
        <p:spPr bwMode="auto">
          <a:xfrm>
            <a:off x="5226050" y="1111250"/>
            <a:ext cx="3778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b="1" i="1">
                <a:solidFill>
                  <a:srgbClr val="9AD9FF"/>
                </a:solidFill>
                <a:latin typeface="Gill Sans" pitchFamily="34" charset="0"/>
              </a:rPr>
              <a:t>9000</a:t>
            </a:r>
          </a:p>
        </p:txBody>
      </p:sp>
      <p:sp>
        <p:nvSpPr>
          <p:cNvPr id="10376" name="Text Box 136"/>
          <p:cNvSpPr txBox="1">
            <a:spLocks noChangeArrowheads="1"/>
          </p:cNvSpPr>
          <p:nvPr/>
        </p:nvSpPr>
        <p:spPr bwMode="auto">
          <a:xfrm>
            <a:off x="4519613" y="6626225"/>
            <a:ext cx="206216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700" b="1" i="1" smtClean="0">
                <a:solidFill>
                  <a:srgbClr val="0098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Carnet  d’expédition</a:t>
            </a:r>
          </a:p>
        </p:txBody>
      </p:sp>
      <p:sp>
        <p:nvSpPr>
          <p:cNvPr id="2" name="Rectangle 137"/>
          <p:cNvSpPr>
            <a:spLocks noChangeArrowheads="1"/>
          </p:cNvSpPr>
          <p:nvPr/>
        </p:nvSpPr>
        <p:spPr bwMode="auto">
          <a:xfrm>
            <a:off x="6161088" y="3884613"/>
            <a:ext cx="168275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77" name="Line 138"/>
          <p:cNvSpPr>
            <a:spLocks noChangeShapeType="1"/>
          </p:cNvSpPr>
          <p:nvPr/>
        </p:nvSpPr>
        <p:spPr bwMode="auto">
          <a:xfrm>
            <a:off x="1616075" y="6553200"/>
            <a:ext cx="798195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78" name="Rectangle 139"/>
          <p:cNvSpPr>
            <a:spLocks noChangeArrowheads="1"/>
          </p:cNvSpPr>
          <p:nvPr/>
        </p:nvSpPr>
        <p:spPr bwMode="auto">
          <a:xfrm>
            <a:off x="5549900" y="6242050"/>
            <a:ext cx="169863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79" name="Rectangle 140"/>
          <p:cNvSpPr>
            <a:spLocks noChangeArrowheads="1"/>
          </p:cNvSpPr>
          <p:nvPr/>
        </p:nvSpPr>
        <p:spPr bwMode="auto">
          <a:xfrm>
            <a:off x="6692900" y="6165850"/>
            <a:ext cx="16827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80" name="Rectangle 141"/>
          <p:cNvSpPr>
            <a:spLocks noChangeArrowheads="1"/>
          </p:cNvSpPr>
          <p:nvPr/>
        </p:nvSpPr>
        <p:spPr bwMode="auto">
          <a:xfrm>
            <a:off x="4257675" y="6242050"/>
            <a:ext cx="169863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81" name="Line 142"/>
          <p:cNvSpPr>
            <a:spLocks noChangeShapeType="1"/>
          </p:cNvSpPr>
          <p:nvPr/>
        </p:nvSpPr>
        <p:spPr bwMode="auto">
          <a:xfrm>
            <a:off x="3030538" y="5403850"/>
            <a:ext cx="5767387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82" name="Rectangle 143"/>
          <p:cNvSpPr>
            <a:spLocks noChangeArrowheads="1"/>
          </p:cNvSpPr>
          <p:nvPr/>
        </p:nvSpPr>
        <p:spPr bwMode="auto">
          <a:xfrm>
            <a:off x="4146550" y="4170363"/>
            <a:ext cx="27606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83" name="Text Box 144"/>
          <p:cNvSpPr txBox="1">
            <a:spLocks noChangeArrowheads="1"/>
          </p:cNvSpPr>
          <p:nvPr/>
        </p:nvSpPr>
        <p:spPr bwMode="auto">
          <a:xfrm>
            <a:off x="4232275" y="4206875"/>
            <a:ext cx="227171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SERVICE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CLIENT (Description du métier de l’Hyper)</a:t>
            </a:r>
          </a:p>
        </p:txBody>
      </p:sp>
      <p:sp>
        <p:nvSpPr>
          <p:cNvPr id="10384" name="Rectangle 145"/>
          <p:cNvSpPr>
            <a:spLocks noChangeArrowheads="1"/>
          </p:cNvSpPr>
          <p:nvPr/>
        </p:nvSpPr>
        <p:spPr bwMode="auto">
          <a:xfrm>
            <a:off x="4564063" y="2962275"/>
            <a:ext cx="1141412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85" name="Text Box 146"/>
          <p:cNvSpPr txBox="1">
            <a:spLocks noChangeArrowheads="1"/>
          </p:cNvSpPr>
          <p:nvPr/>
        </p:nvSpPr>
        <p:spPr bwMode="auto">
          <a:xfrm>
            <a:off x="4751388" y="3048000"/>
            <a:ext cx="833437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800" b="1">
                <a:solidFill>
                  <a:srgbClr val="000000"/>
                </a:solidFill>
              </a:rPr>
              <a:t>  </a:t>
            </a:r>
            <a:r>
              <a:rPr lang="en-US" sz="800" b="1">
                <a:solidFill>
                  <a:srgbClr val="000000"/>
                </a:solidFill>
                <a:latin typeface="Arial" charset="0"/>
              </a:rPr>
              <a:t>2. Maintenance</a:t>
            </a:r>
          </a:p>
        </p:txBody>
      </p:sp>
      <p:sp>
        <p:nvSpPr>
          <p:cNvPr id="10386" name="Text Box 147"/>
          <p:cNvSpPr txBox="1">
            <a:spLocks noChangeArrowheads="1"/>
          </p:cNvSpPr>
          <p:nvPr/>
        </p:nvSpPr>
        <p:spPr bwMode="auto">
          <a:xfrm>
            <a:off x="5053013" y="3367088"/>
            <a:ext cx="233362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PIC5</a:t>
            </a:r>
          </a:p>
        </p:txBody>
      </p:sp>
      <p:sp>
        <p:nvSpPr>
          <p:cNvPr id="10387" name="Text Box 148"/>
          <p:cNvSpPr txBox="1">
            <a:spLocks noChangeArrowheads="1"/>
          </p:cNvSpPr>
          <p:nvPr/>
        </p:nvSpPr>
        <p:spPr bwMode="auto">
          <a:xfrm>
            <a:off x="4670425" y="3536950"/>
            <a:ext cx="666750" cy="9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600">
                <a:solidFill>
                  <a:srgbClr val="000000"/>
                </a:solidFill>
                <a:latin typeface="Arial" charset="0"/>
              </a:rPr>
              <a:t>         (maîtrise des</a:t>
            </a:r>
          </a:p>
        </p:txBody>
      </p:sp>
      <p:sp>
        <p:nvSpPr>
          <p:cNvPr id="10388" name="Text Box 149"/>
          <p:cNvSpPr txBox="1">
            <a:spLocks noChangeArrowheads="1"/>
          </p:cNvSpPr>
          <p:nvPr/>
        </p:nvSpPr>
        <p:spPr bwMode="auto">
          <a:xfrm>
            <a:off x="4670425" y="3643313"/>
            <a:ext cx="688975" cy="9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6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600">
                <a:solidFill>
                  <a:srgbClr val="000000"/>
                </a:solidFill>
                <a:latin typeface="Arial" charset="0"/>
              </a:rPr>
              <a:t>         équipements)</a:t>
            </a:r>
          </a:p>
        </p:txBody>
      </p:sp>
      <p:sp>
        <p:nvSpPr>
          <p:cNvPr id="10389" name="Text Box 150"/>
          <p:cNvSpPr txBox="1">
            <a:spLocks noChangeArrowheads="1"/>
          </p:cNvSpPr>
          <p:nvPr/>
        </p:nvSpPr>
        <p:spPr bwMode="auto">
          <a:xfrm>
            <a:off x="4649788" y="3625850"/>
            <a:ext cx="28575" cy="12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390" name="Text Box 151"/>
          <p:cNvSpPr txBox="1">
            <a:spLocks noChangeArrowheads="1"/>
          </p:cNvSpPr>
          <p:nvPr/>
        </p:nvSpPr>
        <p:spPr bwMode="auto">
          <a:xfrm>
            <a:off x="4649788" y="3751263"/>
            <a:ext cx="285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i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391" name="Text Box 152"/>
          <p:cNvSpPr txBox="1">
            <a:spLocks noChangeArrowheads="1"/>
          </p:cNvSpPr>
          <p:nvPr/>
        </p:nvSpPr>
        <p:spPr bwMode="auto">
          <a:xfrm>
            <a:off x="4751388" y="3870325"/>
            <a:ext cx="73025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chapitres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06, 09,11</a:t>
            </a:r>
          </a:p>
        </p:txBody>
      </p:sp>
      <p:sp>
        <p:nvSpPr>
          <p:cNvPr id="10392" name="Freeform 153"/>
          <p:cNvSpPr>
            <a:spLocks noChangeArrowheads="1"/>
          </p:cNvSpPr>
          <p:nvPr/>
        </p:nvSpPr>
        <p:spPr bwMode="auto">
          <a:xfrm>
            <a:off x="6094413" y="2836863"/>
            <a:ext cx="463550" cy="1350962"/>
          </a:xfrm>
          <a:custGeom>
            <a:avLst/>
            <a:gdLst>
              <a:gd name="T0" fmla="*/ 25400 w 292"/>
              <a:gd name="T1" fmla="*/ 47625 h 851"/>
              <a:gd name="T2" fmla="*/ 58738 w 292"/>
              <a:gd name="T3" fmla="*/ 84137 h 851"/>
              <a:gd name="T4" fmla="*/ 93663 w 292"/>
              <a:gd name="T5" fmla="*/ 120650 h 851"/>
              <a:gd name="T6" fmla="*/ 109538 w 292"/>
              <a:gd name="T7" fmla="*/ 160337 h 851"/>
              <a:gd name="T8" fmla="*/ 134938 w 292"/>
              <a:gd name="T9" fmla="*/ 233362 h 851"/>
              <a:gd name="T10" fmla="*/ 152400 w 292"/>
              <a:gd name="T11" fmla="*/ 303212 h 851"/>
              <a:gd name="T12" fmla="*/ 168275 w 292"/>
              <a:gd name="T13" fmla="*/ 376237 h 851"/>
              <a:gd name="T14" fmla="*/ 185738 w 292"/>
              <a:gd name="T15" fmla="*/ 442912 h 851"/>
              <a:gd name="T16" fmla="*/ 227013 w 292"/>
              <a:gd name="T17" fmla="*/ 542925 h 851"/>
              <a:gd name="T18" fmla="*/ 269875 w 292"/>
              <a:gd name="T19" fmla="*/ 642937 h 851"/>
              <a:gd name="T20" fmla="*/ 285750 w 292"/>
              <a:gd name="T21" fmla="*/ 696912 h 851"/>
              <a:gd name="T22" fmla="*/ 303213 w 292"/>
              <a:gd name="T23" fmla="*/ 744537 h 851"/>
              <a:gd name="T24" fmla="*/ 319088 w 292"/>
              <a:gd name="T25" fmla="*/ 763587 h 851"/>
              <a:gd name="T26" fmla="*/ 328613 w 292"/>
              <a:gd name="T27" fmla="*/ 774700 h 851"/>
              <a:gd name="T28" fmla="*/ 338138 w 292"/>
              <a:gd name="T29" fmla="*/ 792162 h 851"/>
              <a:gd name="T30" fmla="*/ 346075 w 292"/>
              <a:gd name="T31" fmla="*/ 803275 h 851"/>
              <a:gd name="T32" fmla="*/ 346075 w 292"/>
              <a:gd name="T33" fmla="*/ 923925 h 851"/>
              <a:gd name="T34" fmla="*/ 354013 w 292"/>
              <a:gd name="T35" fmla="*/ 1042987 h 851"/>
              <a:gd name="T36" fmla="*/ 361950 w 292"/>
              <a:gd name="T37" fmla="*/ 1060450 h 851"/>
              <a:gd name="T38" fmla="*/ 371475 w 292"/>
              <a:gd name="T39" fmla="*/ 1084262 h 851"/>
              <a:gd name="T40" fmla="*/ 379413 w 292"/>
              <a:gd name="T41" fmla="*/ 1096962 h 851"/>
              <a:gd name="T42" fmla="*/ 379413 w 292"/>
              <a:gd name="T43" fmla="*/ 1101725 h 851"/>
              <a:gd name="T44" fmla="*/ 379413 w 292"/>
              <a:gd name="T45" fmla="*/ 1192212 h 851"/>
              <a:gd name="T46" fmla="*/ 387350 w 292"/>
              <a:gd name="T47" fmla="*/ 1279525 h 851"/>
              <a:gd name="T48" fmla="*/ 396875 w 292"/>
              <a:gd name="T49" fmla="*/ 1284287 h 851"/>
              <a:gd name="T50" fmla="*/ 404813 w 292"/>
              <a:gd name="T51" fmla="*/ 1284287 h 851"/>
              <a:gd name="T52" fmla="*/ 420688 w 292"/>
              <a:gd name="T53" fmla="*/ 1292225 h 851"/>
              <a:gd name="T54" fmla="*/ 438150 w 292"/>
              <a:gd name="T55" fmla="*/ 1303337 h 851"/>
              <a:gd name="T56" fmla="*/ 455613 w 292"/>
              <a:gd name="T57" fmla="*/ 1328737 h 851"/>
              <a:gd name="T58" fmla="*/ 463550 w 292"/>
              <a:gd name="T59" fmla="*/ 1344612 h 851"/>
              <a:gd name="T60" fmla="*/ 463550 w 292"/>
              <a:gd name="T61" fmla="*/ 1350962 h 851"/>
              <a:gd name="T62" fmla="*/ 0 w 292"/>
              <a:gd name="T63" fmla="*/ 0 h 85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92" h="851">
                <a:moveTo>
                  <a:pt x="16" y="30"/>
                </a:moveTo>
                <a:lnTo>
                  <a:pt x="37" y="53"/>
                </a:lnTo>
                <a:lnTo>
                  <a:pt x="59" y="76"/>
                </a:lnTo>
                <a:lnTo>
                  <a:pt x="69" y="101"/>
                </a:lnTo>
                <a:lnTo>
                  <a:pt x="85" y="147"/>
                </a:lnTo>
                <a:lnTo>
                  <a:pt x="96" y="191"/>
                </a:lnTo>
                <a:lnTo>
                  <a:pt x="106" y="237"/>
                </a:lnTo>
                <a:lnTo>
                  <a:pt x="117" y="279"/>
                </a:lnTo>
                <a:lnTo>
                  <a:pt x="143" y="342"/>
                </a:lnTo>
                <a:lnTo>
                  <a:pt x="170" y="405"/>
                </a:lnTo>
                <a:lnTo>
                  <a:pt x="180" y="439"/>
                </a:lnTo>
                <a:lnTo>
                  <a:pt x="191" y="469"/>
                </a:lnTo>
                <a:lnTo>
                  <a:pt x="201" y="481"/>
                </a:lnTo>
                <a:lnTo>
                  <a:pt x="207" y="488"/>
                </a:lnTo>
                <a:lnTo>
                  <a:pt x="213" y="499"/>
                </a:lnTo>
                <a:lnTo>
                  <a:pt x="218" y="506"/>
                </a:lnTo>
                <a:lnTo>
                  <a:pt x="218" y="582"/>
                </a:lnTo>
                <a:lnTo>
                  <a:pt x="223" y="657"/>
                </a:lnTo>
                <a:lnTo>
                  <a:pt x="228" y="668"/>
                </a:lnTo>
                <a:lnTo>
                  <a:pt x="234" y="683"/>
                </a:lnTo>
                <a:lnTo>
                  <a:pt x="239" y="691"/>
                </a:lnTo>
                <a:lnTo>
                  <a:pt x="239" y="694"/>
                </a:lnTo>
                <a:lnTo>
                  <a:pt x="239" y="751"/>
                </a:lnTo>
                <a:lnTo>
                  <a:pt x="244" y="806"/>
                </a:lnTo>
                <a:lnTo>
                  <a:pt x="250" y="809"/>
                </a:lnTo>
                <a:lnTo>
                  <a:pt x="255" y="809"/>
                </a:lnTo>
                <a:lnTo>
                  <a:pt x="265" y="814"/>
                </a:lnTo>
                <a:lnTo>
                  <a:pt x="276" y="821"/>
                </a:lnTo>
                <a:lnTo>
                  <a:pt x="287" y="837"/>
                </a:lnTo>
                <a:lnTo>
                  <a:pt x="292" y="847"/>
                </a:lnTo>
                <a:lnTo>
                  <a:pt x="292" y="851"/>
                </a:lnTo>
                <a:lnTo>
                  <a:pt x="0" y="0"/>
                </a:lnTo>
                <a:lnTo>
                  <a:pt x="16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93" name="Freeform 154"/>
          <p:cNvSpPr>
            <a:spLocks noChangeArrowheads="1"/>
          </p:cNvSpPr>
          <p:nvPr/>
        </p:nvSpPr>
        <p:spPr bwMode="auto">
          <a:xfrm>
            <a:off x="6094413" y="2836863"/>
            <a:ext cx="463550" cy="1350962"/>
          </a:xfrm>
          <a:custGeom>
            <a:avLst/>
            <a:gdLst>
              <a:gd name="T0" fmla="*/ 25400 w 292"/>
              <a:gd name="T1" fmla="*/ 47625 h 851"/>
              <a:gd name="T2" fmla="*/ 58738 w 292"/>
              <a:gd name="T3" fmla="*/ 84137 h 851"/>
              <a:gd name="T4" fmla="*/ 93663 w 292"/>
              <a:gd name="T5" fmla="*/ 120650 h 851"/>
              <a:gd name="T6" fmla="*/ 109538 w 292"/>
              <a:gd name="T7" fmla="*/ 160337 h 851"/>
              <a:gd name="T8" fmla="*/ 134938 w 292"/>
              <a:gd name="T9" fmla="*/ 233362 h 851"/>
              <a:gd name="T10" fmla="*/ 152400 w 292"/>
              <a:gd name="T11" fmla="*/ 303212 h 851"/>
              <a:gd name="T12" fmla="*/ 168275 w 292"/>
              <a:gd name="T13" fmla="*/ 376237 h 851"/>
              <a:gd name="T14" fmla="*/ 185738 w 292"/>
              <a:gd name="T15" fmla="*/ 442912 h 851"/>
              <a:gd name="T16" fmla="*/ 227013 w 292"/>
              <a:gd name="T17" fmla="*/ 542925 h 851"/>
              <a:gd name="T18" fmla="*/ 269875 w 292"/>
              <a:gd name="T19" fmla="*/ 642937 h 851"/>
              <a:gd name="T20" fmla="*/ 285750 w 292"/>
              <a:gd name="T21" fmla="*/ 696912 h 851"/>
              <a:gd name="T22" fmla="*/ 303213 w 292"/>
              <a:gd name="T23" fmla="*/ 744537 h 851"/>
              <a:gd name="T24" fmla="*/ 319088 w 292"/>
              <a:gd name="T25" fmla="*/ 763587 h 851"/>
              <a:gd name="T26" fmla="*/ 328613 w 292"/>
              <a:gd name="T27" fmla="*/ 774700 h 851"/>
              <a:gd name="T28" fmla="*/ 338138 w 292"/>
              <a:gd name="T29" fmla="*/ 792162 h 851"/>
              <a:gd name="T30" fmla="*/ 346075 w 292"/>
              <a:gd name="T31" fmla="*/ 803275 h 851"/>
              <a:gd name="T32" fmla="*/ 346075 w 292"/>
              <a:gd name="T33" fmla="*/ 923925 h 851"/>
              <a:gd name="T34" fmla="*/ 354013 w 292"/>
              <a:gd name="T35" fmla="*/ 1042987 h 851"/>
              <a:gd name="T36" fmla="*/ 361950 w 292"/>
              <a:gd name="T37" fmla="*/ 1060450 h 851"/>
              <a:gd name="T38" fmla="*/ 371475 w 292"/>
              <a:gd name="T39" fmla="*/ 1084262 h 851"/>
              <a:gd name="T40" fmla="*/ 379413 w 292"/>
              <a:gd name="T41" fmla="*/ 1096962 h 851"/>
              <a:gd name="T42" fmla="*/ 379413 w 292"/>
              <a:gd name="T43" fmla="*/ 1101725 h 851"/>
              <a:gd name="T44" fmla="*/ 379413 w 292"/>
              <a:gd name="T45" fmla="*/ 1192212 h 851"/>
              <a:gd name="T46" fmla="*/ 387350 w 292"/>
              <a:gd name="T47" fmla="*/ 1279525 h 851"/>
              <a:gd name="T48" fmla="*/ 396875 w 292"/>
              <a:gd name="T49" fmla="*/ 1284287 h 851"/>
              <a:gd name="T50" fmla="*/ 404813 w 292"/>
              <a:gd name="T51" fmla="*/ 1284287 h 851"/>
              <a:gd name="T52" fmla="*/ 420688 w 292"/>
              <a:gd name="T53" fmla="*/ 1292225 h 851"/>
              <a:gd name="T54" fmla="*/ 438150 w 292"/>
              <a:gd name="T55" fmla="*/ 1303337 h 851"/>
              <a:gd name="T56" fmla="*/ 455613 w 292"/>
              <a:gd name="T57" fmla="*/ 1328737 h 851"/>
              <a:gd name="T58" fmla="*/ 463550 w 292"/>
              <a:gd name="T59" fmla="*/ 1344612 h 851"/>
              <a:gd name="T60" fmla="*/ 463550 w 292"/>
              <a:gd name="T61" fmla="*/ 1350962 h 851"/>
              <a:gd name="T62" fmla="*/ 0 w 292"/>
              <a:gd name="T63" fmla="*/ 0 h 85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92" h="851">
                <a:moveTo>
                  <a:pt x="16" y="30"/>
                </a:moveTo>
                <a:lnTo>
                  <a:pt x="37" y="53"/>
                </a:lnTo>
                <a:lnTo>
                  <a:pt x="59" y="76"/>
                </a:lnTo>
                <a:lnTo>
                  <a:pt x="69" y="101"/>
                </a:lnTo>
                <a:lnTo>
                  <a:pt x="85" y="147"/>
                </a:lnTo>
                <a:lnTo>
                  <a:pt x="96" y="191"/>
                </a:lnTo>
                <a:lnTo>
                  <a:pt x="106" y="237"/>
                </a:lnTo>
                <a:lnTo>
                  <a:pt x="117" y="279"/>
                </a:lnTo>
                <a:lnTo>
                  <a:pt x="143" y="342"/>
                </a:lnTo>
                <a:lnTo>
                  <a:pt x="170" y="405"/>
                </a:lnTo>
                <a:lnTo>
                  <a:pt x="180" y="439"/>
                </a:lnTo>
                <a:lnTo>
                  <a:pt x="191" y="469"/>
                </a:lnTo>
                <a:lnTo>
                  <a:pt x="201" y="481"/>
                </a:lnTo>
                <a:lnTo>
                  <a:pt x="207" y="488"/>
                </a:lnTo>
                <a:lnTo>
                  <a:pt x="213" y="499"/>
                </a:lnTo>
                <a:lnTo>
                  <a:pt x="218" y="506"/>
                </a:lnTo>
                <a:lnTo>
                  <a:pt x="218" y="582"/>
                </a:lnTo>
                <a:lnTo>
                  <a:pt x="223" y="657"/>
                </a:lnTo>
                <a:lnTo>
                  <a:pt x="228" y="668"/>
                </a:lnTo>
                <a:lnTo>
                  <a:pt x="234" y="683"/>
                </a:lnTo>
                <a:lnTo>
                  <a:pt x="239" y="691"/>
                </a:lnTo>
                <a:lnTo>
                  <a:pt x="239" y="694"/>
                </a:lnTo>
                <a:lnTo>
                  <a:pt x="239" y="751"/>
                </a:lnTo>
                <a:lnTo>
                  <a:pt x="244" y="806"/>
                </a:lnTo>
                <a:lnTo>
                  <a:pt x="250" y="809"/>
                </a:lnTo>
                <a:lnTo>
                  <a:pt x="255" y="809"/>
                </a:lnTo>
                <a:lnTo>
                  <a:pt x="265" y="814"/>
                </a:lnTo>
                <a:lnTo>
                  <a:pt x="276" y="821"/>
                </a:lnTo>
                <a:lnTo>
                  <a:pt x="287" y="837"/>
                </a:lnTo>
                <a:lnTo>
                  <a:pt x="292" y="847"/>
                </a:lnTo>
                <a:lnTo>
                  <a:pt x="292" y="851"/>
                </a:lnTo>
                <a:lnTo>
                  <a:pt x="0" y="0"/>
                </a:lnTo>
                <a:lnTo>
                  <a:pt x="16" y="30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94" name="Rectangle 155"/>
          <p:cNvSpPr>
            <a:spLocks noChangeArrowheads="1"/>
          </p:cNvSpPr>
          <p:nvPr/>
        </p:nvSpPr>
        <p:spPr bwMode="auto">
          <a:xfrm>
            <a:off x="5549900" y="2962275"/>
            <a:ext cx="947738" cy="113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95" name="Text Box 156"/>
          <p:cNvSpPr txBox="1">
            <a:spLocks noChangeArrowheads="1"/>
          </p:cNvSpPr>
          <p:nvPr/>
        </p:nvSpPr>
        <p:spPr bwMode="auto">
          <a:xfrm>
            <a:off x="5715000" y="3070225"/>
            <a:ext cx="430213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800" b="1">
                <a:solidFill>
                  <a:srgbClr val="000000"/>
                </a:solidFill>
              </a:rPr>
              <a:t> 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3. Achat</a:t>
            </a:r>
          </a:p>
        </p:txBody>
      </p:sp>
      <p:sp>
        <p:nvSpPr>
          <p:cNvPr id="10396" name="Text Box 157"/>
          <p:cNvSpPr txBox="1">
            <a:spLocks noChangeArrowheads="1"/>
          </p:cNvSpPr>
          <p:nvPr/>
        </p:nvSpPr>
        <p:spPr bwMode="auto">
          <a:xfrm>
            <a:off x="5673725" y="3381375"/>
            <a:ext cx="4064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  PIC 9</a:t>
            </a:r>
          </a:p>
        </p:txBody>
      </p:sp>
      <p:sp>
        <p:nvSpPr>
          <p:cNvPr id="10397" name="Text Box 158"/>
          <p:cNvSpPr txBox="1">
            <a:spLocks noChangeArrowheads="1"/>
          </p:cNvSpPr>
          <p:nvPr/>
        </p:nvSpPr>
        <p:spPr bwMode="auto">
          <a:xfrm>
            <a:off x="5656263" y="3554413"/>
            <a:ext cx="550862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       (Achats</a:t>
            </a:r>
          </a:p>
        </p:txBody>
      </p:sp>
      <p:sp>
        <p:nvSpPr>
          <p:cNvPr id="10398" name="Text Box 159"/>
          <p:cNvSpPr txBox="1">
            <a:spLocks noChangeArrowheads="1"/>
          </p:cNvSpPr>
          <p:nvPr/>
        </p:nvSpPr>
        <p:spPr bwMode="auto">
          <a:xfrm>
            <a:off x="5684838" y="3684588"/>
            <a:ext cx="588962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   Traçabilité,</a:t>
            </a:r>
          </a:p>
        </p:txBody>
      </p:sp>
      <p:sp>
        <p:nvSpPr>
          <p:cNvPr id="10399" name="Text Box 160"/>
          <p:cNvSpPr txBox="1">
            <a:spLocks noChangeArrowheads="1"/>
          </p:cNvSpPr>
          <p:nvPr/>
        </p:nvSpPr>
        <p:spPr bwMode="auto">
          <a:xfrm>
            <a:off x="5627688" y="3805238"/>
            <a:ext cx="692150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    Planification)</a:t>
            </a:r>
          </a:p>
        </p:txBody>
      </p:sp>
      <p:sp>
        <p:nvSpPr>
          <p:cNvPr id="10400" name="Text Box 161"/>
          <p:cNvSpPr txBox="1">
            <a:spLocks noChangeArrowheads="1"/>
          </p:cNvSpPr>
          <p:nvPr/>
        </p:nvSpPr>
        <p:spPr bwMode="auto">
          <a:xfrm>
            <a:off x="5773738" y="3959225"/>
            <a:ext cx="5746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chapitres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06,08</a:t>
            </a:r>
          </a:p>
        </p:txBody>
      </p:sp>
      <p:sp>
        <p:nvSpPr>
          <p:cNvPr id="10401" name="Rectangle 162"/>
          <p:cNvSpPr>
            <a:spLocks noChangeArrowheads="1"/>
          </p:cNvSpPr>
          <p:nvPr/>
        </p:nvSpPr>
        <p:spPr bwMode="auto">
          <a:xfrm>
            <a:off x="5900738" y="2971800"/>
            <a:ext cx="1616075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02" name="Text Box 163"/>
          <p:cNvSpPr txBox="1">
            <a:spLocks noChangeArrowheads="1"/>
          </p:cNvSpPr>
          <p:nvPr/>
        </p:nvSpPr>
        <p:spPr bwMode="auto">
          <a:xfrm>
            <a:off x="6037263" y="3067050"/>
            <a:ext cx="633412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800" b="1">
                <a:solidFill>
                  <a:srgbClr val="000000"/>
                </a:solidFill>
              </a:rPr>
              <a:t>        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4. Audits</a:t>
            </a:r>
          </a:p>
        </p:txBody>
      </p:sp>
      <p:sp>
        <p:nvSpPr>
          <p:cNvPr id="10403" name="Text Box 164"/>
          <p:cNvSpPr txBox="1">
            <a:spLocks noChangeArrowheads="1"/>
          </p:cNvSpPr>
          <p:nvPr/>
        </p:nvSpPr>
        <p:spPr bwMode="auto">
          <a:xfrm>
            <a:off x="6156325" y="3208338"/>
            <a:ext cx="70961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         Internes</a:t>
            </a:r>
          </a:p>
        </p:txBody>
      </p:sp>
      <p:sp>
        <p:nvSpPr>
          <p:cNvPr id="10404" name="Text Box 165"/>
          <p:cNvSpPr txBox="1">
            <a:spLocks noChangeArrowheads="1"/>
          </p:cNvSpPr>
          <p:nvPr/>
        </p:nvSpPr>
        <p:spPr bwMode="auto">
          <a:xfrm>
            <a:off x="6569075" y="3367088"/>
            <a:ext cx="2825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Arial" charset="0"/>
              </a:rPr>
              <a:t>PIC 12</a:t>
            </a:r>
          </a:p>
        </p:txBody>
      </p:sp>
      <p:sp>
        <p:nvSpPr>
          <p:cNvPr id="10405" name="Text Box 166"/>
          <p:cNvSpPr txBox="1">
            <a:spLocks noChangeArrowheads="1"/>
          </p:cNvSpPr>
          <p:nvPr/>
        </p:nvSpPr>
        <p:spPr bwMode="auto">
          <a:xfrm>
            <a:off x="6694488" y="3400425"/>
            <a:ext cx="254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406" name="Text Box 167"/>
          <p:cNvSpPr txBox="1">
            <a:spLocks noChangeArrowheads="1"/>
          </p:cNvSpPr>
          <p:nvPr/>
        </p:nvSpPr>
        <p:spPr bwMode="auto">
          <a:xfrm>
            <a:off x="5984875" y="3522663"/>
            <a:ext cx="26988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407" name="Text Box 168"/>
          <p:cNvSpPr txBox="1">
            <a:spLocks noChangeArrowheads="1"/>
          </p:cNvSpPr>
          <p:nvPr/>
        </p:nvSpPr>
        <p:spPr bwMode="auto">
          <a:xfrm>
            <a:off x="6207125" y="3944938"/>
            <a:ext cx="1085850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                       chapitre 17</a:t>
            </a:r>
          </a:p>
        </p:txBody>
      </p:sp>
      <p:sp>
        <p:nvSpPr>
          <p:cNvPr id="10408" name="Rectangle 169"/>
          <p:cNvSpPr>
            <a:spLocks noChangeArrowheads="1"/>
          </p:cNvSpPr>
          <p:nvPr/>
        </p:nvSpPr>
        <p:spPr bwMode="auto">
          <a:xfrm>
            <a:off x="3135313" y="4359275"/>
            <a:ext cx="128905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09" name="Text Box 170"/>
          <p:cNvSpPr txBox="1">
            <a:spLocks noChangeArrowheads="1"/>
          </p:cNvSpPr>
          <p:nvPr/>
        </p:nvSpPr>
        <p:spPr bwMode="auto">
          <a:xfrm>
            <a:off x="3221038" y="4411663"/>
            <a:ext cx="850900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800" b="1">
                <a:solidFill>
                  <a:srgbClr val="000000"/>
                </a:solidFill>
              </a:rPr>
              <a:t>        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1. Fabrication</a:t>
            </a:r>
          </a:p>
        </p:txBody>
      </p:sp>
      <p:sp>
        <p:nvSpPr>
          <p:cNvPr id="10410" name="Text Box 171"/>
          <p:cNvSpPr txBox="1">
            <a:spLocks noChangeArrowheads="1"/>
          </p:cNvSpPr>
          <p:nvPr/>
        </p:nvSpPr>
        <p:spPr bwMode="auto">
          <a:xfrm>
            <a:off x="3351213" y="4646613"/>
            <a:ext cx="60642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          PIC 4</a:t>
            </a:r>
          </a:p>
        </p:txBody>
      </p:sp>
      <p:sp>
        <p:nvSpPr>
          <p:cNvPr id="10411" name="Text Box 172"/>
          <p:cNvSpPr txBox="1">
            <a:spLocks noChangeArrowheads="1"/>
          </p:cNvSpPr>
          <p:nvPr/>
        </p:nvSpPr>
        <p:spPr bwMode="auto">
          <a:xfrm>
            <a:off x="3251200" y="4916488"/>
            <a:ext cx="939800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 (Boul./pat., cafétéria,</a:t>
            </a:r>
          </a:p>
        </p:txBody>
      </p:sp>
      <p:sp>
        <p:nvSpPr>
          <p:cNvPr id="10412" name="Text Box 173"/>
          <p:cNvSpPr txBox="1">
            <a:spLocks noChangeArrowheads="1"/>
          </p:cNvSpPr>
          <p:nvPr/>
        </p:nvSpPr>
        <p:spPr bwMode="auto">
          <a:xfrm>
            <a:off x="3392488" y="5021263"/>
            <a:ext cx="587375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  poisson, ...)</a:t>
            </a:r>
          </a:p>
        </p:txBody>
      </p:sp>
      <p:sp>
        <p:nvSpPr>
          <p:cNvPr id="10413" name="Text Box 174"/>
          <p:cNvSpPr txBox="1">
            <a:spLocks noChangeArrowheads="1"/>
          </p:cNvSpPr>
          <p:nvPr/>
        </p:nvSpPr>
        <p:spPr bwMode="auto">
          <a:xfrm>
            <a:off x="3382963" y="5187950"/>
            <a:ext cx="534987" cy="1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chapitres 09</a:t>
            </a:r>
          </a:p>
        </p:txBody>
      </p:sp>
      <p:sp>
        <p:nvSpPr>
          <p:cNvPr id="10414" name="Freeform 175"/>
          <p:cNvSpPr>
            <a:spLocks noChangeArrowheads="1"/>
          </p:cNvSpPr>
          <p:nvPr/>
        </p:nvSpPr>
        <p:spPr bwMode="auto">
          <a:xfrm>
            <a:off x="7048500" y="4338638"/>
            <a:ext cx="414338" cy="1066800"/>
          </a:xfrm>
          <a:custGeom>
            <a:avLst/>
            <a:gdLst>
              <a:gd name="T0" fmla="*/ 20638 w 261"/>
              <a:gd name="T1" fmla="*/ 39688 h 672"/>
              <a:gd name="T2" fmla="*/ 49213 w 261"/>
              <a:gd name="T3" fmla="*/ 71438 h 672"/>
              <a:gd name="T4" fmla="*/ 79375 w 261"/>
              <a:gd name="T5" fmla="*/ 95250 h 672"/>
              <a:gd name="T6" fmla="*/ 100013 w 261"/>
              <a:gd name="T7" fmla="*/ 127000 h 672"/>
              <a:gd name="T8" fmla="*/ 128588 w 261"/>
              <a:gd name="T9" fmla="*/ 238125 h 672"/>
              <a:gd name="T10" fmla="*/ 168275 w 261"/>
              <a:gd name="T11" fmla="*/ 347663 h 672"/>
              <a:gd name="T12" fmla="*/ 207963 w 261"/>
              <a:gd name="T13" fmla="*/ 427038 h 672"/>
              <a:gd name="T14" fmla="*/ 236538 w 261"/>
              <a:gd name="T15" fmla="*/ 504825 h 672"/>
              <a:gd name="T16" fmla="*/ 255588 w 261"/>
              <a:gd name="T17" fmla="*/ 552450 h 672"/>
              <a:gd name="T18" fmla="*/ 276225 w 261"/>
              <a:gd name="T19" fmla="*/ 590550 h 672"/>
              <a:gd name="T20" fmla="*/ 285750 w 261"/>
              <a:gd name="T21" fmla="*/ 600075 h 672"/>
              <a:gd name="T22" fmla="*/ 295275 w 261"/>
              <a:gd name="T23" fmla="*/ 608013 h 672"/>
              <a:gd name="T24" fmla="*/ 306388 w 261"/>
              <a:gd name="T25" fmla="*/ 622300 h 672"/>
              <a:gd name="T26" fmla="*/ 306388 w 261"/>
              <a:gd name="T27" fmla="*/ 631825 h 672"/>
              <a:gd name="T28" fmla="*/ 306388 w 261"/>
              <a:gd name="T29" fmla="*/ 727075 h 672"/>
              <a:gd name="T30" fmla="*/ 315913 w 261"/>
              <a:gd name="T31" fmla="*/ 822325 h 672"/>
              <a:gd name="T32" fmla="*/ 325438 w 261"/>
              <a:gd name="T33" fmla="*/ 852488 h 672"/>
              <a:gd name="T34" fmla="*/ 334963 w 261"/>
              <a:gd name="T35" fmla="*/ 860425 h 672"/>
              <a:gd name="T36" fmla="*/ 334963 w 261"/>
              <a:gd name="T37" fmla="*/ 868363 h 672"/>
              <a:gd name="T38" fmla="*/ 346075 w 261"/>
              <a:gd name="T39" fmla="*/ 939800 h 672"/>
              <a:gd name="T40" fmla="*/ 346075 w 261"/>
              <a:gd name="T41" fmla="*/ 1011238 h 672"/>
              <a:gd name="T42" fmla="*/ 355600 w 261"/>
              <a:gd name="T43" fmla="*/ 1011238 h 672"/>
              <a:gd name="T44" fmla="*/ 365125 w 261"/>
              <a:gd name="T45" fmla="*/ 1019175 h 672"/>
              <a:gd name="T46" fmla="*/ 385763 w 261"/>
              <a:gd name="T47" fmla="*/ 1019175 h 672"/>
              <a:gd name="T48" fmla="*/ 395288 w 261"/>
              <a:gd name="T49" fmla="*/ 1027113 h 672"/>
              <a:gd name="T50" fmla="*/ 404813 w 261"/>
              <a:gd name="T51" fmla="*/ 1042988 h 672"/>
              <a:gd name="T52" fmla="*/ 414338 w 261"/>
              <a:gd name="T53" fmla="*/ 1058863 h 672"/>
              <a:gd name="T54" fmla="*/ 414338 w 261"/>
              <a:gd name="T55" fmla="*/ 1066800 h 672"/>
              <a:gd name="T56" fmla="*/ 0 w 261"/>
              <a:gd name="T57" fmla="*/ 0 h 67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61" h="672">
                <a:moveTo>
                  <a:pt x="13" y="25"/>
                </a:moveTo>
                <a:lnTo>
                  <a:pt x="31" y="45"/>
                </a:lnTo>
                <a:lnTo>
                  <a:pt x="50" y="60"/>
                </a:lnTo>
                <a:lnTo>
                  <a:pt x="63" y="80"/>
                </a:lnTo>
                <a:lnTo>
                  <a:pt x="81" y="150"/>
                </a:lnTo>
                <a:lnTo>
                  <a:pt x="106" y="219"/>
                </a:lnTo>
                <a:lnTo>
                  <a:pt x="131" y="269"/>
                </a:lnTo>
                <a:lnTo>
                  <a:pt x="149" y="318"/>
                </a:lnTo>
                <a:lnTo>
                  <a:pt x="161" y="348"/>
                </a:lnTo>
                <a:lnTo>
                  <a:pt x="174" y="372"/>
                </a:lnTo>
                <a:lnTo>
                  <a:pt x="180" y="378"/>
                </a:lnTo>
                <a:lnTo>
                  <a:pt x="186" y="383"/>
                </a:lnTo>
                <a:lnTo>
                  <a:pt x="193" y="392"/>
                </a:lnTo>
                <a:lnTo>
                  <a:pt x="193" y="398"/>
                </a:lnTo>
                <a:lnTo>
                  <a:pt x="193" y="458"/>
                </a:lnTo>
                <a:lnTo>
                  <a:pt x="199" y="518"/>
                </a:lnTo>
                <a:lnTo>
                  <a:pt x="205" y="537"/>
                </a:lnTo>
                <a:lnTo>
                  <a:pt x="211" y="542"/>
                </a:lnTo>
                <a:lnTo>
                  <a:pt x="211" y="547"/>
                </a:lnTo>
                <a:lnTo>
                  <a:pt x="218" y="592"/>
                </a:lnTo>
                <a:lnTo>
                  <a:pt x="218" y="637"/>
                </a:lnTo>
                <a:lnTo>
                  <a:pt x="224" y="637"/>
                </a:lnTo>
                <a:lnTo>
                  <a:pt x="230" y="642"/>
                </a:lnTo>
                <a:lnTo>
                  <a:pt x="243" y="642"/>
                </a:lnTo>
                <a:lnTo>
                  <a:pt x="249" y="647"/>
                </a:lnTo>
                <a:lnTo>
                  <a:pt x="255" y="657"/>
                </a:lnTo>
                <a:lnTo>
                  <a:pt x="261" y="667"/>
                </a:lnTo>
                <a:lnTo>
                  <a:pt x="261" y="672"/>
                </a:lnTo>
                <a:lnTo>
                  <a:pt x="0" y="0"/>
                </a:lnTo>
                <a:lnTo>
                  <a:pt x="13" y="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15" name="Freeform 176"/>
          <p:cNvSpPr>
            <a:spLocks noChangeArrowheads="1"/>
          </p:cNvSpPr>
          <p:nvPr/>
        </p:nvSpPr>
        <p:spPr bwMode="auto">
          <a:xfrm>
            <a:off x="7048500" y="4338638"/>
            <a:ext cx="414338" cy="1066800"/>
          </a:xfrm>
          <a:custGeom>
            <a:avLst/>
            <a:gdLst>
              <a:gd name="T0" fmla="*/ 20638 w 261"/>
              <a:gd name="T1" fmla="*/ 39688 h 672"/>
              <a:gd name="T2" fmla="*/ 49213 w 261"/>
              <a:gd name="T3" fmla="*/ 71438 h 672"/>
              <a:gd name="T4" fmla="*/ 79375 w 261"/>
              <a:gd name="T5" fmla="*/ 95250 h 672"/>
              <a:gd name="T6" fmla="*/ 100013 w 261"/>
              <a:gd name="T7" fmla="*/ 127000 h 672"/>
              <a:gd name="T8" fmla="*/ 128588 w 261"/>
              <a:gd name="T9" fmla="*/ 238125 h 672"/>
              <a:gd name="T10" fmla="*/ 168275 w 261"/>
              <a:gd name="T11" fmla="*/ 347663 h 672"/>
              <a:gd name="T12" fmla="*/ 207963 w 261"/>
              <a:gd name="T13" fmla="*/ 427038 h 672"/>
              <a:gd name="T14" fmla="*/ 236538 w 261"/>
              <a:gd name="T15" fmla="*/ 504825 h 672"/>
              <a:gd name="T16" fmla="*/ 255588 w 261"/>
              <a:gd name="T17" fmla="*/ 552450 h 672"/>
              <a:gd name="T18" fmla="*/ 276225 w 261"/>
              <a:gd name="T19" fmla="*/ 590550 h 672"/>
              <a:gd name="T20" fmla="*/ 285750 w 261"/>
              <a:gd name="T21" fmla="*/ 600075 h 672"/>
              <a:gd name="T22" fmla="*/ 295275 w 261"/>
              <a:gd name="T23" fmla="*/ 608013 h 672"/>
              <a:gd name="T24" fmla="*/ 306388 w 261"/>
              <a:gd name="T25" fmla="*/ 622300 h 672"/>
              <a:gd name="T26" fmla="*/ 306388 w 261"/>
              <a:gd name="T27" fmla="*/ 631825 h 672"/>
              <a:gd name="T28" fmla="*/ 306388 w 261"/>
              <a:gd name="T29" fmla="*/ 727075 h 672"/>
              <a:gd name="T30" fmla="*/ 315913 w 261"/>
              <a:gd name="T31" fmla="*/ 822325 h 672"/>
              <a:gd name="T32" fmla="*/ 325438 w 261"/>
              <a:gd name="T33" fmla="*/ 852488 h 672"/>
              <a:gd name="T34" fmla="*/ 334963 w 261"/>
              <a:gd name="T35" fmla="*/ 860425 h 672"/>
              <a:gd name="T36" fmla="*/ 334963 w 261"/>
              <a:gd name="T37" fmla="*/ 868363 h 672"/>
              <a:gd name="T38" fmla="*/ 346075 w 261"/>
              <a:gd name="T39" fmla="*/ 939800 h 672"/>
              <a:gd name="T40" fmla="*/ 346075 w 261"/>
              <a:gd name="T41" fmla="*/ 1011238 h 672"/>
              <a:gd name="T42" fmla="*/ 355600 w 261"/>
              <a:gd name="T43" fmla="*/ 1011238 h 672"/>
              <a:gd name="T44" fmla="*/ 365125 w 261"/>
              <a:gd name="T45" fmla="*/ 1019175 h 672"/>
              <a:gd name="T46" fmla="*/ 385763 w 261"/>
              <a:gd name="T47" fmla="*/ 1019175 h 672"/>
              <a:gd name="T48" fmla="*/ 395288 w 261"/>
              <a:gd name="T49" fmla="*/ 1027113 h 672"/>
              <a:gd name="T50" fmla="*/ 404813 w 261"/>
              <a:gd name="T51" fmla="*/ 1042988 h 672"/>
              <a:gd name="T52" fmla="*/ 414338 w 261"/>
              <a:gd name="T53" fmla="*/ 1058863 h 672"/>
              <a:gd name="T54" fmla="*/ 414338 w 261"/>
              <a:gd name="T55" fmla="*/ 1066800 h 672"/>
              <a:gd name="T56" fmla="*/ 0 w 261"/>
              <a:gd name="T57" fmla="*/ 0 h 67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61" h="672">
                <a:moveTo>
                  <a:pt x="13" y="25"/>
                </a:moveTo>
                <a:lnTo>
                  <a:pt x="31" y="45"/>
                </a:lnTo>
                <a:lnTo>
                  <a:pt x="50" y="60"/>
                </a:lnTo>
                <a:lnTo>
                  <a:pt x="63" y="80"/>
                </a:lnTo>
                <a:lnTo>
                  <a:pt x="81" y="150"/>
                </a:lnTo>
                <a:lnTo>
                  <a:pt x="106" y="219"/>
                </a:lnTo>
                <a:lnTo>
                  <a:pt x="131" y="269"/>
                </a:lnTo>
                <a:lnTo>
                  <a:pt x="149" y="318"/>
                </a:lnTo>
                <a:lnTo>
                  <a:pt x="161" y="348"/>
                </a:lnTo>
                <a:lnTo>
                  <a:pt x="174" y="372"/>
                </a:lnTo>
                <a:lnTo>
                  <a:pt x="180" y="378"/>
                </a:lnTo>
                <a:lnTo>
                  <a:pt x="186" y="383"/>
                </a:lnTo>
                <a:lnTo>
                  <a:pt x="193" y="392"/>
                </a:lnTo>
                <a:lnTo>
                  <a:pt x="193" y="398"/>
                </a:lnTo>
                <a:lnTo>
                  <a:pt x="193" y="458"/>
                </a:lnTo>
                <a:lnTo>
                  <a:pt x="199" y="518"/>
                </a:lnTo>
                <a:lnTo>
                  <a:pt x="205" y="537"/>
                </a:lnTo>
                <a:lnTo>
                  <a:pt x="211" y="542"/>
                </a:lnTo>
                <a:lnTo>
                  <a:pt x="211" y="547"/>
                </a:lnTo>
                <a:lnTo>
                  <a:pt x="218" y="592"/>
                </a:lnTo>
                <a:lnTo>
                  <a:pt x="218" y="637"/>
                </a:lnTo>
                <a:lnTo>
                  <a:pt x="224" y="637"/>
                </a:lnTo>
                <a:lnTo>
                  <a:pt x="230" y="642"/>
                </a:lnTo>
                <a:lnTo>
                  <a:pt x="243" y="642"/>
                </a:lnTo>
                <a:lnTo>
                  <a:pt x="249" y="647"/>
                </a:lnTo>
                <a:lnTo>
                  <a:pt x="255" y="657"/>
                </a:lnTo>
                <a:lnTo>
                  <a:pt x="261" y="667"/>
                </a:lnTo>
                <a:lnTo>
                  <a:pt x="261" y="672"/>
                </a:lnTo>
                <a:lnTo>
                  <a:pt x="0" y="0"/>
                </a:lnTo>
                <a:lnTo>
                  <a:pt x="13" y="25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16" name="Rectangle 177"/>
          <p:cNvSpPr>
            <a:spLocks noChangeArrowheads="1"/>
          </p:cNvSpPr>
          <p:nvPr/>
        </p:nvSpPr>
        <p:spPr bwMode="auto">
          <a:xfrm>
            <a:off x="4170363" y="4349750"/>
            <a:ext cx="1141412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17" name="Text Box 178"/>
          <p:cNvSpPr txBox="1">
            <a:spLocks noChangeArrowheads="1"/>
          </p:cNvSpPr>
          <p:nvPr/>
        </p:nvSpPr>
        <p:spPr bwMode="auto">
          <a:xfrm>
            <a:off x="4389438" y="4400550"/>
            <a:ext cx="6477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800" b="1">
                <a:solidFill>
                  <a:srgbClr val="000000"/>
                </a:solidFill>
              </a:rPr>
              <a:t> 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2. Processus</a:t>
            </a:r>
          </a:p>
        </p:txBody>
      </p:sp>
      <p:sp>
        <p:nvSpPr>
          <p:cNvPr id="10418" name="Text Box 179"/>
          <p:cNvSpPr txBox="1">
            <a:spLocks noChangeArrowheads="1"/>
          </p:cNvSpPr>
          <p:nvPr/>
        </p:nvSpPr>
        <p:spPr bwMode="auto">
          <a:xfrm>
            <a:off x="4479925" y="4576763"/>
            <a:ext cx="6477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Service client</a:t>
            </a:r>
          </a:p>
        </p:txBody>
      </p:sp>
      <p:sp>
        <p:nvSpPr>
          <p:cNvPr id="10419" name="Text Box 180"/>
          <p:cNvSpPr txBox="1">
            <a:spLocks noChangeArrowheads="1"/>
          </p:cNvSpPr>
          <p:nvPr/>
        </p:nvSpPr>
        <p:spPr bwMode="auto">
          <a:xfrm>
            <a:off x="4437063" y="4751388"/>
            <a:ext cx="4826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      PIC6</a:t>
            </a:r>
          </a:p>
        </p:txBody>
      </p:sp>
      <p:sp>
        <p:nvSpPr>
          <p:cNvPr id="10420" name="Text Box 181"/>
          <p:cNvSpPr txBox="1">
            <a:spLocks noChangeArrowheads="1"/>
          </p:cNvSpPr>
          <p:nvPr/>
        </p:nvSpPr>
        <p:spPr bwMode="auto">
          <a:xfrm>
            <a:off x="4376738" y="4989513"/>
            <a:ext cx="841375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 Pratique du métier</a:t>
            </a:r>
          </a:p>
        </p:txBody>
      </p:sp>
      <p:sp>
        <p:nvSpPr>
          <p:cNvPr id="10421" name="Text Box 182"/>
          <p:cNvSpPr txBox="1">
            <a:spLocks noChangeArrowheads="1"/>
          </p:cNvSpPr>
          <p:nvPr/>
        </p:nvSpPr>
        <p:spPr bwMode="auto">
          <a:xfrm>
            <a:off x="4335463" y="5203825"/>
            <a:ext cx="690562" cy="10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 chapitres 09,15</a:t>
            </a:r>
          </a:p>
        </p:txBody>
      </p:sp>
      <p:sp>
        <p:nvSpPr>
          <p:cNvPr id="10422" name="Rectangle 183"/>
          <p:cNvSpPr>
            <a:spLocks noChangeArrowheads="1"/>
          </p:cNvSpPr>
          <p:nvPr/>
        </p:nvSpPr>
        <p:spPr bwMode="auto">
          <a:xfrm>
            <a:off x="6481763" y="4359275"/>
            <a:ext cx="1109662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23" name="Text Box 184"/>
          <p:cNvSpPr txBox="1">
            <a:spLocks noChangeArrowheads="1"/>
          </p:cNvSpPr>
          <p:nvPr/>
        </p:nvSpPr>
        <p:spPr bwMode="auto">
          <a:xfrm>
            <a:off x="6567488" y="4411663"/>
            <a:ext cx="390525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4. S.A.V.</a:t>
            </a:r>
          </a:p>
        </p:txBody>
      </p:sp>
      <p:sp>
        <p:nvSpPr>
          <p:cNvPr id="10424" name="Text Box 185"/>
          <p:cNvSpPr txBox="1">
            <a:spLocks noChangeArrowheads="1"/>
          </p:cNvSpPr>
          <p:nvPr/>
        </p:nvSpPr>
        <p:spPr bwMode="auto">
          <a:xfrm>
            <a:off x="6567488" y="4525963"/>
            <a:ext cx="254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425" name="Text Box 186"/>
          <p:cNvSpPr txBox="1">
            <a:spLocks noChangeArrowheads="1"/>
          </p:cNvSpPr>
          <p:nvPr/>
        </p:nvSpPr>
        <p:spPr bwMode="auto">
          <a:xfrm>
            <a:off x="6627813" y="4878388"/>
            <a:ext cx="4064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PIC 10</a:t>
            </a:r>
          </a:p>
        </p:txBody>
      </p:sp>
      <p:sp>
        <p:nvSpPr>
          <p:cNvPr id="10426" name="Text Box 187"/>
          <p:cNvSpPr txBox="1">
            <a:spLocks noChangeArrowheads="1"/>
          </p:cNvSpPr>
          <p:nvPr/>
        </p:nvSpPr>
        <p:spPr bwMode="auto">
          <a:xfrm>
            <a:off x="6567488" y="4795838"/>
            <a:ext cx="254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427" name="Text Box 188"/>
          <p:cNvSpPr txBox="1">
            <a:spLocks noChangeArrowheads="1"/>
          </p:cNvSpPr>
          <p:nvPr/>
        </p:nvSpPr>
        <p:spPr bwMode="auto">
          <a:xfrm>
            <a:off x="6567488" y="4951413"/>
            <a:ext cx="285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428" name="Text Box 189"/>
          <p:cNvSpPr txBox="1">
            <a:spLocks noChangeArrowheads="1"/>
          </p:cNvSpPr>
          <p:nvPr/>
        </p:nvSpPr>
        <p:spPr bwMode="auto">
          <a:xfrm>
            <a:off x="6708775" y="5180013"/>
            <a:ext cx="4445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chapitres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09</a:t>
            </a:r>
          </a:p>
        </p:txBody>
      </p:sp>
      <p:sp>
        <p:nvSpPr>
          <p:cNvPr id="10429" name="Rectangle 190"/>
          <p:cNvSpPr>
            <a:spLocks noChangeArrowheads="1"/>
          </p:cNvSpPr>
          <p:nvPr/>
        </p:nvSpPr>
        <p:spPr bwMode="auto">
          <a:xfrm>
            <a:off x="5065713" y="4349750"/>
            <a:ext cx="1552575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30" name="Text Box 191"/>
          <p:cNvSpPr txBox="1">
            <a:spLocks noChangeArrowheads="1"/>
          </p:cNvSpPr>
          <p:nvPr/>
        </p:nvSpPr>
        <p:spPr bwMode="auto">
          <a:xfrm>
            <a:off x="5291138" y="4421188"/>
            <a:ext cx="94932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800" b="1">
                <a:solidFill>
                  <a:srgbClr val="000000"/>
                </a:solidFill>
              </a:rPr>
              <a:t>   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3. Hygiène Qualité,</a:t>
            </a:r>
          </a:p>
        </p:txBody>
      </p:sp>
      <p:sp>
        <p:nvSpPr>
          <p:cNvPr id="10431" name="Text Box 192"/>
          <p:cNvSpPr txBox="1">
            <a:spLocks noChangeArrowheads="1"/>
          </p:cNvSpPr>
          <p:nvPr/>
        </p:nvSpPr>
        <p:spPr bwMode="auto">
          <a:xfrm>
            <a:off x="5291138" y="4586288"/>
            <a:ext cx="1106487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Rebuts, non conformes</a:t>
            </a:r>
          </a:p>
        </p:txBody>
      </p:sp>
      <p:sp>
        <p:nvSpPr>
          <p:cNvPr id="10432" name="Text Box 193"/>
          <p:cNvSpPr txBox="1">
            <a:spLocks noChangeArrowheads="1"/>
          </p:cNvSpPr>
          <p:nvPr/>
        </p:nvSpPr>
        <p:spPr bwMode="auto">
          <a:xfrm>
            <a:off x="5411788" y="4841875"/>
            <a:ext cx="630237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           PIC 8</a:t>
            </a:r>
          </a:p>
        </p:txBody>
      </p:sp>
      <p:sp>
        <p:nvSpPr>
          <p:cNvPr id="10433" name="Text Box 194"/>
          <p:cNvSpPr txBox="1">
            <a:spLocks noChangeArrowheads="1"/>
          </p:cNvSpPr>
          <p:nvPr/>
        </p:nvSpPr>
        <p:spPr bwMode="auto">
          <a:xfrm>
            <a:off x="5432425" y="5189538"/>
            <a:ext cx="820738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      chapitres 10,13</a:t>
            </a:r>
          </a:p>
        </p:txBody>
      </p:sp>
      <p:sp>
        <p:nvSpPr>
          <p:cNvPr id="10434" name="Freeform 195"/>
          <p:cNvSpPr>
            <a:spLocks noChangeArrowheads="1"/>
          </p:cNvSpPr>
          <p:nvPr/>
        </p:nvSpPr>
        <p:spPr bwMode="auto">
          <a:xfrm>
            <a:off x="6454775" y="4337050"/>
            <a:ext cx="74613" cy="1077913"/>
          </a:xfrm>
          <a:custGeom>
            <a:avLst/>
            <a:gdLst>
              <a:gd name="T0" fmla="*/ 15875 w 47"/>
              <a:gd name="T1" fmla="*/ 73025 h 679"/>
              <a:gd name="T2" fmla="*/ 31750 w 47"/>
              <a:gd name="T3" fmla="*/ 142875 h 679"/>
              <a:gd name="T4" fmla="*/ 49213 w 47"/>
              <a:gd name="T5" fmla="*/ 166688 h 679"/>
              <a:gd name="T6" fmla="*/ 58738 w 47"/>
              <a:gd name="T7" fmla="*/ 190500 h 679"/>
              <a:gd name="T8" fmla="*/ 66675 w 47"/>
              <a:gd name="T9" fmla="*/ 206375 h 679"/>
              <a:gd name="T10" fmla="*/ 74613 w 47"/>
              <a:gd name="T11" fmla="*/ 230188 h 679"/>
              <a:gd name="T12" fmla="*/ 58738 w 47"/>
              <a:gd name="T13" fmla="*/ 444500 h 679"/>
              <a:gd name="T14" fmla="*/ 31750 w 47"/>
              <a:gd name="T15" fmla="*/ 658813 h 679"/>
              <a:gd name="T16" fmla="*/ 15875 w 47"/>
              <a:gd name="T17" fmla="*/ 863600 h 679"/>
              <a:gd name="T18" fmla="*/ 7938 w 47"/>
              <a:gd name="T19" fmla="*/ 1077913 h 679"/>
              <a:gd name="T20" fmla="*/ 0 w 47"/>
              <a:gd name="T21" fmla="*/ 0 h 6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7" h="679">
                <a:moveTo>
                  <a:pt x="10" y="46"/>
                </a:moveTo>
                <a:lnTo>
                  <a:pt x="20" y="90"/>
                </a:lnTo>
                <a:lnTo>
                  <a:pt x="31" y="105"/>
                </a:lnTo>
                <a:lnTo>
                  <a:pt x="37" y="120"/>
                </a:lnTo>
                <a:lnTo>
                  <a:pt x="42" y="130"/>
                </a:lnTo>
                <a:lnTo>
                  <a:pt x="47" y="145"/>
                </a:lnTo>
                <a:lnTo>
                  <a:pt x="37" y="280"/>
                </a:lnTo>
                <a:lnTo>
                  <a:pt x="20" y="415"/>
                </a:lnTo>
                <a:lnTo>
                  <a:pt x="10" y="544"/>
                </a:lnTo>
                <a:lnTo>
                  <a:pt x="5" y="679"/>
                </a:lnTo>
                <a:lnTo>
                  <a:pt x="0" y="0"/>
                </a:lnTo>
                <a:lnTo>
                  <a:pt x="10" y="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35" name="Freeform 196"/>
          <p:cNvSpPr>
            <a:spLocks noChangeArrowheads="1"/>
          </p:cNvSpPr>
          <p:nvPr/>
        </p:nvSpPr>
        <p:spPr bwMode="auto">
          <a:xfrm>
            <a:off x="6454775" y="4337050"/>
            <a:ext cx="74613" cy="1077913"/>
          </a:xfrm>
          <a:custGeom>
            <a:avLst/>
            <a:gdLst>
              <a:gd name="T0" fmla="*/ 15875 w 47"/>
              <a:gd name="T1" fmla="*/ 73025 h 679"/>
              <a:gd name="T2" fmla="*/ 31750 w 47"/>
              <a:gd name="T3" fmla="*/ 142875 h 679"/>
              <a:gd name="T4" fmla="*/ 49213 w 47"/>
              <a:gd name="T5" fmla="*/ 166688 h 679"/>
              <a:gd name="T6" fmla="*/ 58738 w 47"/>
              <a:gd name="T7" fmla="*/ 190500 h 679"/>
              <a:gd name="T8" fmla="*/ 66675 w 47"/>
              <a:gd name="T9" fmla="*/ 206375 h 679"/>
              <a:gd name="T10" fmla="*/ 74613 w 47"/>
              <a:gd name="T11" fmla="*/ 230188 h 679"/>
              <a:gd name="T12" fmla="*/ 58738 w 47"/>
              <a:gd name="T13" fmla="*/ 444500 h 679"/>
              <a:gd name="T14" fmla="*/ 31750 w 47"/>
              <a:gd name="T15" fmla="*/ 658813 h 679"/>
              <a:gd name="T16" fmla="*/ 15875 w 47"/>
              <a:gd name="T17" fmla="*/ 863600 h 679"/>
              <a:gd name="T18" fmla="*/ 7938 w 47"/>
              <a:gd name="T19" fmla="*/ 1077913 h 679"/>
              <a:gd name="T20" fmla="*/ 0 w 47"/>
              <a:gd name="T21" fmla="*/ 0 h 6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7" h="679">
                <a:moveTo>
                  <a:pt x="10" y="46"/>
                </a:moveTo>
                <a:lnTo>
                  <a:pt x="20" y="90"/>
                </a:lnTo>
                <a:lnTo>
                  <a:pt x="31" y="105"/>
                </a:lnTo>
                <a:lnTo>
                  <a:pt x="37" y="120"/>
                </a:lnTo>
                <a:lnTo>
                  <a:pt x="42" y="130"/>
                </a:lnTo>
                <a:lnTo>
                  <a:pt x="47" y="145"/>
                </a:lnTo>
                <a:lnTo>
                  <a:pt x="37" y="280"/>
                </a:lnTo>
                <a:lnTo>
                  <a:pt x="20" y="415"/>
                </a:lnTo>
                <a:lnTo>
                  <a:pt x="10" y="544"/>
                </a:lnTo>
                <a:lnTo>
                  <a:pt x="5" y="679"/>
                </a:lnTo>
                <a:lnTo>
                  <a:pt x="0" y="0"/>
                </a:lnTo>
                <a:lnTo>
                  <a:pt x="10" y="46"/>
                </a:lnTo>
                <a:close/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36" name="Rectangle 197"/>
          <p:cNvSpPr>
            <a:spLocks noChangeArrowheads="1"/>
          </p:cNvSpPr>
          <p:nvPr/>
        </p:nvSpPr>
        <p:spPr bwMode="auto">
          <a:xfrm>
            <a:off x="7089775" y="4349750"/>
            <a:ext cx="1111250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37" name="Text Box 198"/>
          <p:cNvSpPr txBox="1">
            <a:spLocks noChangeArrowheads="1"/>
          </p:cNvSpPr>
          <p:nvPr/>
        </p:nvSpPr>
        <p:spPr bwMode="auto">
          <a:xfrm>
            <a:off x="7175500" y="4400550"/>
            <a:ext cx="63341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8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5. Prestations</a:t>
            </a:r>
          </a:p>
        </p:txBody>
      </p:sp>
      <p:sp>
        <p:nvSpPr>
          <p:cNvPr id="10438" name="Text Box 199"/>
          <p:cNvSpPr txBox="1">
            <a:spLocks noChangeArrowheads="1"/>
          </p:cNvSpPr>
          <p:nvPr/>
        </p:nvSpPr>
        <p:spPr bwMode="auto">
          <a:xfrm>
            <a:off x="7175500" y="4516438"/>
            <a:ext cx="59531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 associées</a:t>
            </a:r>
          </a:p>
        </p:txBody>
      </p:sp>
      <p:sp>
        <p:nvSpPr>
          <p:cNvPr id="10439" name="Text Box 200"/>
          <p:cNvSpPr txBox="1">
            <a:spLocks noChangeArrowheads="1"/>
          </p:cNvSpPr>
          <p:nvPr/>
        </p:nvSpPr>
        <p:spPr bwMode="auto">
          <a:xfrm>
            <a:off x="7277100" y="4711700"/>
            <a:ext cx="55721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          PIC 11</a:t>
            </a:r>
          </a:p>
        </p:txBody>
      </p:sp>
      <p:sp>
        <p:nvSpPr>
          <p:cNvPr id="10440" name="Text Box 201"/>
          <p:cNvSpPr txBox="1">
            <a:spLocks noChangeArrowheads="1"/>
          </p:cNvSpPr>
          <p:nvPr/>
        </p:nvSpPr>
        <p:spPr bwMode="auto">
          <a:xfrm>
            <a:off x="7186613" y="4929188"/>
            <a:ext cx="776287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         (carte Cora,</a:t>
            </a:r>
          </a:p>
        </p:txBody>
      </p:sp>
      <p:sp>
        <p:nvSpPr>
          <p:cNvPr id="10441" name="Text Box 202"/>
          <p:cNvSpPr txBox="1">
            <a:spLocks noChangeArrowheads="1"/>
          </p:cNvSpPr>
          <p:nvPr/>
        </p:nvSpPr>
        <p:spPr bwMode="auto">
          <a:xfrm>
            <a:off x="7196138" y="5021263"/>
            <a:ext cx="800100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               photos, .</a:t>
            </a:r>
          </a:p>
        </p:txBody>
      </p:sp>
      <p:sp>
        <p:nvSpPr>
          <p:cNvPr id="10442" name="Text Box 203"/>
          <p:cNvSpPr txBox="1">
            <a:spLocks noChangeArrowheads="1"/>
          </p:cNvSpPr>
          <p:nvPr/>
        </p:nvSpPr>
        <p:spPr bwMode="auto">
          <a:xfrm>
            <a:off x="7458075" y="5211763"/>
            <a:ext cx="798513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            chapitre 19</a:t>
            </a:r>
          </a:p>
        </p:txBody>
      </p:sp>
      <p:sp>
        <p:nvSpPr>
          <p:cNvPr id="10443" name="Rectangle 204"/>
          <p:cNvSpPr>
            <a:spLocks noChangeArrowheads="1"/>
          </p:cNvSpPr>
          <p:nvPr/>
        </p:nvSpPr>
        <p:spPr bwMode="auto">
          <a:xfrm>
            <a:off x="2981325" y="5457825"/>
            <a:ext cx="1350963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44" name="Text Box 205"/>
          <p:cNvSpPr txBox="1">
            <a:spLocks noChangeArrowheads="1"/>
          </p:cNvSpPr>
          <p:nvPr/>
        </p:nvSpPr>
        <p:spPr bwMode="auto">
          <a:xfrm>
            <a:off x="3376613" y="5495925"/>
            <a:ext cx="523875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1.Séminaire</a:t>
            </a:r>
          </a:p>
        </p:txBody>
      </p:sp>
      <p:sp>
        <p:nvSpPr>
          <p:cNvPr id="10445" name="Text Box 206"/>
          <p:cNvSpPr txBox="1">
            <a:spLocks noChangeArrowheads="1"/>
          </p:cNvSpPr>
          <p:nvPr/>
        </p:nvSpPr>
        <p:spPr bwMode="auto">
          <a:xfrm>
            <a:off x="3643313" y="5610225"/>
            <a:ext cx="26987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446" name="Text Box 207"/>
          <p:cNvSpPr txBox="1">
            <a:spLocks noChangeArrowheads="1"/>
          </p:cNvSpPr>
          <p:nvPr/>
        </p:nvSpPr>
        <p:spPr bwMode="auto">
          <a:xfrm>
            <a:off x="3121025" y="5854700"/>
            <a:ext cx="96043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Sensibilisation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Qualité</a:t>
            </a:r>
          </a:p>
        </p:txBody>
      </p:sp>
      <p:sp>
        <p:nvSpPr>
          <p:cNvPr id="10447" name="Text Box 208"/>
          <p:cNvSpPr txBox="1">
            <a:spLocks noChangeArrowheads="1"/>
          </p:cNvSpPr>
          <p:nvPr/>
        </p:nvSpPr>
        <p:spPr bwMode="auto">
          <a:xfrm>
            <a:off x="3643313" y="5883275"/>
            <a:ext cx="26987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448" name="Text Box 209"/>
          <p:cNvSpPr txBox="1">
            <a:spLocks noChangeArrowheads="1"/>
          </p:cNvSpPr>
          <p:nvPr/>
        </p:nvSpPr>
        <p:spPr bwMode="auto">
          <a:xfrm>
            <a:off x="3643313" y="5994400"/>
            <a:ext cx="26987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449" name="Text Box 210"/>
          <p:cNvSpPr txBox="1">
            <a:spLocks noChangeArrowheads="1"/>
          </p:cNvSpPr>
          <p:nvPr/>
        </p:nvSpPr>
        <p:spPr bwMode="auto">
          <a:xfrm>
            <a:off x="3200400" y="6194425"/>
            <a:ext cx="97155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Préparer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le changement</a:t>
            </a:r>
          </a:p>
        </p:txBody>
      </p:sp>
      <p:sp>
        <p:nvSpPr>
          <p:cNvPr id="10450" name="Rectangle 211"/>
          <p:cNvSpPr>
            <a:spLocks noChangeArrowheads="1"/>
          </p:cNvSpPr>
          <p:nvPr/>
        </p:nvSpPr>
        <p:spPr bwMode="auto">
          <a:xfrm>
            <a:off x="4508500" y="5457825"/>
            <a:ext cx="1152525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451" name="Text Box 212"/>
          <p:cNvSpPr txBox="1">
            <a:spLocks noChangeArrowheads="1"/>
          </p:cNvSpPr>
          <p:nvPr/>
        </p:nvSpPr>
        <p:spPr bwMode="auto">
          <a:xfrm>
            <a:off x="4897438" y="5495925"/>
            <a:ext cx="696912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2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. Organisation</a:t>
            </a:r>
          </a:p>
        </p:txBody>
      </p:sp>
      <p:sp>
        <p:nvSpPr>
          <p:cNvPr id="10452" name="Text Box 213"/>
          <p:cNvSpPr txBox="1">
            <a:spLocks noChangeArrowheads="1"/>
          </p:cNvSpPr>
          <p:nvPr/>
        </p:nvSpPr>
        <p:spPr bwMode="auto">
          <a:xfrm>
            <a:off x="5153025" y="5721350"/>
            <a:ext cx="2413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b="1">
                <a:solidFill>
                  <a:srgbClr val="000000"/>
                </a:solidFill>
                <a:latin typeface="Gill Sans" pitchFamily="34" charset="0"/>
              </a:rPr>
              <a:t>PIC </a:t>
            </a:r>
            <a:r>
              <a:rPr lang="en-US" sz="700" b="1">
                <a:solidFill>
                  <a:srgbClr val="000000"/>
                </a:solidFill>
                <a:latin typeface="Arial" charset="0"/>
              </a:rPr>
              <a:t>1</a:t>
            </a:r>
          </a:p>
        </p:txBody>
      </p:sp>
      <p:sp>
        <p:nvSpPr>
          <p:cNvPr id="10453" name="Text Box 214"/>
          <p:cNvSpPr txBox="1">
            <a:spLocks noChangeArrowheads="1"/>
          </p:cNvSpPr>
          <p:nvPr/>
        </p:nvSpPr>
        <p:spPr bwMode="auto">
          <a:xfrm>
            <a:off x="4829175" y="5954713"/>
            <a:ext cx="85725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Définition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de fonction</a:t>
            </a:r>
          </a:p>
        </p:txBody>
      </p:sp>
      <p:sp>
        <p:nvSpPr>
          <p:cNvPr id="10454" name="Text Box 215"/>
          <p:cNvSpPr txBox="1">
            <a:spLocks noChangeArrowheads="1"/>
          </p:cNvSpPr>
          <p:nvPr/>
        </p:nvSpPr>
        <p:spPr bwMode="auto">
          <a:xfrm>
            <a:off x="4992688" y="6065838"/>
            <a:ext cx="563562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Organigramme</a:t>
            </a:r>
          </a:p>
        </p:txBody>
      </p:sp>
      <p:sp>
        <p:nvSpPr>
          <p:cNvPr id="10455" name="Text Box 216"/>
          <p:cNvSpPr txBox="1">
            <a:spLocks noChangeArrowheads="1"/>
          </p:cNvSpPr>
          <p:nvPr/>
        </p:nvSpPr>
        <p:spPr bwMode="auto">
          <a:xfrm>
            <a:off x="5070475" y="6024563"/>
            <a:ext cx="2698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>
                <a:solidFill>
                  <a:srgbClr val="000000"/>
                </a:solidFill>
                <a:latin typeface="Gill Sans" pitchFamily="34" charset="0"/>
              </a:rPr>
              <a:t> </a:t>
            </a:r>
          </a:p>
        </p:txBody>
      </p:sp>
      <p:sp>
        <p:nvSpPr>
          <p:cNvPr id="10456" name="Text Box 217"/>
          <p:cNvSpPr txBox="1">
            <a:spLocks noChangeArrowheads="1"/>
          </p:cNvSpPr>
          <p:nvPr/>
        </p:nvSpPr>
        <p:spPr bwMode="auto">
          <a:xfrm>
            <a:off x="4949825" y="6267450"/>
            <a:ext cx="601663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700" i="1">
                <a:solidFill>
                  <a:srgbClr val="000000"/>
                </a:solidFill>
                <a:latin typeface="Gill Sans" pitchFamily="34" charset="0"/>
              </a:rPr>
              <a:t>chapitres </a:t>
            </a:r>
            <a:r>
              <a:rPr lang="en-US" sz="700" i="1">
                <a:solidFill>
                  <a:srgbClr val="000000"/>
                </a:solidFill>
                <a:latin typeface="Arial" charset="0"/>
              </a:rPr>
              <a:t>01, 18</a:t>
            </a:r>
          </a:p>
        </p:txBody>
      </p:sp>
      <p:sp>
        <p:nvSpPr>
          <p:cNvPr id="10458" name="Text Box 218"/>
          <p:cNvSpPr txBox="1">
            <a:spLocks noChangeArrowheads="1"/>
          </p:cNvSpPr>
          <p:nvPr/>
        </p:nvSpPr>
        <p:spPr bwMode="auto">
          <a:xfrm>
            <a:off x="646113" y="930275"/>
            <a:ext cx="4127500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  <a:defRPr/>
            </a:pPr>
            <a:r>
              <a:rPr lang="en-US" sz="2300" b="1" i="1" u="sng" smtClean="0">
                <a:solidFill>
                  <a:srgbClr val="AEFFE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Le centre de profit :</a:t>
            </a:r>
            <a:r>
              <a:rPr lang="en-US" sz="2300" b="1" i="1" smtClean="0">
                <a:solidFill>
                  <a:srgbClr val="9191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 </a:t>
            </a:r>
          </a:p>
          <a:p>
            <a:pPr>
              <a:lnSpc>
                <a:spcPct val="95000"/>
              </a:lnSpc>
              <a:defRPr/>
            </a:pPr>
            <a:r>
              <a:rPr lang="en-US" sz="2300" b="1" i="1" smtClean="0">
                <a:solidFill>
                  <a:srgbClr val="E1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La conquête des sommets ISO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1160</Words>
  <Application>Microsoft Office PowerPoint</Application>
  <PresentationFormat>Personnalisé</PresentationFormat>
  <Paragraphs>377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Times New Roman</vt:lpstr>
      <vt:lpstr>Arial</vt:lpstr>
      <vt:lpstr>Calibri</vt:lpstr>
      <vt:lpstr>Gill Sans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Salem</dc:creator>
  <cp:lastModifiedBy>Salem</cp:lastModifiedBy>
  <cp:revision>2</cp:revision>
  <dcterms:modified xsi:type="dcterms:W3CDTF">2012-05-17T05:00:12Z</dcterms:modified>
</cp:coreProperties>
</file>