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</p:sldMasterIdLst>
  <p:notesMasterIdLst>
    <p:notesMasterId r:id="rId75"/>
  </p:notesMasterIdLst>
  <p:sldIdLst>
    <p:sldId id="256" r:id="rId14"/>
    <p:sldId id="316" r:id="rId15"/>
    <p:sldId id="257" r:id="rId16"/>
    <p:sldId id="258" r:id="rId17"/>
    <p:sldId id="259" r:id="rId18"/>
    <p:sldId id="260" r:id="rId19"/>
    <p:sldId id="261" r:id="rId20"/>
    <p:sldId id="262" r:id="rId21"/>
    <p:sldId id="263" r:id="rId22"/>
    <p:sldId id="264" r:id="rId23"/>
    <p:sldId id="265" r:id="rId24"/>
    <p:sldId id="266" r:id="rId25"/>
    <p:sldId id="267" r:id="rId26"/>
    <p:sldId id="268" r:id="rId27"/>
    <p:sldId id="269" r:id="rId28"/>
    <p:sldId id="270" r:id="rId29"/>
    <p:sldId id="271" r:id="rId30"/>
    <p:sldId id="272" r:id="rId31"/>
    <p:sldId id="273" r:id="rId32"/>
    <p:sldId id="274" r:id="rId33"/>
    <p:sldId id="275" r:id="rId34"/>
    <p:sldId id="276" r:id="rId35"/>
    <p:sldId id="277" r:id="rId36"/>
    <p:sldId id="278" r:id="rId37"/>
    <p:sldId id="279" r:id="rId38"/>
    <p:sldId id="280" r:id="rId39"/>
    <p:sldId id="281" r:id="rId40"/>
    <p:sldId id="282" r:id="rId41"/>
    <p:sldId id="283" r:id="rId42"/>
    <p:sldId id="284" r:id="rId43"/>
    <p:sldId id="285" r:id="rId44"/>
    <p:sldId id="286" r:id="rId45"/>
    <p:sldId id="287" r:id="rId46"/>
    <p:sldId id="288" r:id="rId47"/>
    <p:sldId id="289" r:id="rId48"/>
    <p:sldId id="290" r:id="rId49"/>
    <p:sldId id="291" r:id="rId50"/>
    <p:sldId id="292" r:id="rId51"/>
    <p:sldId id="293" r:id="rId52"/>
    <p:sldId id="294" r:id="rId53"/>
    <p:sldId id="295" r:id="rId54"/>
    <p:sldId id="296" r:id="rId55"/>
    <p:sldId id="297" r:id="rId56"/>
    <p:sldId id="298" r:id="rId57"/>
    <p:sldId id="299" r:id="rId58"/>
    <p:sldId id="300" r:id="rId59"/>
    <p:sldId id="301" r:id="rId60"/>
    <p:sldId id="302" r:id="rId61"/>
    <p:sldId id="303" r:id="rId62"/>
    <p:sldId id="304" r:id="rId63"/>
    <p:sldId id="305" r:id="rId64"/>
    <p:sldId id="306" r:id="rId65"/>
    <p:sldId id="307" r:id="rId66"/>
    <p:sldId id="308" r:id="rId67"/>
    <p:sldId id="309" r:id="rId68"/>
    <p:sldId id="310" r:id="rId69"/>
    <p:sldId id="311" r:id="rId70"/>
    <p:sldId id="312" r:id="rId71"/>
    <p:sldId id="313" r:id="rId72"/>
    <p:sldId id="314" r:id="rId73"/>
    <p:sldId id="315" r:id="rId74"/>
  </p:sldIdLst>
  <p:sldSz cx="10367963" cy="7775575"/>
  <p:notesSz cx="7559675" cy="10691813"/>
  <p:defaultTextStyle>
    <a:defPPr>
      <a:defRPr lang="en-GB"/>
    </a:defPPr>
    <a:lvl1pPr algn="l" defTabSz="449263" rtl="0" fontAlgn="base" hangingPunct="0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rgbClr val="000000"/>
        </a:solidFill>
        <a:latin typeface="Times New Roman" pitchFamily="16" charset="0"/>
        <a:ea typeface="SimSun" charset="-122"/>
        <a:cs typeface="+mn-cs"/>
      </a:defRPr>
    </a:lvl1pPr>
    <a:lvl2pPr marL="742950" indent="-285750" algn="l" defTabSz="449263" rtl="0" fontAlgn="base" hangingPunct="0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rgbClr val="000000"/>
        </a:solidFill>
        <a:latin typeface="Times New Roman" pitchFamily="16" charset="0"/>
        <a:ea typeface="SimSun" charset="-122"/>
        <a:cs typeface="+mn-cs"/>
      </a:defRPr>
    </a:lvl2pPr>
    <a:lvl3pPr marL="1143000" indent="-228600" algn="l" defTabSz="449263" rtl="0" fontAlgn="base" hangingPunct="0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rgbClr val="000000"/>
        </a:solidFill>
        <a:latin typeface="Times New Roman" pitchFamily="16" charset="0"/>
        <a:ea typeface="SimSun" charset="-122"/>
        <a:cs typeface="+mn-cs"/>
      </a:defRPr>
    </a:lvl3pPr>
    <a:lvl4pPr marL="1600200" indent="-228600" algn="l" defTabSz="449263" rtl="0" fontAlgn="base" hangingPunct="0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rgbClr val="000000"/>
        </a:solidFill>
        <a:latin typeface="Times New Roman" pitchFamily="16" charset="0"/>
        <a:ea typeface="SimSun" charset="-122"/>
        <a:cs typeface="+mn-cs"/>
      </a:defRPr>
    </a:lvl4pPr>
    <a:lvl5pPr marL="2057400" indent="-228600" algn="l" defTabSz="449263" rtl="0" fontAlgn="base" hangingPunct="0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rgbClr val="000000"/>
        </a:solidFill>
        <a:latin typeface="Times New Roman" pitchFamily="16" charset="0"/>
        <a:ea typeface="SimSun" charset="-122"/>
        <a:cs typeface="+mn-cs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Times New Roman" pitchFamily="16" charset="0"/>
        <a:ea typeface="SimSun" charset="-122"/>
        <a:cs typeface="+mn-cs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Times New Roman" pitchFamily="16" charset="0"/>
        <a:ea typeface="SimSun" charset="-122"/>
        <a:cs typeface="+mn-cs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Times New Roman" pitchFamily="16" charset="0"/>
        <a:ea typeface="SimSun" charset="-122"/>
        <a:cs typeface="+mn-cs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Times New Roman" pitchFamily="16" charset="0"/>
        <a:ea typeface="SimSun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CAAA"/>
    <a:srgbClr val="FFCCCC"/>
    <a:srgbClr val="0350A5"/>
    <a:srgbClr val="395FCB"/>
    <a:srgbClr val="356A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698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slide" Target="slides/slide34.xml"/><Relationship Id="rId50" Type="http://schemas.openxmlformats.org/officeDocument/2006/relationships/slide" Target="slides/slide37.xml"/><Relationship Id="rId55" Type="http://schemas.openxmlformats.org/officeDocument/2006/relationships/slide" Target="slides/slide42.xml"/><Relationship Id="rId63" Type="http://schemas.openxmlformats.org/officeDocument/2006/relationships/slide" Target="slides/slide50.xml"/><Relationship Id="rId68" Type="http://schemas.openxmlformats.org/officeDocument/2006/relationships/slide" Target="slides/slide55.xml"/><Relationship Id="rId76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9" Type="http://schemas.openxmlformats.org/officeDocument/2006/relationships/slide" Target="slides/slide1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53" Type="http://schemas.openxmlformats.org/officeDocument/2006/relationships/slide" Target="slides/slide40.xml"/><Relationship Id="rId58" Type="http://schemas.openxmlformats.org/officeDocument/2006/relationships/slide" Target="slides/slide45.xml"/><Relationship Id="rId66" Type="http://schemas.openxmlformats.org/officeDocument/2006/relationships/slide" Target="slides/slide53.xml"/><Relationship Id="rId74" Type="http://schemas.openxmlformats.org/officeDocument/2006/relationships/slide" Target="slides/slide61.xml"/><Relationship Id="rId79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4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52" Type="http://schemas.openxmlformats.org/officeDocument/2006/relationships/slide" Target="slides/slide39.xml"/><Relationship Id="rId60" Type="http://schemas.openxmlformats.org/officeDocument/2006/relationships/slide" Target="slides/slide47.xml"/><Relationship Id="rId65" Type="http://schemas.openxmlformats.org/officeDocument/2006/relationships/slide" Target="slides/slide52.xml"/><Relationship Id="rId73" Type="http://schemas.openxmlformats.org/officeDocument/2006/relationships/slide" Target="slides/slide60.xml"/><Relationship Id="rId78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slide" Target="slides/slide35.xml"/><Relationship Id="rId56" Type="http://schemas.openxmlformats.org/officeDocument/2006/relationships/slide" Target="slides/slide43.xml"/><Relationship Id="rId64" Type="http://schemas.openxmlformats.org/officeDocument/2006/relationships/slide" Target="slides/slide51.xml"/><Relationship Id="rId69" Type="http://schemas.openxmlformats.org/officeDocument/2006/relationships/slide" Target="slides/slide56.xml"/><Relationship Id="rId77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8.xml"/><Relationship Id="rId72" Type="http://schemas.openxmlformats.org/officeDocument/2006/relationships/slide" Target="slides/slide59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slide" Target="slides/slide33.xml"/><Relationship Id="rId59" Type="http://schemas.openxmlformats.org/officeDocument/2006/relationships/slide" Target="slides/slide46.xml"/><Relationship Id="rId67" Type="http://schemas.openxmlformats.org/officeDocument/2006/relationships/slide" Target="slides/slide54.xml"/><Relationship Id="rId20" Type="http://schemas.openxmlformats.org/officeDocument/2006/relationships/slide" Target="slides/slide7.xml"/><Relationship Id="rId41" Type="http://schemas.openxmlformats.org/officeDocument/2006/relationships/slide" Target="slides/slide28.xml"/><Relationship Id="rId54" Type="http://schemas.openxmlformats.org/officeDocument/2006/relationships/slide" Target="slides/slide41.xml"/><Relationship Id="rId62" Type="http://schemas.openxmlformats.org/officeDocument/2006/relationships/slide" Target="slides/slide49.xml"/><Relationship Id="rId70" Type="http://schemas.openxmlformats.org/officeDocument/2006/relationships/slide" Target="slides/slide57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slide" Target="slides/slide36.xml"/><Relationship Id="rId57" Type="http://schemas.openxmlformats.org/officeDocument/2006/relationships/slide" Target="slides/slide4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hdr"/>
          </p:nvPr>
        </p:nvSpPr>
        <p:spPr bwMode="auto">
          <a:xfrm>
            <a:off x="720725" y="179388"/>
            <a:ext cx="2446338" cy="358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392613" y="179388"/>
            <a:ext cx="2446337" cy="358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720725" y="10152063"/>
            <a:ext cx="2446338" cy="358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4392613" y="10152063"/>
            <a:ext cx="2446337" cy="358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0AB9EB33-4BDF-4551-B864-924758E93CF7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4341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2362" cy="3698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14342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1169988" y="5086350"/>
            <a:ext cx="5224462" cy="410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2313938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330713D-46D2-4A76-828C-2999B982DEA7}" type="slidenum">
              <a:rPr lang="fr-FR"/>
              <a:pPr/>
              <a:t>1</a:t>
            </a:fld>
            <a:endParaRPr lang="fr-FR"/>
          </a:p>
        </p:txBody>
      </p:sp>
      <p:sp>
        <p:nvSpPr>
          <p:cNvPr id="798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031E56C-8700-4472-A929-3C958158F867}" type="slidenum">
              <a:rPr lang="fr-FR"/>
              <a:pPr/>
              <a:t>11</a:t>
            </a:fld>
            <a:endParaRPr lang="fr-FR"/>
          </a:p>
        </p:txBody>
      </p:sp>
      <p:sp>
        <p:nvSpPr>
          <p:cNvPr id="890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4AC898D-B8B0-4470-8CF0-86BFD2CD4542}" type="slidenum">
              <a:rPr lang="fr-FR"/>
              <a:pPr/>
              <a:t>12</a:t>
            </a:fld>
            <a:endParaRPr lang="fr-FR"/>
          </a:p>
        </p:txBody>
      </p:sp>
      <p:sp>
        <p:nvSpPr>
          <p:cNvPr id="901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7E4AE8C-4B2B-4359-B167-0FE46A245EED}" type="slidenum">
              <a:rPr lang="fr-FR"/>
              <a:pPr/>
              <a:t>13</a:t>
            </a:fld>
            <a:endParaRPr lang="fr-FR"/>
          </a:p>
        </p:txBody>
      </p:sp>
      <p:sp>
        <p:nvSpPr>
          <p:cNvPr id="911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DE332EC-35D4-43AA-843B-E38A02EBFB7D}" type="slidenum">
              <a:rPr lang="fr-FR"/>
              <a:pPr/>
              <a:t>14</a:t>
            </a:fld>
            <a:endParaRPr lang="fr-FR"/>
          </a:p>
        </p:txBody>
      </p:sp>
      <p:sp>
        <p:nvSpPr>
          <p:cNvPr id="921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9D5C200-0109-4A61-B2A7-BC5E2F19BAC6}" type="slidenum">
              <a:rPr lang="fr-FR"/>
              <a:pPr/>
              <a:t>15</a:t>
            </a:fld>
            <a:endParaRPr lang="fr-FR"/>
          </a:p>
        </p:txBody>
      </p:sp>
      <p:sp>
        <p:nvSpPr>
          <p:cNvPr id="931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46E4C51-42A2-4887-A845-48FFF12A4245}" type="slidenum">
              <a:rPr lang="fr-FR"/>
              <a:pPr/>
              <a:t>16</a:t>
            </a:fld>
            <a:endParaRPr lang="fr-FR"/>
          </a:p>
        </p:txBody>
      </p:sp>
      <p:sp>
        <p:nvSpPr>
          <p:cNvPr id="942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FA2ACE7-6A7E-4D60-9394-B16F950DA8E5}" type="slidenum">
              <a:rPr lang="fr-FR"/>
              <a:pPr/>
              <a:t>17</a:t>
            </a:fld>
            <a:endParaRPr lang="fr-FR"/>
          </a:p>
        </p:txBody>
      </p:sp>
      <p:sp>
        <p:nvSpPr>
          <p:cNvPr id="952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D817776-C4C4-4287-9EC6-1502A25EF866}" type="slidenum">
              <a:rPr lang="fr-FR"/>
              <a:pPr/>
              <a:t>18</a:t>
            </a:fld>
            <a:endParaRPr lang="fr-FR"/>
          </a:p>
        </p:txBody>
      </p:sp>
      <p:sp>
        <p:nvSpPr>
          <p:cNvPr id="962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754FC6A-F41E-4958-9906-3A82F54BF40C}" type="slidenum">
              <a:rPr lang="fr-FR"/>
              <a:pPr/>
              <a:t>19</a:t>
            </a:fld>
            <a:endParaRPr lang="fr-FR"/>
          </a:p>
        </p:txBody>
      </p:sp>
      <p:sp>
        <p:nvSpPr>
          <p:cNvPr id="972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F4A0389-DC53-41C0-AA9C-A53B19725EAC}" type="slidenum">
              <a:rPr lang="fr-FR"/>
              <a:pPr/>
              <a:t>20</a:t>
            </a:fld>
            <a:endParaRPr lang="fr-FR"/>
          </a:p>
        </p:txBody>
      </p:sp>
      <p:sp>
        <p:nvSpPr>
          <p:cNvPr id="983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77A004D-61CB-4109-95DE-B03FDB25F770}" type="slidenum">
              <a:rPr lang="fr-FR"/>
              <a:pPr/>
              <a:t>3</a:t>
            </a:fld>
            <a:endParaRPr lang="fr-FR"/>
          </a:p>
        </p:txBody>
      </p:sp>
      <p:sp>
        <p:nvSpPr>
          <p:cNvPr id="808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6B78ED8-1804-4331-B79C-373579E0C4A1}" type="slidenum">
              <a:rPr lang="fr-FR"/>
              <a:pPr/>
              <a:t>21</a:t>
            </a:fld>
            <a:endParaRPr lang="fr-FR"/>
          </a:p>
        </p:txBody>
      </p:sp>
      <p:sp>
        <p:nvSpPr>
          <p:cNvPr id="993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DAA85F1-495A-4103-89B2-A1F57D1AFE93}" type="slidenum">
              <a:rPr lang="fr-FR"/>
              <a:pPr/>
              <a:t>22</a:t>
            </a:fld>
            <a:endParaRPr lang="fr-FR"/>
          </a:p>
        </p:txBody>
      </p:sp>
      <p:sp>
        <p:nvSpPr>
          <p:cNvPr id="1003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40B01DE-96BC-4F81-8E36-5973CBCBD585}" type="slidenum">
              <a:rPr lang="fr-FR"/>
              <a:pPr/>
              <a:t>23</a:t>
            </a:fld>
            <a:endParaRPr lang="fr-FR"/>
          </a:p>
        </p:txBody>
      </p:sp>
      <p:sp>
        <p:nvSpPr>
          <p:cNvPr id="1013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1D86E9B-2CC0-420F-A346-2FA2EF441AAF}" type="slidenum">
              <a:rPr lang="fr-FR"/>
              <a:pPr/>
              <a:t>24</a:t>
            </a:fld>
            <a:endParaRPr lang="fr-FR"/>
          </a:p>
        </p:txBody>
      </p:sp>
      <p:sp>
        <p:nvSpPr>
          <p:cNvPr id="1024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D15CAA3-2334-4C2C-9A86-E3117E274B58}" type="slidenum">
              <a:rPr lang="fr-FR"/>
              <a:pPr/>
              <a:t>25</a:t>
            </a:fld>
            <a:endParaRPr lang="fr-FR"/>
          </a:p>
        </p:txBody>
      </p:sp>
      <p:sp>
        <p:nvSpPr>
          <p:cNvPr id="1034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9897CE4-D34A-48B4-B5FB-274462B023F9}" type="slidenum">
              <a:rPr lang="fr-FR"/>
              <a:pPr/>
              <a:t>26</a:t>
            </a:fld>
            <a:endParaRPr lang="fr-FR"/>
          </a:p>
        </p:txBody>
      </p:sp>
      <p:sp>
        <p:nvSpPr>
          <p:cNvPr id="1044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0D79796-8BA4-496F-9FC5-311FC6FDAD56}" type="slidenum">
              <a:rPr lang="fr-FR"/>
              <a:pPr/>
              <a:t>27</a:t>
            </a:fld>
            <a:endParaRPr lang="fr-FR"/>
          </a:p>
        </p:txBody>
      </p:sp>
      <p:sp>
        <p:nvSpPr>
          <p:cNvPr id="1054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AAF284A-54FE-42D2-B1E3-D148A1BA4574}" type="slidenum">
              <a:rPr lang="fr-FR"/>
              <a:pPr/>
              <a:t>28</a:t>
            </a:fld>
            <a:endParaRPr lang="fr-FR"/>
          </a:p>
        </p:txBody>
      </p:sp>
      <p:sp>
        <p:nvSpPr>
          <p:cNvPr id="1064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1D1969A-6D22-4243-B103-395609ED7D5C}" type="slidenum">
              <a:rPr lang="fr-FR"/>
              <a:pPr/>
              <a:t>29</a:t>
            </a:fld>
            <a:endParaRPr lang="fr-FR"/>
          </a:p>
        </p:txBody>
      </p:sp>
      <p:sp>
        <p:nvSpPr>
          <p:cNvPr id="1075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7FDED27-6726-48D0-9045-C9349614A912}" type="slidenum">
              <a:rPr lang="fr-FR"/>
              <a:pPr/>
              <a:t>30</a:t>
            </a:fld>
            <a:endParaRPr lang="fr-FR"/>
          </a:p>
        </p:txBody>
      </p:sp>
      <p:sp>
        <p:nvSpPr>
          <p:cNvPr id="1085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ED58A42-27C0-4931-98C6-402A91307E67}" type="slidenum">
              <a:rPr lang="fr-FR"/>
              <a:pPr/>
              <a:t>4</a:t>
            </a:fld>
            <a:endParaRPr lang="fr-FR"/>
          </a:p>
        </p:txBody>
      </p:sp>
      <p:sp>
        <p:nvSpPr>
          <p:cNvPr id="819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0017138-71C4-4848-B7EC-E3F0927026D2}" type="slidenum">
              <a:rPr lang="fr-FR"/>
              <a:pPr/>
              <a:t>31</a:t>
            </a:fld>
            <a:endParaRPr lang="fr-FR"/>
          </a:p>
        </p:txBody>
      </p:sp>
      <p:sp>
        <p:nvSpPr>
          <p:cNvPr id="1095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92B6D27-3DDF-4F9A-8602-D8EB91762FEE}" type="slidenum">
              <a:rPr lang="fr-FR"/>
              <a:pPr/>
              <a:t>32</a:t>
            </a:fld>
            <a:endParaRPr lang="fr-FR"/>
          </a:p>
        </p:txBody>
      </p:sp>
      <p:sp>
        <p:nvSpPr>
          <p:cNvPr id="1105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C89C768-6B7C-4318-BCA7-1F245E64D736}" type="slidenum">
              <a:rPr lang="fr-FR"/>
              <a:pPr/>
              <a:t>33</a:t>
            </a:fld>
            <a:endParaRPr lang="fr-FR"/>
          </a:p>
        </p:txBody>
      </p:sp>
      <p:sp>
        <p:nvSpPr>
          <p:cNvPr id="1116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3D71A4B-E97D-46E4-9758-C9CA74BFC141}" type="slidenum">
              <a:rPr lang="fr-FR"/>
              <a:pPr/>
              <a:t>34</a:t>
            </a:fld>
            <a:endParaRPr lang="fr-FR"/>
          </a:p>
        </p:txBody>
      </p:sp>
      <p:sp>
        <p:nvSpPr>
          <p:cNvPr id="1126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5CDB6FD-CAA6-4AAA-8009-A8713FE90908}" type="slidenum">
              <a:rPr lang="fr-FR"/>
              <a:pPr/>
              <a:t>35</a:t>
            </a:fld>
            <a:endParaRPr lang="fr-FR"/>
          </a:p>
        </p:txBody>
      </p:sp>
      <p:sp>
        <p:nvSpPr>
          <p:cNvPr id="1136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C8A7FC6-97E6-48E8-992C-F52E4F70BF9E}" type="slidenum">
              <a:rPr lang="fr-FR"/>
              <a:pPr/>
              <a:t>36</a:t>
            </a:fld>
            <a:endParaRPr lang="fr-FR"/>
          </a:p>
        </p:txBody>
      </p:sp>
      <p:sp>
        <p:nvSpPr>
          <p:cNvPr id="1146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16982B0-9FCF-48F0-A354-7CB64332F08F}" type="slidenum">
              <a:rPr lang="fr-FR"/>
              <a:pPr/>
              <a:t>37</a:t>
            </a:fld>
            <a:endParaRPr lang="fr-FR"/>
          </a:p>
        </p:txBody>
      </p:sp>
      <p:sp>
        <p:nvSpPr>
          <p:cNvPr id="1157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FFFE0F0-CBF0-4798-BDD3-1E66394BF61A}" type="slidenum">
              <a:rPr lang="fr-FR"/>
              <a:pPr/>
              <a:t>38</a:t>
            </a:fld>
            <a:endParaRPr lang="fr-FR"/>
          </a:p>
        </p:txBody>
      </p:sp>
      <p:sp>
        <p:nvSpPr>
          <p:cNvPr id="1167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8FB984-DEFE-4C97-AA7B-DE4E0F90D626}" type="slidenum">
              <a:rPr lang="fr-FR"/>
              <a:pPr/>
              <a:t>39</a:t>
            </a:fld>
            <a:endParaRPr lang="fr-FR"/>
          </a:p>
        </p:txBody>
      </p:sp>
      <p:sp>
        <p:nvSpPr>
          <p:cNvPr id="1177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5A9EFEA-9E9B-43B7-BC4B-2332DD76D6AE}" type="slidenum">
              <a:rPr lang="fr-FR"/>
              <a:pPr/>
              <a:t>40</a:t>
            </a:fld>
            <a:endParaRPr lang="fr-FR"/>
          </a:p>
        </p:txBody>
      </p:sp>
      <p:sp>
        <p:nvSpPr>
          <p:cNvPr id="1187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E476387-A5A9-434C-B4C6-06A1166AB042}" type="slidenum">
              <a:rPr lang="fr-FR"/>
              <a:pPr/>
              <a:t>5</a:t>
            </a:fld>
            <a:endParaRPr lang="fr-FR"/>
          </a:p>
        </p:txBody>
      </p:sp>
      <p:sp>
        <p:nvSpPr>
          <p:cNvPr id="829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5631512-49E8-45D5-A323-EE29EF3F24D5}" type="slidenum">
              <a:rPr lang="fr-FR"/>
              <a:pPr/>
              <a:t>41</a:t>
            </a:fld>
            <a:endParaRPr lang="fr-FR"/>
          </a:p>
        </p:txBody>
      </p:sp>
      <p:sp>
        <p:nvSpPr>
          <p:cNvPr id="1198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98387BF-C1A7-4BBC-89C8-9BD84859988E}" type="slidenum">
              <a:rPr lang="fr-FR"/>
              <a:pPr/>
              <a:t>42</a:t>
            </a:fld>
            <a:endParaRPr lang="fr-FR"/>
          </a:p>
        </p:txBody>
      </p:sp>
      <p:sp>
        <p:nvSpPr>
          <p:cNvPr id="1208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CB72880-681B-4942-AAD7-B2850AEEA139}" type="slidenum">
              <a:rPr lang="fr-FR"/>
              <a:pPr/>
              <a:t>43</a:t>
            </a:fld>
            <a:endParaRPr lang="fr-FR"/>
          </a:p>
        </p:txBody>
      </p:sp>
      <p:sp>
        <p:nvSpPr>
          <p:cNvPr id="1218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05F018B-EFD4-48D9-B854-FB5B3D1427F7}" type="slidenum">
              <a:rPr lang="fr-FR"/>
              <a:pPr/>
              <a:t>44</a:t>
            </a:fld>
            <a:endParaRPr lang="fr-FR"/>
          </a:p>
        </p:txBody>
      </p:sp>
      <p:sp>
        <p:nvSpPr>
          <p:cNvPr id="1228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62C949A-A796-424A-8454-864225FE2F6E}" type="slidenum">
              <a:rPr lang="fr-FR"/>
              <a:pPr/>
              <a:t>45</a:t>
            </a:fld>
            <a:endParaRPr lang="fr-FR"/>
          </a:p>
        </p:txBody>
      </p:sp>
      <p:sp>
        <p:nvSpPr>
          <p:cNvPr id="1239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F265E18-2312-4F01-8AA7-EF626AB8C2CE}" type="slidenum">
              <a:rPr lang="fr-FR"/>
              <a:pPr/>
              <a:t>46</a:t>
            </a:fld>
            <a:endParaRPr lang="fr-FR"/>
          </a:p>
        </p:txBody>
      </p:sp>
      <p:sp>
        <p:nvSpPr>
          <p:cNvPr id="1249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CE71B20-E61E-4DE1-9EC5-C79EF4FB36AE}" type="slidenum">
              <a:rPr lang="fr-FR"/>
              <a:pPr/>
              <a:t>47</a:t>
            </a:fld>
            <a:endParaRPr lang="fr-FR"/>
          </a:p>
        </p:txBody>
      </p:sp>
      <p:sp>
        <p:nvSpPr>
          <p:cNvPr id="1259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D72B62E-B28B-4E09-A039-DBA7F8D6B620}" type="slidenum">
              <a:rPr lang="fr-FR"/>
              <a:pPr/>
              <a:t>48</a:t>
            </a:fld>
            <a:endParaRPr lang="fr-FR"/>
          </a:p>
        </p:txBody>
      </p:sp>
      <p:sp>
        <p:nvSpPr>
          <p:cNvPr id="1269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D1CC5E8-94D3-42C8-97C7-583DA43E8138}" type="slidenum">
              <a:rPr lang="fr-FR"/>
              <a:pPr/>
              <a:t>49</a:t>
            </a:fld>
            <a:endParaRPr lang="fr-FR"/>
          </a:p>
        </p:txBody>
      </p:sp>
      <p:sp>
        <p:nvSpPr>
          <p:cNvPr id="1280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FB5573E-0BA3-44D9-AC2C-5312F09511AA}" type="slidenum">
              <a:rPr lang="fr-FR"/>
              <a:pPr/>
              <a:t>50</a:t>
            </a:fld>
            <a:endParaRPr lang="fr-FR"/>
          </a:p>
        </p:txBody>
      </p:sp>
      <p:sp>
        <p:nvSpPr>
          <p:cNvPr id="1290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90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8E850B-658C-4805-9368-17B0CA7336EA}" type="slidenum">
              <a:rPr lang="fr-FR"/>
              <a:pPr/>
              <a:t>6</a:t>
            </a:fld>
            <a:endParaRPr lang="fr-FR"/>
          </a:p>
        </p:txBody>
      </p:sp>
      <p:sp>
        <p:nvSpPr>
          <p:cNvPr id="839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2C5AE9F-C651-4230-B687-77BA18D5666A}" type="slidenum">
              <a:rPr lang="fr-FR"/>
              <a:pPr/>
              <a:t>51</a:t>
            </a:fld>
            <a:endParaRPr lang="fr-FR"/>
          </a:p>
        </p:txBody>
      </p:sp>
      <p:sp>
        <p:nvSpPr>
          <p:cNvPr id="1300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4EB56B6-1A64-463A-893E-71D38C190292}" type="slidenum">
              <a:rPr lang="fr-FR"/>
              <a:pPr/>
              <a:t>52</a:t>
            </a:fld>
            <a:endParaRPr lang="fr-FR"/>
          </a:p>
        </p:txBody>
      </p:sp>
      <p:sp>
        <p:nvSpPr>
          <p:cNvPr id="1310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E6AB9A1-ECF3-48ED-92F1-D8E9E88457AB}" type="slidenum">
              <a:rPr lang="fr-FR"/>
              <a:pPr/>
              <a:t>53</a:t>
            </a:fld>
            <a:endParaRPr lang="fr-FR"/>
          </a:p>
        </p:txBody>
      </p:sp>
      <p:sp>
        <p:nvSpPr>
          <p:cNvPr id="1320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0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B78D82C-9482-49B9-AF8A-AA6CFC47F7EA}" type="slidenum">
              <a:rPr lang="fr-FR"/>
              <a:pPr/>
              <a:t>54</a:t>
            </a:fld>
            <a:endParaRPr lang="fr-FR"/>
          </a:p>
        </p:txBody>
      </p:sp>
      <p:sp>
        <p:nvSpPr>
          <p:cNvPr id="1331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D03F252-4F16-4FBF-9A67-2BCF2CBBE4DB}" type="slidenum">
              <a:rPr lang="fr-FR"/>
              <a:pPr/>
              <a:t>55</a:t>
            </a:fld>
            <a:endParaRPr lang="fr-FR"/>
          </a:p>
        </p:txBody>
      </p:sp>
      <p:sp>
        <p:nvSpPr>
          <p:cNvPr id="134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4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7159385-B0E6-42B4-9891-D4D35C568CAD}" type="slidenum">
              <a:rPr lang="fr-FR"/>
              <a:pPr/>
              <a:t>56</a:t>
            </a:fld>
            <a:endParaRPr lang="fr-FR"/>
          </a:p>
        </p:txBody>
      </p:sp>
      <p:sp>
        <p:nvSpPr>
          <p:cNvPr id="135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054EFE1-3E7F-44B8-B005-7D122EA5813B}" type="slidenum">
              <a:rPr lang="fr-FR"/>
              <a:pPr/>
              <a:t>57</a:t>
            </a:fld>
            <a:endParaRPr lang="fr-FR"/>
          </a:p>
        </p:txBody>
      </p:sp>
      <p:sp>
        <p:nvSpPr>
          <p:cNvPr id="1361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61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A300E95-6E05-4108-B692-88DC0184F614}" type="slidenum">
              <a:rPr lang="fr-FR"/>
              <a:pPr/>
              <a:t>58</a:t>
            </a:fld>
            <a:endParaRPr lang="fr-FR"/>
          </a:p>
        </p:txBody>
      </p:sp>
      <p:sp>
        <p:nvSpPr>
          <p:cNvPr id="1372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FE688CC-B36D-4A10-8DBB-C70C13BF60E0}" type="slidenum">
              <a:rPr lang="fr-FR"/>
              <a:pPr/>
              <a:t>59</a:t>
            </a:fld>
            <a:endParaRPr lang="fr-FR"/>
          </a:p>
        </p:txBody>
      </p:sp>
      <p:sp>
        <p:nvSpPr>
          <p:cNvPr id="1382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75B77BE-6677-47EC-8542-30C814624FA0}" type="slidenum">
              <a:rPr lang="fr-FR"/>
              <a:pPr/>
              <a:t>60</a:t>
            </a:fld>
            <a:endParaRPr lang="fr-FR"/>
          </a:p>
        </p:txBody>
      </p:sp>
      <p:sp>
        <p:nvSpPr>
          <p:cNvPr id="139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02C578C-44D6-47F1-AA40-587E35D30436}" type="slidenum">
              <a:rPr lang="fr-FR"/>
              <a:pPr/>
              <a:t>7</a:t>
            </a:fld>
            <a:endParaRPr lang="fr-FR"/>
          </a:p>
        </p:txBody>
      </p:sp>
      <p:sp>
        <p:nvSpPr>
          <p:cNvPr id="849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46DAECE-F6A2-4438-AB46-558176992B40}" type="slidenum">
              <a:rPr lang="fr-FR"/>
              <a:pPr/>
              <a:t>61</a:t>
            </a:fld>
            <a:endParaRPr lang="fr-FR"/>
          </a:p>
        </p:txBody>
      </p:sp>
      <p:sp>
        <p:nvSpPr>
          <p:cNvPr id="140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BC3F259-66ED-489F-816A-BDD056A9D1CB}" type="slidenum">
              <a:rPr lang="fr-FR"/>
              <a:pPr/>
              <a:t>8</a:t>
            </a:fld>
            <a:endParaRPr lang="fr-FR"/>
          </a:p>
        </p:txBody>
      </p:sp>
      <p:sp>
        <p:nvSpPr>
          <p:cNvPr id="860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397122C-27B4-402B-A93A-95508425778B}" type="slidenum">
              <a:rPr lang="fr-FR"/>
              <a:pPr/>
              <a:t>9</a:t>
            </a:fld>
            <a:endParaRPr lang="fr-FR"/>
          </a:p>
        </p:txBody>
      </p:sp>
      <p:sp>
        <p:nvSpPr>
          <p:cNvPr id="870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95EC381-45E9-46B5-8884-CC3035156259}" type="slidenum">
              <a:rPr lang="fr-FR"/>
              <a:pPr/>
              <a:t>10</a:t>
            </a:fld>
            <a:endParaRPr lang="fr-FR"/>
          </a:p>
        </p:txBody>
      </p:sp>
      <p:sp>
        <p:nvSpPr>
          <p:cNvPr id="880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DD17935-0DD4-4157-98DD-B3DF114360D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40DCCD7-9E92-40C9-B426-CDA016E25BE0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2A4DF4A-F6C4-421A-BA35-9174C27BE84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1FCB673-63FB-4635-8F3D-87EEA053F12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ECA24A2-CFFF-43BE-8C0A-72211E6F139A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7B5725E-0662-4735-9363-7CEE6D8EC90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B207DE4-4B0C-4F8F-A2E1-E4B99CA328D1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F6F208D-7941-4E9B-B332-F54BCEB3215D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7C73FE8-DB9B-40FA-9A76-FF552A9E13CD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E0553CE-C020-4CEE-855B-5DC5AA801806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DD483B8-BFA9-411D-8991-CE78273A782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EC96F47-2380-418D-BE82-C22DC49839AA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705B5CC-7D3D-44E7-90B3-537A444A889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249A7BE-5B78-4F4E-895C-82685EAFB42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BBBFACA-0397-4A4C-B22B-888C9086F401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7F2F972-8564-4BC3-9AF6-293DE6E51126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6B57ED6-5AEC-4E5F-B174-DA1B41B8776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188D473-AC05-435A-B37B-EEB752152D9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08F74D5-9D67-48ED-81ED-B3AB9B4B25D6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730B872-4FC0-495D-ADE5-6FD6F132107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641452C-07E8-4FF1-99CB-CC193BFBCF2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9BA18BE-6E98-43FC-BB0E-3C669E44032B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8CD42CB-EEA4-4CFC-A4AB-B6AA026A9B6A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7E71FF2-C01B-40F5-879A-5AB81B30C88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59592AA-A177-4DFF-99EA-ECD2144622D2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208A379-AF73-4198-9212-E073A8CEEE12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08384DC-580A-4E8C-BDF8-046D60077F87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3DFA793-B905-4EBD-B76D-53B38AC8FCC2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0547121-7C25-4B2D-A919-671626A8573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4800473-880F-491D-8BAC-B5719F4D28F6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3A3D070-9417-4962-860A-7E50E1E43118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5EC45FE-E4CB-4BF6-9CED-676E4A3A7813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E032326-A635-41CF-9F07-030BEBB31AAD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84C9072-E11A-4161-AFA1-9EF9133D621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75566F1-7BCE-4263-A4BC-838806E0B8A1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A8E139F-B4B1-4A6D-BF69-AE90C98F0B5D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A5AC689-5C51-477E-87EC-37C2D084DF1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CC6BFF3-B720-47A3-A050-6FBC5AAC0B9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25891F4-3709-44BD-838F-CE2C5E8CFEE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0AD55DF-CF6F-41F9-B3CF-481A1C5A8128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E477BD2-9CB2-45FB-8717-A702EE474523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CB54B57-2D6E-4684-A4F1-181A25A9C76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B432972-9F26-4FA3-B06C-E6703DF241A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6CF6C4B-E6E4-49B4-A0F4-E9C0754C1543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02DB131-77E7-4207-A6A0-B417F9B47AA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BBB46C5-A5A1-4F06-A64D-EC8FF8E37A9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FF911CE-8DFC-4983-A6DD-0952970C2130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029C34F-091E-49DE-A76A-CC6D1E5FF8A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B1756F0-4F10-484E-8513-7060A3F5FF96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AB69BB0-83FD-4EA2-8269-E89E27E8FDD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FB9CD61-0CFE-436F-9D5A-02CF4122FF61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4BD58AC-F2A8-43C3-A37F-CDC70495C7B8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552AF1F-405E-4D16-AA79-AE943BCE5BB9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A19DBE8-CB57-4992-A631-1D39960348F2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F2AB06D-D212-475F-954E-B7D0EA3DE18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39FC525-25FA-4B64-912A-3253ABEBFDBD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804445B-8388-4A31-A2E6-67E609BE6A9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7AF1316-89E3-48F1-B99B-21E78433123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352B767-B74E-4094-ADF0-6DA627CB5786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F89AAFC-3AF5-4CC3-8C31-AC6FA0C0450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36D26ED-6A55-4859-9CDB-6A1648CD5030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85FA3A4-1F5D-4343-9D6D-FFF3E0D16FA0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9655D26-08C1-4C48-BE95-04B18CD93290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0A5AC8B-3A8A-4F1D-BC99-55167D19C0A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5CA1E28-A5A8-4272-8BD7-12FE266F82C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0D071AC-8BF5-43FC-8B7E-1224EB50B286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4BDA2E1-8727-44CB-84ED-FA991695C42B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DC2C174-999B-4BB7-BB7C-907D7804A968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30EB87F-D592-463B-8F2A-E7506BC92B8A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F5C3BDD-6C6A-4EF6-9F37-94D027873A22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1F19DBB-8C3A-40FC-97AF-2152FBA5FD1B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2AF974D-BD39-4187-8F11-C179FA6A6537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26B7959-014D-4FF5-82BB-014B875D0042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1F27D6C-27A2-4399-A84B-AED169B8E09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CDD224F-8D62-4632-ABB4-1C1A5F9D51AB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C772DFB-1FC3-42FB-82D1-343FDA589AB2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FB4D4E6-D43F-4717-A9FE-4C6D5E515C1D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0F2E964-093F-4F69-8802-78FA6F3D69D1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D42C376-BE54-4349-8517-FC1BC9D25C08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119CD8B-DCB6-4AD0-AF54-7C9892962D2B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3651D56-D4C4-47E1-B745-E6F985C7A213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236EA53-DEE5-49DB-B905-95603E2BBB3A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821864B-5E5D-4D38-8C5D-D94A062C38BD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191EF70-BD43-44A7-B653-AC853906895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86360DF-9712-4597-A4C9-0ECE56EE57B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1C3C871-64DA-4CE6-AAEC-C8C5E1A28386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E4C0823-AC1E-4FBB-9D10-C670AAEA9AFA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0327AEA-48C7-4DCB-AB13-C5E1762281F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85A88E6-F4F4-4B31-B094-9CD3605C2E40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28E9B3D-4212-466B-950E-551A733FE558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4A990B5-7EBF-42B3-81D9-2B17569B163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BA84532-B167-4036-8E59-BC32E9EE733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5689AF9-D383-4C72-8774-DEF158DF110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84D4C17-39A3-47E3-B060-861482840CE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5B40B8E-A573-4E86-A8D0-E8119B581BEB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F3DDDCF-D2D5-47EE-AB3B-138120470E2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62BE8B9-2B22-4B39-818A-DF40AFA3A8B9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3240A40-E156-4B97-8C8C-97BF35D0295A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BE0F4A5-EF61-488A-BC57-411B5A779E5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2E09081-B76B-44DD-B848-7A3B8B70033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DEEE129-4352-456F-A576-42FB1037854A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D149EFD-8C63-4CCD-9BF4-8455F4F5CE11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38888B3-7BC6-4A10-9EE7-2B487F5F2A32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C00749C-41F1-47CB-93E5-15DA8AABEDEB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970DE5A-1077-4F09-8D95-2CDEA57B6796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6F9D555-0500-4F25-9966-CEB9EA854200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3FA7F5B-49B4-402F-B285-49D2EBB78DD0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8F8C70B-67D8-40F8-8C03-D38A161B5C18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9DB7692-798E-4394-B559-1C021F27490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5D2B6C3-D9E9-429C-BAAC-1484F7DFEB51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AB69896-F86E-46EC-9366-D5E1F53C17D3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BA9AEB7-5E91-4B1A-9750-7457816F5A59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7E681D9-76A5-47B3-AF03-5A88E557E1EB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480807C-4CC0-4143-A099-1FFABA3CCC1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93491CE-2EF9-4489-8C6A-EC3438965FDD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A571309-FAB0-46A1-BB2A-D0360CBD9021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245AE9E-FBFF-41EB-BC02-5277A4EC7CD2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A3F6A10-AB58-4D11-B08A-55CF0539EDE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8531023-278B-4939-A3CE-C74F66B1E23A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6CE9863-84EE-479F-8C96-4379DC74D25B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2365BAA-66D3-4809-BDF6-5735559A879D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9FFB278-0417-4278-B652-8416AF70FD03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3BCD387-B150-48A0-ABA4-500B0E3C6F2D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DF373C6-7ADA-427C-B61D-265C358E7AF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34B8D3D-A209-48E4-9778-00915ACF0C9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579DB01-220A-4B6A-8410-05F922A887E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1BA67D8-0F96-4F39-B8BA-A99A3397FFB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2037376-C556-496D-8F0D-9D0DD4FBE6A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793C836-71BD-40DE-8127-EABE4C75E06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48EFA5D-814B-4249-80FD-7BEEE597F32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03E7EA0-B7C7-4D4B-BF9A-2260FA43331D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8543EEA-535D-44DD-9BB0-4D2FEFE979B1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07A4AF5-2C78-43BC-AC10-FC5F1DC06D49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55D02A8-1F15-41F9-8E34-14C94903485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A379FB9-25CD-4D60-BA5F-924D16A55577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F5910F6-F498-4EEC-860A-43B5C5F0023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BD16BF5-5DD8-406C-9053-3DF3281016C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E111B83-5C36-40D9-BD6A-E1679D889838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A3F6057-359A-40D3-82A8-85724ED785A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30E7EF3-2FD5-4607-9D05-A6F6ABDFCFC3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CE224D3-734D-4471-900B-4162F759788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481D71A-1435-4E3F-842E-E5F961AD0BC7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37E514D-B9A8-4478-8DDB-F11D8E69A3C2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741363" y="7038975"/>
            <a:ext cx="3022600" cy="361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sldNum"/>
          </p:nvPr>
        </p:nvSpPr>
        <p:spPr bwMode="auto">
          <a:xfrm>
            <a:off x="3835400" y="7038975"/>
            <a:ext cx="2417763" cy="361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515BBC13-61F0-4194-8C69-2FF5BC92DBA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6324600" y="7038975"/>
            <a:ext cx="3022600" cy="361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7F6A06E0-3B6A-4628-A66A-C676B3C9EAF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03A8B037-4953-4125-80C5-55998FA44F5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BE701F42-2537-4D7F-89E4-6EB8F8BF1F5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FE765EA9-FA81-41CC-AE3D-45F42A78E687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52E436DE-A52E-4D3C-B926-90CD8AEE5B4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6C05183E-CB6E-44B7-BA75-6EA2C186E93A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2532F019-60E4-448E-8AEB-4A5BB54D5311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31B9816D-B497-4AE1-A9C7-54C8D3F34D79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E99F93A2-3B6C-4837-9D3F-E5DEE345EFC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5EDA162F-BDBA-43C5-B713-DF636912BBE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E9937393-965C-4A62-B016-663CF86E33BD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C6DD4EA9-97B7-4088-AA8D-9CBCDF0F8222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0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Image 103" descr="Drapeau France_deto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3421" y="-1"/>
            <a:ext cx="9937104" cy="7775575"/>
          </a:xfrm>
          <a:prstGeom prst="rect">
            <a:avLst/>
          </a:prstGeom>
        </p:spPr>
      </p:pic>
      <p:grpSp>
        <p:nvGrpSpPr>
          <p:cNvPr id="100" name="Groupe 99"/>
          <p:cNvGrpSpPr/>
          <p:nvPr/>
        </p:nvGrpSpPr>
        <p:grpSpPr>
          <a:xfrm>
            <a:off x="215429" y="647427"/>
            <a:ext cx="10009706" cy="5760640"/>
            <a:chOff x="359445" y="287387"/>
            <a:chExt cx="10657184" cy="6624736"/>
          </a:xfrm>
        </p:grpSpPr>
        <p:grpSp>
          <p:nvGrpSpPr>
            <p:cNvPr id="90" name="Groupe 89"/>
            <p:cNvGrpSpPr/>
            <p:nvPr/>
          </p:nvGrpSpPr>
          <p:grpSpPr>
            <a:xfrm>
              <a:off x="359445" y="287387"/>
              <a:ext cx="9145016" cy="5688632"/>
              <a:chOff x="2555875" y="3498851"/>
              <a:chExt cx="1976438" cy="1236662"/>
            </a:xfrm>
          </p:grpSpPr>
          <p:sp>
            <p:nvSpPr>
              <p:cNvPr id="83" name="Freeform 262"/>
              <p:cNvSpPr>
                <a:spLocks noChangeArrowheads="1"/>
              </p:cNvSpPr>
              <p:nvPr/>
            </p:nvSpPr>
            <p:spPr bwMode="auto">
              <a:xfrm>
                <a:off x="2713038" y="3732213"/>
                <a:ext cx="1819275" cy="1003300"/>
              </a:xfrm>
              <a:custGeom>
                <a:avLst/>
                <a:gdLst/>
                <a:ahLst/>
                <a:cxnLst>
                  <a:cxn ang="0">
                    <a:pos x="5058" y="2785"/>
                  </a:cxn>
                  <a:cxn ang="0">
                    <a:pos x="0" y="0"/>
                  </a:cxn>
                  <a:cxn ang="0">
                    <a:pos x="482" y="2790"/>
                  </a:cxn>
                  <a:cxn ang="0">
                    <a:pos x="5058" y="2785"/>
                  </a:cxn>
                </a:cxnLst>
                <a:rect l="0" t="0" r="r" b="b"/>
                <a:pathLst>
                  <a:path w="5059" h="2791">
                    <a:moveTo>
                      <a:pt x="5058" y="2785"/>
                    </a:moveTo>
                    <a:lnTo>
                      <a:pt x="0" y="0"/>
                    </a:lnTo>
                    <a:lnTo>
                      <a:pt x="482" y="2790"/>
                    </a:lnTo>
                    <a:lnTo>
                      <a:pt x="5058" y="2785"/>
                    </a:lnTo>
                  </a:path>
                </a:pathLst>
              </a:custGeom>
              <a:solidFill>
                <a:srgbClr val="EDEDA8"/>
              </a:solidFill>
              <a:ln w="1008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84" name="Oval 268"/>
              <p:cNvSpPr>
                <a:spLocks noChangeArrowheads="1"/>
              </p:cNvSpPr>
              <p:nvPr/>
            </p:nvSpPr>
            <p:spPr bwMode="auto">
              <a:xfrm rot="18780000">
                <a:off x="2724150" y="3857625"/>
                <a:ext cx="192088" cy="71438"/>
              </a:xfrm>
              <a:prstGeom prst="ellipse">
                <a:avLst/>
              </a:prstGeom>
              <a:solidFill>
                <a:srgbClr val="FFFFD0"/>
              </a:solidFill>
              <a:ln w="1008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85" name="Freeform 269"/>
              <p:cNvSpPr>
                <a:spLocks noChangeArrowheads="1"/>
              </p:cNvSpPr>
              <p:nvPr/>
            </p:nvSpPr>
            <p:spPr bwMode="auto">
              <a:xfrm>
                <a:off x="2555875" y="3614738"/>
                <a:ext cx="303213" cy="339725"/>
              </a:xfrm>
              <a:custGeom>
                <a:avLst/>
                <a:gdLst/>
                <a:ahLst/>
                <a:cxnLst>
                  <a:cxn ang="0">
                    <a:pos x="481" y="872"/>
                  </a:cxn>
                  <a:cxn ang="0">
                    <a:pos x="443" y="796"/>
                  </a:cxn>
                  <a:cxn ang="0">
                    <a:pos x="443" y="790"/>
                  </a:cxn>
                  <a:cxn ang="0">
                    <a:pos x="0" y="287"/>
                  </a:cxn>
                  <a:cxn ang="0">
                    <a:pos x="320" y="16"/>
                  </a:cxn>
                  <a:cxn ang="0">
                    <a:pos x="744" y="446"/>
                  </a:cxn>
                  <a:cxn ang="0">
                    <a:pos x="823" y="506"/>
                  </a:cxn>
                  <a:cxn ang="0">
                    <a:pos x="481" y="872"/>
                  </a:cxn>
                </a:cxnLst>
                <a:rect l="0" t="0" r="r" b="b"/>
                <a:pathLst>
                  <a:path w="845" h="948">
                    <a:moveTo>
                      <a:pt x="481" y="872"/>
                    </a:moveTo>
                    <a:cubicBezTo>
                      <a:pt x="481" y="872"/>
                      <a:pt x="446" y="837"/>
                      <a:pt x="443" y="796"/>
                    </a:cubicBezTo>
                    <a:lnTo>
                      <a:pt x="443" y="790"/>
                    </a:lnTo>
                    <a:lnTo>
                      <a:pt x="0" y="287"/>
                    </a:lnTo>
                    <a:cubicBezTo>
                      <a:pt x="19" y="142"/>
                      <a:pt x="170" y="0"/>
                      <a:pt x="320" y="16"/>
                    </a:cubicBezTo>
                    <a:lnTo>
                      <a:pt x="744" y="446"/>
                    </a:lnTo>
                    <a:cubicBezTo>
                      <a:pt x="833" y="470"/>
                      <a:pt x="844" y="500"/>
                      <a:pt x="823" y="506"/>
                    </a:cubicBezTo>
                    <a:cubicBezTo>
                      <a:pt x="432" y="673"/>
                      <a:pt x="501" y="947"/>
                      <a:pt x="481" y="872"/>
                    </a:cubicBezTo>
                  </a:path>
                </a:pathLst>
              </a:custGeom>
              <a:gradFill rotWithShape="0">
                <a:gsLst>
                  <a:gs pos="0">
                    <a:srgbClr val="000000"/>
                  </a:gs>
                  <a:gs pos="100000">
                    <a:srgbClr val="808080"/>
                  </a:gs>
                </a:gsLst>
                <a:lin ang="18900000" scaled="1"/>
              </a:gradFill>
              <a:ln w="1008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86" name="Freeform 270"/>
              <p:cNvSpPr>
                <a:spLocks noChangeArrowheads="1"/>
              </p:cNvSpPr>
              <p:nvPr/>
            </p:nvSpPr>
            <p:spPr bwMode="auto">
              <a:xfrm>
                <a:off x="2724150" y="3792538"/>
                <a:ext cx="158750" cy="168275"/>
              </a:xfrm>
              <a:custGeom>
                <a:avLst/>
                <a:gdLst/>
                <a:ahLst/>
                <a:cxnLst>
                  <a:cxn ang="0">
                    <a:pos x="443" y="74"/>
                  </a:cxn>
                  <a:cxn ang="0">
                    <a:pos x="79" y="473"/>
                  </a:cxn>
                  <a:cxn ang="0">
                    <a:pos x="8" y="394"/>
                  </a:cxn>
                  <a:cxn ang="0">
                    <a:pos x="369" y="0"/>
                  </a:cxn>
                  <a:cxn ang="0">
                    <a:pos x="443" y="74"/>
                  </a:cxn>
                </a:cxnLst>
                <a:rect l="0" t="0" r="r" b="b"/>
                <a:pathLst>
                  <a:path w="444" h="474">
                    <a:moveTo>
                      <a:pt x="443" y="74"/>
                    </a:moveTo>
                    <a:cubicBezTo>
                      <a:pt x="279" y="60"/>
                      <a:pt x="27" y="356"/>
                      <a:pt x="79" y="473"/>
                    </a:cubicBezTo>
                    <a:lnTo>
                      <a:pt x="8" y="394"/>
                    </a:lnTo>
                    <a:cubicBezTo>
                      <a:pt x="0" y="241"/>
                      <a:pt x="205" y="33"/>
                      <a:pt x="369" y="0"/>
                    </a:cubicBezTo>
                    <a:lnTo>
                      <a:pt x="443" y="74"/>
                    </a:lnTo>
                  </a:path>
                </a:pathLst>
              </a:custGeom>
              <a:solidFill>
                <a:srgbClr val="464646"/>
              </a:solidFill>
              <a:ln w="1008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87" name="Freeform 272"/>
              <p:cNvSpPr>
                <a:spLocks noChangeArrowheads="1"/>
              </p:cNvSpPr>
              <p:nvPr/>
            </p:nvSpPr>
            <p:spPr bwMode="auto">
              <a:xfrm>
                <a:off x="2684463" y="3543301"/>
                <a:ext cx="28575" cy="12223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82" y="0"/>
                  </a:cxn>
                  <a:cxn ang="0">
                    <a:pos x="82" y="339"/>
                  </a:cxn>
                  <a:cxn ang="0">
                    <a:pos x="0" y="342"/>
                  </a:cxn>
                  <a:cxn ang="0">
                    <a:pos x="0" y="3"/>
                  </a:cxn>
                </a:cxnLst>
                <a:rect l="0" t="0" r="r" b="b"/>
                <a:pathLst>
                  <a:path w="83" h="343">
                    <a:moveTo>
                      <a:pt x="0" y="3"/>
                    </a:moveTo>
                    <a:lnTo>
                      <a:pt x="82" y="0"/>
                    </a:lnTo>
                    <a:lnTo>
                      <a:pt x="82" y="339"/>
                    </a:lnTo>
                    <a:lnTo>
                      <a:pt x="0" y="342"/>
                    </a:lnTo>
                    <a:lnTo>
                      <a:pt x="0" y="3"/>
                    </a:lnTo>
                  </a:path>
                </a:pathLst>
              </a:custGeom>
              <a:solidFill>
                <a:srgbClr val="464646"/>
              </a:solidFill>
              <a:ln w="1008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88" name="Freeform 273"/>
              <p:cNvSpPr>
                <a:spLocks noChangeArrowheads="1"/>
              </p:cNvSpPr>
              <p:nvPr/>
            </p:nvSpPr>
            <p:spPr bwMode="auto">
              <a:xfrm>
                <a:off x="2587625" y="3500438"/>
                <a:ext cx="215900" cy="793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5" y="0"/>
                  </a:cxn>
                  <a:cxn ang="0">
                    <a:pos x="0" y="0"/>
                  </a:cxn>
                </a:cxnLst>
                <a:rect l="0" t="0" r="r" b="b"/>
                <a:pathLst>
                  <a:path w="606" h="227">
                    <a:moveTo>
                      <a:pt x="0" y="0"/>
                    </a:moveTo>
                    <a:cubicBezTo>
                      <a:pt x="137" y="226"/>
                      <a:pt x="468" y="226"/>
                      <a:pt x="605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464646"/>
              </a:solidFill>
              <a:ln w="1008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89" name="Freeform 274"/>
              <p:cNvSpPr>
                <a:spLocks noChangeArrowheads="1"/>
              </p:cNvSpPr>
              <p:nvPr/>
            </p:nvSpPr>
            <p:spPr bwMode="auto">
              <a:xfrm>
                <a:off x="2581275" y="3498851"/>
                <a:ext cx="107950" cy="63500"/>
              </a:xfrm>
              <a:custGeom>
                <a:avLst/>
                <a:gdLst/>
                <a:ahLst/>
                <a:cxnLst>
                  <a:cxn ang="0">
                    <a:pos x="128" y="2"/>
                  </a:cxn>
                  <a:cxn ang="0">
                    <a:pos x="284" y="156"/>
                  </a:cxn>
                  <a:cxn ang="0">
                    <a:pos x="104" y="112"/>
                  </a:cxn>
                  <a:cxn ang="0">
                    <a:pos x="0" y="2"/>
                  </a:cxn>
                  <a:cxn ang="0">
                    <a:pos x="128" y="2"/>
                  </a:cxn>
                </a:cxnLst>
                <a:rect l="0" t="0" r="r" b="b"/>
                <a:pathLst>
                  <a:path w="303" h="180">
                    <a:moveTo>
                      <a:pt x="128" y="2"/>
                    </a:moveTo>
                    <a:cubicBezTo>
                      <a:pt x="85" y="109"/>
                      <a:pt x="302" y="137"/>
                      <a:pt x="284" y="156"/>
                    </a:cubicBezTo>
                    <a:cubicBezTo>
                      <a:pt x="271" y="179"/>
                      <a:pt x="139" y="128"/>
                      <a:pt x="104" y="112"/>
                    </a:cubicBezTo>
                    <a:cubicBezTo>
                      <a:pt x="52" y="87"/>
                      <a:pt x="0" y="2"/>
                      <a:pt x="0" y="2"/>
                    </a:cubicBezTo>
                    <a:cubicBezTo>
                      <a:pt x="0" y="0"/>
                      <a:pt x="128" y="2"/>
                      <a:pt x="128" y="2"/>
                    </a:cubicBezTo>
                  </a:path>
                </a:pathLst>
              </a:custGeom>
              <a:solidFill>
                <a:srgbClr val="000000"/>
              </a:solidFill>
              <a:ln w="1008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97" name="Groupe 96"/>
            <p:cNvGrpSpPr/>
            <p:nvPr/>
          </p:nvGrpSpPr>
          <p:grpSpPr>
            <a:xfrm>
              <a:off x="1871613" y="287387"/>
              <a:ext cx="9145016" cy="5616624"/>
              <a:chOff x="3037930" y="3502595"/>
              <a:chExt cx="1952625" cy="1214437"/>
            </a:xfrm>
          </p:grpSpPr>
          <p:sp>
            <p:nvSpPr>
              <p:cNvPr id="91" name="Freeform 261"/>
              <p:cNvSpPr>
                <a:spLocks noChangeArrowheads="1"/>
              </p:cNvSpPr>
              <p:nvPr/>
            </p:nvSpPr>
            <p:spPr bwMode="auto">
              <a:xfrm>
                <a:off x="3037930" y="3734370"/>
                <a:ext cx="1806575" cy="982662"/>
              </a:xfrm>
              <a:custGeom>
                <a:avLst/>
                <a:gdLst/>
                <a:ahLst/>
                <a:cxnLst>
                  <a:cxn ang="0">
                    <a:pos x="0" y="2722"/>
                  </a:cxn>
                  <a:cxn ang="0">
                    <a:pos x="5023" y="0"/>
                  </a:cxn>
                  <a:cxn ang="0">
                    <a:pos x="4574" y="2733"/>
                  </a:cxn>
                  <a:cxn ang="0">
                    <a:pos x="0" y="2722"/>
                  </a:cxn>
                </a:cxnLst>
                <a:rect l="0" t="0" r="r" b="b"/>
                <a:pathLst>
                  <a:path w="5024" h="2734">
                    <a:moveTo>
                      <a:pt x="0" y="2722"/>
                    </a:moveTo>
                    <a:lnTo>
                      <a:pt x="5023" y="0"/>
                    </a:lnTo>
                    <a:lnTo>
                      <a:pt x="4574" y="2733"/>
                    </a:lnTo>
                    <a:lnTo>
                      <a:pt x="0" y="2722"/>
                    </a:lnTo>
                  </a:path>
                </a:pathLst>
              </a:custGeom>
              <a:solidFill>
                <a:srgbClr val="00DCE4"/>
              </a:solidFill>
              <a:ln w="1008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2" name="Oval 282"/>
              <p:cNvSpPr>
                <a:spLocks noChangeArrowheads="1"/>
              </p:cNvSpPr>
              <p:nvPr/>
            </p:nvSpPr>
            <p:spPr bwMode="auto">
              <a:xfrm rot="2820000">
                <a:off x="4628605" y="3855020"/>
                <a:ext cx="192087" cy="71438"/>
              </a:xfrm>
              <a:prstGeom prst="ellipse">
                <a:avLst/>
              </a:prstGeom>
              <a:solidFill>
                <a:srgbClr val="BCFFBC"/>
              </a:solidFill>
              <a:ln w="1008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3" name="Freeform 283"/>
              <p:cNvSpPr>
                <a:spLocks noChangeArrowheads="1"/>
              </p:cNvSpPr>
              <p:nvPr/>
            </p:nvSpPr>
            <p:spPr bwMode="auto">
              <a:xfrm>
                <a:off x="4687342" y="3616895"/>
                <a:ext cx="303213" cy="339725"/>
              </a:xfrm>
              <a:custGeom>
                <a:avLst/>
                <a:gdLst/>
                <a:ahLst/>
                <a:cxnLst>
                  <a:cxn ang="0">
                    <a:pos x="358" y="872"/>
                  </a:cxn>
                  <a:cxn ang="0">
                    <a:pos x="397" y="796"/>
                  </a:cxn>
                  <a:cxn ang="0">
                    <a:pos x="397" y="790"/>
                  </a:cxn>
                  <a:cxn ang="0">
                    <a:pos x="845" y="287"/>
                  </a:cxn>
                  <a:cxn ang="0">
                    <a:pos x="520" y="16"/>
                  </a:cxn>
                  <a:cxn ang="0">
                    <a:pos x="99" y="446"/>
                  </a:cxn>
                  <a:cxn ang="0">
                    <a:pos x="17" y="506"/>
                  </a:cxn>
                  <a:cxn ang="0">
                    <a:pos x="358" y="872"/>
                  </a:cxn>
                </a:cxnLst>
                <a:rect l="0" t="0" r="r" b="b"/>
                <a:pathLst>
                  <a:path w="846" h="948">
                    <a:moveTo>
                      <a:pt x="358" y="872"/>
                    </a:moveTo>
                    <a:cubicBezTo>
                      <a:pt x="358" y="872"/>
                      <a:pt x="394" y="837"/>
                      <a:pt x="397" y="796"/>
                    </a:cubicBezTo>
                    <a:lnTo>
                      <a:pt x="397" y="790"/>
                    </a:lnTo>
                    <a:lnTo>
                      <a:pt x="845" y="287"/>
                    </a:lnTo>
                    <a:cubicBezTo>
                      <a:pt x="824" y="142"/>
                      <a:pt x="670" y="0"/>
                      <a:pt x="520" y="16"/>
                    </a:cubicBezTo>
                    <a:lnTo>
                      <a:pt x="99" y="446"/>
                    </a:lnTo>
                    <a:cubicBezTo>
                      <a:pt x="8" y="470"/>
                      <a:pt x="0" y="500"/>
                      <a:pt x="17" y="506"/>
                    </a:cubicBezTo>
                    <a:cubicBezTo>
                      <a:pt x="408" y="673"/>
                      <a:pt x="337" y="947"/>
                      <a:pt x="358" y="872"/>
                    </a:cubicBezTo>
                  </a:path>
                </a:pathLst>
              </a:custGeom>
              <a:gradFill rotWithShape="0">
                <a:gsLst>
                  <a:gs pos="0">
                    <a:srgbClr val="000000"/>
                  </a:gs>
                  <a:gs pos="100000">
                    <a:srgbClr val="808080"/>
                  </a:gs>
                </a:gsLst>
                <a:lin ang="18900000" scaled="1"/>
              </a:gradFill>
              <a:ln w="1008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4" name="Freeform 284"/>
              <p:cNvSpPr>
                <a:spLocks noChangeArrowheads="1"/>
              </p:cNvSpPr>
              <p:nvPr/>
            </p:nvSpPr>
            <p:spPr bwMode="auto">
              <a:xfrm>
                <a:off x="4660355" y="3794695"/>
                <a:ext cx="158750" cy="168275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364" y="473"/>
                  </a:cxn>
                  <a:cxn ang="0">
                    <a:pos x="435" y="394"/>
                  </a:cxn>
                  <a:cxn ang="0">
                    <a:pos x="74" y="0"/>
                  </a:cxn>
                  <a:cxn ang="0">
                    <a:pos x="0" y="74"/>
                  </a:cxn>
                </a:cxnLst>
                <a:rect l="0" t="0" r="r" b="b"/>
                <a:pathLst>
                  <a:path w="445" h="474">
                    <a:moveTo>
                      <a:pt x="0" y="74"/>
                    </a:moveTo>
                    <a:cubicBezTo>
                      <a:pt x="167" y="60"/>
                      <a:pt x="416" y="356"/>
                      <a:pt x="364" y="473"/>
                    </a:cubicBezTo>
                    <a:lnTo>
                      <a:pt x="435" y="394"/>
                    </a:lnTo>
                    <a:cubicBezTo>
                      <a:pt x="444" y="241"/>
                      <a:pt x="238" y="33"/>
                      <a:pt x="74" y="0"/>
                    </a:cubicBezTo>
                    <a:lnTo>
                      <a:pt x="0" y="74"/>
                    </a:lnTo>
                  </a:path>
                </a:pathLst>
              </a:custGeom>
              <a:solidFill>
                <a:srgbClr val="464646"/>
              </a:solidFill>
              <a:ln w="1008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" name="Freeform 286"/>
              <p:cNvSpPr>
                <a:spLocks noChangeArrowheads="1"/>
              </p:cNvSpPr>
              <p:nvPr/>
            </p:nvSpPr>
            <p:spPr bwMode="auto">
              <a:xfrm>
                <a:off x="4830217" y="3545458"/>
                <a:ext cx="28575" cy="122237"/>
              </a:xfrm>
              <a:custGeom>
                <a:avLst/>
                <a:gdLst/>
                <a:ahLst/>
                <a:cxnLst>
                  <a:cxn ang="0">
                    <a:pos x="82" y="3"/>
                  </a:cxn>
                  <a:cxn ang="0">
                    <a:pos x="0" y="0"/>
                  </a:cxn>
                  <a:cxn ang="0">
                    <a:pos x="0" y="339"/>
                  </a:cxn>
                  <a:cxn ang="0">
                    <a:pos x="82" y="342"/>
                  </a:cxn>
                  <a:cxn ang="0">
                    <a:pos x="82" y="3"/>
                  </a:cxn>
                </a:cxnLst>
                <a:rect l="0" t="0" r="r" b="b"/>
                <a:pathLst>
                  <a:path w="83" h="343">
                    <a:moveTo>
                      <a:pt x="82" y="3"/>
                    </a:moveTo>
                    <a:lnTo>
                      <a:pt x="0" y="0"/>
                    </a:lnTo>
                    <a:lnTo>
                      <a:pt x="0" y="339"/>
                    </a:lnTo>
                    <a:lnTo>
                      <a:pt x="82" y="342"/>
                    </a:lnTo>
                    <a:lnTo>
                      <a:pt x="82" y="3"/>
                    </a:lnTo>
                  </a:path>
                </a:pathLst>
              </a:custGeom>
              <a:solidFill>
                <a:srgbClr val="464646"/>
              </a:solidFill>
              <a:ln w="1008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6" name="Freeform 287"/>
              <p:cNvSpPr>
                <a:spLocks noChangeArrowheads="1"/>
              </p:cNvSpPr>
              <p:nvPr/>
            </p:nvSpPr>
            <p:spPr bwMode="auto">
              <a:xfrm>
                <a:off x="4739730" y="3502595"/>
                <a:ext cx="215900" cy="79375"/>
              </a:xfrm>
              <a:custGeom>
                <a:avLst/>
                <a:gdLst/>
                <a:ahLst/>
                <a:cxnLst>
                  <a:cxn ang="0">
                    <a:pos x="605" y="0"/>
                  </a:cxn>
                  <a:cxn ang="0">
                    <a:pos x="0" y="0"/>
                  </a:cxn>
                  <a:cxn ang="0">
                    <a:pos x="605" y="0"/>
                  </a:cxn>
                </a:cxnLst>
                <a:rect l="0" t="0" r="r" b="b"/>
                <a:pathLst>
                  <a:path w="606" h="227">
                    <a:moveTo>
                      <a:pt x="605" y="0"/>
                    </a:moveTo>
                    <a:cubicBezTo>
                      <a:pt x="468" y="226"/>
                      <a:pt x="137" y="226"/>
                      <a:pt x="0" y="0"/>
                    </a:cubicBezTo>
                    <a:lnTo>
                      <a:pt x="605" y="0"/>
                    </a:lnTo>
                  </a:path>
                </a:pathLst>
              </a:custGeom>
              <a:solidFill>
                <a:srgbClr val="464646"/>
              </a:solidFill>
              <a:ln w="1008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99" name="Freeform 263"/>
            <p:cNvSpPr>
              <a:spLocks noChangeArrowheads="1"/>
            </p:cNvSpPr>
            <p:nvPr/>
          </p:nvSpPr>
          <p:spPr bwMode="auto">
            <a:xfrm>
              <a:off x="2015629" y="3815779"/>
              <a:ext cx="7344816" cy="2304256"/>
            </a:xfrm>
            <a:custGeom>
              <a:avLst/>
              <a:gdLst/>
              <a:ahLst/>
              <a:cxnLst>
                <a:cxn ang="0">
                  <a:pos x="2153" y="0"/>
                </a:cxn>
                <a:cxn ang="0">
                  <a:pos x="4397" y="1103"/>
                </a:cxn>
                <a:cxn ang="0">
                  <a:pos x="0" y="1133"/>
                </a:cxn>
                <a:cxn ang="0">
                  <a:pos x="2153" y="0"/>
                </a:cxn>
              </a:cxnLst>
              <a:rect l="0" t="0" r="r" b="b"/>
              <a:pathLst>
                <a:path w="4398" h="1556">
                  <a:moveTo>
                    <a:pt x="2153" y="0"/>
                  </a:moveTo>
                  <a:lnTo>
                    <a:pt x="4397" y="1103"/>
                  </a:lnTo>
                  <a:cubicBezTo>
                    <a:pt x="4076" y="1544"/>
                    <a:pt x="110" y="1555"/>
                    <a:pt x="0" y="1133"/>
                  </a:cubicBezTo>
                  <a:lnTo>
                    <a:pt x="2153" y="0"/>
                  </a:lnTo>
                </a:path>
              </a:pathLst>
            </a:custGeom>
            <a:solidFill>
              <a:srgbClr val="BCFFBC"/>
            </a:solidFill>
            <a:ln w="1008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8" name="Oval 266"/>
            <p:cNvSpPr>
              <a:spLocks noChangeArrowheads="1"/>
            </p:cNvSpPr>
            <p:nvPr/>
          </p:nvSpPr>
          <p:spPr bwMode="auto">
            <a:xfrm>
              <a:off x="1871613" y="4751883"/>
              <a:ext cx="7704856" cy="2160240"/>
            </a:xfrm>
            <a:prstGeom prst="ellipse">
              <a:avLst/>
            </a:prstGeom>
            <a:solidFill>
              <a:srgbClr val="FFFFD0"/>
            </a:solidFill>
            <a:ln w="1008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3" name="ZoneTexte 102"/>
          <p:cNvSpPr txBox="1"/>
          <p:nvPr/>
        </p:nvSpPr>
        <p:spPr>
          <a:xfrm>
            <a:off x="2447677" y="4823891"/>
            <a:ext cx="5832648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 smtClean="0">
                <a:latin typeface="Calibri" pitchFamily="34" charset="0"/>
                <a:cs typeface="Calibri" pitchFamily="34" charset="0"/>
              </a:rPr>
              <a:t>STRATÉGIE FÉDÉRALE </a:t>
            </a:r>
            <a:r>
              <a:rPr lang="fr-FR" sz="4800" b="1" dirty="0">
                <a:latin typeface="Calibri" pitchFamily="34" charset="0"/>
                <a:cs typeface="Calibri" pitchFamily="34" charset="0"/>
              </a:rPr>
              <a:t/>
            </a:r>
            <a:br>
              <a:rPr lang="fr-FR" sz="4800" b="1" dirty="0">
                <a:latin typeface="Calibri" pitchFamily="34" charset="0"/>
                <a:cs typeface="Calibri" pitchFamily="34" charset="0"/>
              </a:rPr>
            </a:br>
            <a:r>
              <a:rPr lang="fr-FR" sz="4800" b="1" dirty="0" smtClean="0">
                <a:latin typeface="Calibri" pitchFamily="34" charset="0"/>
                <a:cs typeface="Calibri" pitchFamily="34" charset="0"/>
              </a:rPr>
              <a:t>Association</a:t>
            </a:r>
            <a:endParaRPr lang="fr-FR" sz="48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5" name="Image 104" descr="Jujuts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28397" y="6120035"/>
            <a:ext cx="1080120" cy="1478414"/>
          </a:xfrm>
          <a:prstGeom prst="rect">
            <a:avLst/>
          </a:prstGeom>
        </p:spPr>
      </p:pic>
      <p:sp>
        <p:nvSpPr>
          <p:cNvPr id="107" name="ZoneTexte 106"/>
          <p:cNvSpPr txBox="1"/>
          <p:nvPr/>
        </p:nvSpPr>
        <p:spPr>
          <a:xfrm>
            <a:off x="3887837" y="6840115"/>
            <a:ext cx="2901243" cy="443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Par Salem Roger Yahi</a:t>
            </a:r>
            <a:endParaRPr lang="fr-FR" b="1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-312738" y="477838"/>
            <a:ext cx="10837863" cy="725487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Utilité</a:t>
            </a:r>
            <a:endParaRPr lang="fr-FR" sz="25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591" name="Text Box 39"/>
          <p:cNvSpPr txBox="1">
            <a:spLocks noChangeArrowheads="1"/>
          </p:cNvSpPr>
          <p:nvPr/>
        </p:nvSpPr>
        <p:spPr bwMode="auto">
          <a:xfrm>
            <a:off x="1077913" y="1454150"/>
            <a:ext cx="8054975" cy="1068388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just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2100" b="1">
                <a:latin typeface="Calibri" pitchFamily="34" charset="0"/>
                <a:cs typeface="Calibri" pitchFamily="34" charset="0"/>
              </a:rPr>
              <a:t>Le pilotage stratégique</a:t>
            </a:r>
            <a:r>
              <a:rPr lang="fr-FR" sz="2100">
                <a:latin typeface="Calibri" pitchFamily="34" charset="0"/>
                <a:cs typeface="Calibri" pitchFamily="34" charset="0"/>
              </a:rPr>
              <a:t> permet une gradation et une cohérence des niveaux de pilotage, du niveau stratégique général au plus fin des activités et des processus.</a:t>
            </a:r>
          </a:p>
        </p:txBody>
      </p:sp>
      <p:grpSp>
        <p:nvGrpSpPr>
          <p:cNvPr id="23592" name="Group 40"/>
          <p:cNvGrpSpPr>
            <a:grpSpLocks/>
          </p:cNvGrpSpPr>
          <p:nvPr/>
        </p:nvGrpSpPr>
        <p:grpSpPr bwMode="auto">
          <a:xfrm>
            <a:off x="968375" y="2973388"/>
            <a:ext cx="8083550" cy="2847975"/>
            <a:chOff x="610" y="1873"/>
            <a:chExt cx="5092" cy="1794"/>
          </a:xfrm>
        </p:grpSpPr>
        <p:sp>
          <p:nvSpPr>
            <p:cNvPr id="23593" name="Text Box 41"/>
            <p:cNvSpPr txBox="1">
              <a:spLocks noChangeArrowheads="1"/>
            </p:cNvSpPr>
            <p:nvPr/>
          </p:nvSpPr>
          <p:spPr bwMode="auto">
            <a:xfrm>
              <a:off x="610" y="1873"/>
              <a:ext cx="2760" cy="307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 algn="just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</a:pPr>
              <a:r>
                <a:rPr lang="fr-FR" sz="2100" b="1">
                  <a:latin typeface="Calibri" pitchFamily="34" charset="0"/>
                  <a:cs typeface="Calibri" pitchFamily="34" charset="0"/>
                </a:rPr>
                <a:t>Le pilotage stratégique</a:t>
              </a:r>
              <a:r>
                <a:rPr lang="fr-FR" sz="2100">
                  <a:latin typeface="Calibri" pitchFamily="34" charset="0"/>
                  <a:cs typeface="Calibri" pitchFamily="34" charset="0"/>
                </a:rPr>
                <a:t> sert à :</a:t>
              </a:r>
            </a:p>
          </p:txBody>
        </p:sp>
        <p:sp>
          <p:nvSpPr>
            <p:cNvPr id="23594" name="Text Box 42"/>
            <p:cNvSpPr txBox="1">
              <a:spLocks noChangeArrowheads="1"/>
            </p:cNvSpPr>
            <p:nvPr/>
          </p:nvSpPr>
          <p:spPr bwMode="auto">
            <a:xfrm>
              <a:off x="616" y="2206"/>
              <a:ext cx="5085" cy="146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 marL="268288" indent="-268288" algn="just">
                <a:lnSpc>
                  <a:spcPct val="100000"/>
                </a:lnSpc>
                <a:buSzPct val="114000"/>
                <a:buFont typeface="Times New Roman" pitchFamily="16" charset="0"/>
                <a:buBlip>
                  <a:blip r:embed="rId3"/>
                </a:buBlip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</a:tabLst>
              </a:pPr>
              <a:r>
                <a:rPr lang="fr-FR" sz="2100" b="1" dirty="0">
                  <a:latin typeface="Calibri" pitchFamily="34" charset="0"/>
                  <a:cs typeface="Calibri" pitchFamily="34" charset="0"/>
                </a:rPr>
                <a:t>Renforcer</a:t>
              </a:r>
              <a:r>
                <a:rPr lang="fr-FR" sz="2100" dirty="0">
                  <a:latin typeface="Calibri" pitchFamily="34" charset="0"/>
                  <a:cs typeface="Calibri" pitchFamily="34" charset="0"/>
                </a:rPr>
                <a:t> la pertinence et le partage de la vision stratégique.</a:t>
              </a:r>
            </a:p>
            <a:p>
              <a:pPr marL="268288" indent="-268288" algn="just">
                <a:lnSpc>
                  <a:spcPct val="100000"/>
                </a:lnSpc>
                <a:spcBef>
                  <a:spcPts val="313"/>
                </a:spcBef>
                <a:buSzPct val="114000"/>
                <a:buFont typeface="Times New Roman" pitchFamily="16" charset="0"/>
                <a:buBlip>
                  <a:blip r:embed="rId3"/>
                </a:buBlip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</a:tabLst>
              </a:pPr>
              <a:r>
                <a:rPr lang="fr-FR" sz="2100" b="1" dirty="0">
                  <a:latin typeface="Calibri" pitchFamily="34" charset="0"/>
                  <a:cs typeface="Calibri" pitchFamily="34" charset="0"/>
                </a:rPr>
                <a:t>Orienter</a:t>
              </a:r>
              <a:r>
                <a:rPr lang="fr-FR" sz="2100" dirty="0">
                  <a:latin typeface="Calibri" pitchFamily="34" charset="0"/>
                  <a:cs typeface="Calibri" pitchFamily="34" charset="0"/>
                </a:rPr>
                <a:t> l'adaptation des processus et des fonctions-clés.</a:t>
              </a:r>
            </a:p>
            <a:p>
              <a:pPr marL="268288" indent="-268288" algn="just">
                <a:lnSpc>
                  <a:spcPct val="100000"/>
                </a:lnSpc>
                <a:spcBef>
                  <a:spcPts val="313"/>
                </a:spcBef>
                <a:buSzPct val="114000"/>
                <a:buFont typeface="Times New Roman" pitchFamily="16" charset="0"/>
                <a:buBlip>
                  <a:blip r:embed="rId3"/>
                </a:buBlip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</a:tabLst>
              </a:pPr>
              <a:r>
                <a:rPr lang="fr-FR" sz="2100" b="1" dirty="0">
                  <a:latin typeface="Calibri" pitchFamily="34" charset="0"/>
                  <a:cs typeface="Calibri" pitchFamily="34" charset="0"/>
                </a:rPr>
                <a:t>Stimuler</a:t>
              </a:r>
              <a:r>
                <a:rPr lang="fr-FR" sz="2100" dirty="0">
                  <a:latin typeface="Calibri" pitchFamily="34" charset="0"/>
                  <a:cs typeface="Calibri" pitchFamily="34" charset="0"/>
                </a:rPr>
                <a:t> à tous les niveaux vigilance et échanges sur les résultats, les </a:t>
              </a:r>
              <a:r>
                <a:rPr lang="fr-FR" sz="2100" dirty="0" smtClean="0">
                  <a:latin typeface="Calibri" pitchFamily="34" charset="0"/>
                  <a:cs typeface="Calibri" pitchFamily="34" charset="0"/>
                </a:rPr>
                <a:t>réussites </a:t>
              </a:r>
              <a:r>
                <a:rPr lang="fr-FR" sz="2100" dirty="0">
                  <a:latin typeface="Calibri" pitchFamily="34" charset="0"/>
                  <a:cs typeface="Calibri" pitchFamily="34" charset="0"/>
                </a:rPr>
                <a:t>et les variables de l'environnement.</a:t>
              </a:r>
            </a:p>
            <a:p>
              <a:pPr marL="268288" indent="-268288" algn="just">
                <a:lnSpc>
                  <a:spcPct val="100000"/>
                </a:lnSpc>
                <a:spcBef>
                  <a:spcPts val="313"/>
                </a:spcBef>
                <a:buSzPct val="114000"/>
                <a:buFont typeface="Times New Roman" pitchFamily="16" charset="0"/>
                <a:buBlip>
                  <a:blip r:embed="rId3"/>
                </a:buBlip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</a:tabLst>
              </a:pPr>
              <a:r>
                <a:rPr lang="fr-FR" sz="2100" b="1" dirty="0">
                  <a:latin typeface="Calibri" pitchFamily="34" charset="0"/>
                  <a:cs typeface="Calibri" pitchFamily="34" charset="0"/>
                </a:rPr>
                <a:t>Favoriser</a:t>
              </a:r>
              <a:r>
                <a:rPr lang="fr-FR" sz="2100" dirty="0">
                  <a:latin typeface="Calibri" pitchFamily="34" charset="0"/>
                  <a:cs typeface="Calibri" pitchFamily="34" charset="0"/>
                </a:rPr>
                <a:t> la réflexion et la compétence collectives, en lieu et place des logiques individuelles (diviser pour régner ... ou ... fédérer pour gagner).</a:t>
              </a:r>
            </a:p>
          </p:txBody>
        </p:sp>
      </p:grpSp>
      <p:pic>
        <p:nvPicPr>
          <p:cNvPr id="46" name="Image 45" descr="Jujuts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00405" y="6048027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-312738" y="471488"/>
            <a:ext cx="10848976" cy="547687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Efficacité</a:t>
            </a:r>
            <a:endParaRPr lang="fr-FR" sz="25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615" name="Text Box 39"/>
          <p:cNvSpPr txBox="1">
            <a:spLocks noChangeArrowheads="1"/>
          </p:cNvSpPr>
          <p:nvPr/>
        </p:nvSpPr>
        <p:spPr bwMode="auto">
          <a:xfrm>
            <a:off x="931863" y="1552575"/>
            <a:ext cx="7151687" cy="54610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just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1900" b="1" dirty="0">
                <a:latin typeface="Calibri" pitchFamily="34" charset="0"/>
                <a:cs typeface="Calibri" pitchFamily="34" charset="0"/>
              </a:rPr>
              <a:t>Le pilotage stratégique</a:t>
            </a:r>
            <a:r>
              <a:rPr lang="fr-FR" sz="1900" dirty="0">
                <a:latin typeface="Calibri" pitchFamily="34" charset="0"/>
                <a:cs typeface="Calibri" pitchFamily="34" charset="0"/>
              </a:rPr>
              <a:t> traite les questions suivantes </a:t>
            </a:r>
            <a:r>
              <a:rPr lang="fr-FR" sz="19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algn="just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fr-FR" sz="1900" dirty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1900" b="1" dirty="0" smtClean="0">
                <a:latin typeface="Calibri" pitchFamily="34" charset="0"/>
                <a:cs typeface="Calibri" pitchFamily="34" charset="0"/>
              </a:rPr>
              <a:t>Comment </a:t>
            </a:r>
            <a:r>
              <a:rPr lang="fr-FR" sz="19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algn="just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fr-FR" sz="1900" dirty="0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fr-FR" sz="19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616" name="Text Box 40"/>
          <p:cNvSpPr txBox="1">
            <a:spLocks noChangeArrowheads="1"/>
          </p:cNvSpPr>
          <p:nvPr/>
        </p:nvSpPr>
        <p:spPr bwMode="auto">
          <a:xfrm>
            <a:off x="935509" y="2519635"/>
            <a:ext cx="8896350" cy="3582988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268288" indent="-268288">
              <a:lnSpc>
                <a:spcPct val="100000"/>
              </a:lnSpc>
              <a:buSzPct val="11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juger de la performance, sous toutes ses formes ?</a:t>
            </a:r>
          </a:p>
          <a:p>
            <a:pPr marL="268288" indent="-268288">
              <a:lnSpc>
                <a:spcPct val="100000"/>
              </a:lnSpc>
              <a:spcBef>
                <a:spcPts val="313"/>
              </a:spcBef>
              <a:buSzPct val="11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situer et maintenir les priorités, lors des décisions à prendre ?</a:t>
            </a:r>
          </a:p>
          <a:p>
            <a:pPr marL="268288" indent="-268288">
              <a:lnSpc>
                <a:spcPct val="100000"/>
              </a:lnSpc>
              <a:spcBef>
                <a:spcPts val="313"/>
              </a:spcBef>
              <a:buSzPct val="11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fonder les décisions, les cohérences, les convergences, les différences..?</a:t>
            </a:r>
          </a:p>
          <a:p>
            <a:pPr marL="268288" indent="-268288">
              <a:lnSpc>
                <a:spcPct val="100000"/>
              </a:lnSpc>
              <a:spcBef>
                <a:spcPts val="313"/>
              </a:spcBef>
              <a:buSzPct val="11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piloter en environnement complexe où </a:t>
            </a:r>
            <a:r>
              <a:rPr lang="fr-FR" sz="2100" dirty="0" smtClean="0">
                <a:latin typeface="Calibri" pitchFamily="34" charset="0"/>
                <a:cs typeface="Calibri" pitchFamily="34" charset="0"/>
              </a:rPr>
              <a:t>l’affilié </a:t>
            </a:r>
            <a:r>
              <a:rPr lang="fr-FR" sz="2100" dirty="0">
                <a:latin typeface="Calibri" pitchFamily="34" charset="0"/>
                <a:cs typeface="Calibri" pitchFamily="34" charset="0"/>
              </a:rPr>
              <a:t>s'impose ?</a:t>
            </a:r>
          </a:p>
          <a:p>
            <a:pPr marL="268288" indent="-268288">
              <a:lnSpc>
                <a:spcPct val="100000"/>
              </a:lnSpc>
              <a:spcBef>
                <a:spcPts val="313"/>
              </a:spcBef>
              <a:buSzPct val="11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piloter quand les prévisions sont de moins en moins appropriées à l'environnement et sans cesse remises en cause ?</a:t>
            </a:r>
          </a:p>
          <a:p>
            <a:pPr marL="268288" indent="-268288">
              <a:lnSpc>
                <a:spcPct val="100000"/>
              </a:lnSpc>
              <a:spcBef>
                <a:spcPts val="313"/>
              </a:spcBef>
              <a:buSzPct val="11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implanter efficacement le pilotage aux divers niveaux de responsabilité ?</a:t>
            </a:r>
          </a:p>
          <a:p>
            <a:pPr marL="268288" indent="-268288">
              <a:lnSpc>
                <a:spcPct val="100000"/>
              </a:lnSpc>
              <a:spcBef>
                <a:spcPts val="313"/>
              </a:spcBef>
              <a:buSzPct val="11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développer un management ad hoc ?</a:t>
            </a:r>
          </a:p>
          <a:p>
            <a:pPr marL="268288" indent="-268288">
              <a:lnSpc>
                <a:spcPct val="100000"/>
              </a:lnSpc>
              <a:spcBef>
                <a:spcPts val="313"/>
              </a:spcBef>
              <a:buSzPct val="11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accroître la performance individuelle et collective ?</a:t>
            </a:r>
          </a:p>
          <a:p>
            <a:pPr marL="268288" indent="-268288">
              <a:lnSpc>
                <a:spcPct val="100000"/>
              </a:lnSpc>
              <a:spcBef>
                <a:spcPts val="313"/>
              </a:spcBef>
              <a:buSzPct val="11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favoriser l'adhésion et l'apprentissage collectif des </a:t>
            </a:r>
            <a:r>
              <a:rPr lang="fr-FR" sz="2100" dirty="0" smtClean="0">
                <a:latin typeface="Calibri" pitchFamily="34" charset="0"/>
                <a:cs typeface="Calibri" pitchFamily="34" charset="0"/>
              </a:rPr>
              <a:t>bénévoles et des professionnels </a:t>
            </a:r>
            <a:r>
              <a:rPr lang="fr-FR" sz="2100" dirty="0">
                <a:latin typeface="Calibri" pitchFamily="34" charset="0"/>
                <a:cs typeface="Calibri" pitchFamily="34" charset="0"/>
              </a:rPr>
              <a:t>?</a:t>
            </a:r>
          </a:p>
        </p:txBody>
      </p:sp>
      <p:pic>
        <p:nvPicPr>
          <p:cNvPr id="44" name="Image 43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00405" y="6048027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-1" y="346075"/>
            <a:ext cx="10367963" cy="53657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Objectifs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opérationnels</a:t>
            </a:r>
          </a:p>
        </p:txBody>
      </p:sp>
      <p:grpSp>
        <p:nvGrpSpPr>
          <p:cNvPr id="25639" name="Group 39"/>
          <p:cNvGrpSpPr>
            <a:grpSpLocks/>
          </p:cNvGrpSpPr>
          <p:nvPr/>
        </p:nvGrpSpPr>
        <p:grpSpPr bwMode="auto">
          <a:xfrm>
            <a:off x="781050" y="1320800"/>
            <a:ext cx="9015413" cy="4854575"/>
            <a:chOff x="492" y="832"/>
            <a:chExt cx="5679" cy="3058"/>
          </a:xfrm>
        </p:grpSpPr>
        <p:sp>
          <p:nvSpPr>
            <p:cNvPr id="25640" name="Text Box 40"/>
            <p:cNvSpPr txBox="1">
              <a:spLocks noChangeArrowheads="1"/>
            </p:cNvSpPr>
            <p:nvPr/>
          </p:nvSpPr>
          <p:spPr bwMode="auto">
            <a:xfrm>
              <a:off x="2297" y="832"/>
              <a:ext cx="1805" cy="66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2100" b="1" dirty="0">
                  <a:latin typeface="Calibri" pitchFamily="34" charset="0"/>
                  <a:cs typeface="Calibri" pitchFamily="34" charset="0"/>
                </a:rPr>
                <a:t>Résultats financiers</a:t>
              </a:r>
            </a:p>
            <a:p>
              <a:pPr algn="ctr">
                <a:lnSpc>
                  <a:spcPct val="100000"/>
                </a:lnSpc>
                <a:spcBef>
                  <a:spcPts val="250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600" dirty="0">
                  <a:latin typeface="Calibri" pitchFamily="34" charset="0"/>
                  <a:cs typeface="Calibri" pitchFamily="34" charset="0"/>
                </a:rPr>
                <a:t>Que faut-il apporter</a:t>
              </a:r>
            </a:p>
            <a:p>
              <a:pPr algn="ctr">
                <a:lnSpc>
                  <a:spcPct val="100000"/>
                </a:lnSpc>
                <a:spcBef>
                  <a:spcPts val="250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600" dirty="0" smtClean="0">
                  <a:latin typeface="Calibri" pitchFamily="34" charset="0"/>
                  <a:cs typeface="Calibri" pitchFamily="34" charset="0"/>
                </a:rPr>
                <a:t>à la fédération ?</a:t>
              </a:r>
              <a:endParaRPr lang="fr-FR" sz="16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5641" name="Text Box 41"/>
            <p:cNvSpPr txBox="1">
              <a:spLocks noChangeArrowheads="1"/>
            </p:cNvSpPr>
            <p:nvPr/>
          </p:nvSpPr>
          <p:spPr bwMode="auto">
            <a:xfrm>
              <a:off x="1767" y="3184"/>
              <a:ext cx="2908" cy="706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</a:pPr>
              <a:r>
                <a:rPr lang="fr-FR" sz="2100" b="1" dirty="0">
                  <a:latin typeface="Calibri" pitchFamily="34" charset="0"/>
                  <a:cs typeface="Calibri" pitchFamily="34" charset="0"/>
                </a:rPr>
                <a:t>Apprentissage organisationnel</a:t>
              </a:r>
            </a:p>
            <a:p>
              <a:pPr algn="ctr">
                <a:lnSpc>
                  <a:spcPct val="100000"/>
                </a:lnSpc>
                <a:spcBef>
                  <a:spcPts val="250"/>
                </a:spcBef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</a:pPr>
              <a:r>
                <a:rPr lang="fr-FR" sz="1600" dirty="0">
                  <a:latin typeface="Calibri" pitchFamily="34" charset="0"/>
                  <a:cs typeface="Calibri" pitchFamily="34" charset="0"/>
                </a:rPr>
                <a:t>Comment piloter le changement</a:t>
              </a:r>
            </a:p>
            <a:p>
              <a:pPr algn="ctr">
                <a:lnSpc>
                  <a:spcPct val="100000"/>
                </a:lnSpc>
                <a:spcBef>
                  <a:spcPts val="250"/>
                </a:spcBef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</a:pPr>
              <a:r>
                <a:rPr lang="fr-FR" sz="1600" dirty="0">
                  <a:latin typeface="Calibri" pitchFamily="34" charset="0"/>
                  <a:cs typeface="Calibri" pitchFamily="34" charset="0"/>
                </a:rPr>
                <a:t>et l'organisation ?</a:t>
              </a:r>
            </a:p>
          </p:txBody>
        </p:sp>
        <p:sp>
          <p:nvSpPr>
            <p:cNvPr id="25642" name="Text Box 42"/>
            <p:cNvSpPr txBox="1">
              <a:spLocks noChangeArrowheads="1"/>
            </p:cNvSpPr>
            <p:nvPr/>
          </p:nvSpPr>
          <p:spPr bwMode="auto">
            <a:xfrm>
              <a:off x="492" y="1964"/>
              <a:ext cx="1811" cy="66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2100" b="1" dirty="0" smtClean="0">
                  <a:latin typeface="Calibri" pitchFamily="34" charset="0"/>
                  <a:cs typeface="Calibri" pitchFamily="34" charset="0"/>
                </a:rPr>
                <a:t>Affiliés</a:t>
              </a:r>
              <a:endParaRPr lang="fr-FR" sz="2100" b="1" dirty="0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spcBef>
                  <a:spcPts val="250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600" dirty="0">
                  <a:latin typeface="Calibri" pitchFamily="34" charset="0"/>
                  <a:cs typeface="Calibri" pitchFamily="34" charset="0"/>
                </a:rPr>
                <a:t>Que faut-il apporter</a:t>
              </a:r>
            </a:p>
            <a:p>
              <a:pPr algn="ctr">
                <a:lnSpc>
                  <a:spcPct val="100000"/>
                </a:lnSpc>
                <a:spcBef>
                  <a:spcPts val="250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600" dirty="0">
                  <a:latin typeface="Calibri" pitchFamily="34" charset="0"/>
                  <a:cs typeface="Calibri" pitchFamily="34" charset="0"/>
                </a:rPr>
                <a:t>aux </a:t>
              </a:r>
              <a:r>
                <a:rPr lang="fr-FR" sz="1600" dirty="0" smtClean="0">
                  <a:latin typeface="Calibri" pitchFamily="34" charset="0"/>
                  <a:cs typeface="Calibri" pitchFamily="34" charset="0"/>
                </a:rPr>
                <a:t>affiliés </a:t>
              </a:r>
              <a:r>
                <a:rPr lang="fr-FR" sz="1600" dirty="0">
                  <a:latin typeface="Calibri" pitchFamily="34" charset="0"/>
                  <a:cs typeface="Calibri" pitchFamily="34" charset="0"/>
                </a:rPr>
                <a:t>?</a:t>
              </a:r>
            </a:p>
          </p:txBody>
        </p:sp>
        <p:sp>
          <p:nvSpPr>
            <p:cNvPr id="25643" name="Text Box 43"/>
            <p:cNvSpPr txBox="1">
              <a:spLocks noChangeArrowheads="1"/>
            </p:cNvSpPr>
            <p:nvPr/>
          </p:nvSpPr>
          <p:spPr bwMode="auto">
            <a:xfrm>
              <a:off x="4263" y="1814"/>
              <a:ext cx="1908" cy="94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2100" b="1" dirty="0">
                  <a:latin typeface="Calibri" pitchFamily="34" charset="0"/>
                  <a:cs typeface="Calibri" pitchFamily="34" charset="0"/>
                </a:rPr>
                <a:t>Processus internes</a:t>
              </a:r>
            </a:p>
            <a:p>
              <a:pPr algn="ctr">
                <a:lnSpc>
                  <a:spcPct val="100000"/>
                </a:lnSpc>
                <a:spcBef>
                  <a:spcPts val="250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600" dirty="0">
                  <a:latin typeface="Calibri" pitchFamily="34" charset="0"/>
                  <a:cs typeface="Calibri" pitchFamily="34" charset="0"/>
                </a:rPr>
                <a:t>Quels sont les processus</a:t>
              </a:r>
            </a:p>
            <a:p>
              <a:pPr algn="ctr">
                <a:lnSpc>
                  <a:spcPct val="100000"/>
                </a:lnSpc>
                <a:spcBef>
                  <a:spcPts val="250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600" dirty="0">
                  <a:latin typeface="Calibri" pitchFamily="34" charset="0"/>
                  <a:cs typeface="Calibri" pitchFamily="34" charset="0"/>
                </a:rPr>
                <a:t>essentiels à la satisfaction des </a:t>
              </a:r>
              <a:r>
                <a:rPr lang="fr-FR" sz="1600" dirty="0" smtClean="0">
                  <a:latin typeface="Calibri" pitchFamily="34" charset="0"/>
                  <a:cs typeface="Calibri" pitchFamily="34" charset="0"/>
                </a:rPr>
                <a:t>membres fondateurs </a:t>
              </a:r>
              <a:r>
                <a:rPr lang="fr-FR" sz="1600" dirty="0">
                  <a:latin typeface="Calibri" pitchFamily="34" charset="0"/>
                  <a:cs typeface="Calibri" pitchFamily="34" charset="0"/>
                </a:rPr>
                <a:t>et des </a:t>
              </a:r>
              <a:r>
                <a:rPr lang="fr-FR" sz="1600" dirty="0" smtClean="0">
                  <a:latin typeface="Calibri" pitchFamily="34" charset="0"/>
                  <a:cs typeface="Calibri" pitchFamily="34" charset="0"/>
                </a:rPr>
                <a:t>affiliés </a:t>
              </a:r>
              <a:r>
                <a:rPr lang="fr-FR" sz="1600" dirty="0">
                  <a:latin typeface="Calibri" pitchFamily="34" charset="0"/>
                  <a:cs typeface="Calibri" pitchFamily="34" charset="0"/>
                </a:rPr>
                <a:t>?</a:t>
              </a:r>
            </a:p>
          </p:txBody>
        </p:sp>
        <p:grpSp>
          <p:nvGrpSpPr>
            <p:cNvPr id="25644" name="Group 44"/>
            <p:cNvGrpSpPr>
              <a:grpSpLocks/>
            </p:cNvGrpSpPr>
            <p:nvPr/>
          </p:nvGrpSpPr>
          <p:grpSpPr bwMode="auto">
            <a:xfrm>
              <a:off x="2165" y="1600"/>
              <a:ext cx="2095" cy="1494"/>
              <a:chOff x="2165" y="1600"/>
              <a:chExt cx="2095" cy="1494"/>
            </a:xfrm>
          </p:grpSpPr>
          <p:grpSp>
            <p:nvGrpSpPr>
              <p:cNvPr id="25645" name="Group 45"/>
              <p:cNvGrpSpPr>
                <a:grpSpLocks/>
              </p:cNvGrpSpPr>
              <p:nvPr/>
            </p:nvGrpSpPr>
            <p:grpSpPr bwMode="auto">
              <a:xfrm>
                <a:off x="2543" y="1942"/>
                <a:ext cx="1344" cy="820"/>
                <a:chOff x="2543" y="1942"/>
                <a:chExt cx="1344" cy="820"/>
              </a:xfrm>
            </p:grpSpPr>
            <p:sp>
              <p:nvSpPr>
                <p:cNvPr id="25646" name="Oval 46"/>
                <p:cNvSpPr>
                  <a:spLocks noChangeArrowheads="1"/>
                </p:cNvSpPr>
                <p:nvPr/>
              </p:nvSpPr>
              <p:spPr bwMode="auto">
                <a:xfrm>
                  <a:off x="2543" y="1942"/>
                  <a:ext cx="1344" cy="820"/>
                </a:xfrm>
                <a:prstGeom prst="ellipse">
                  <a:avLst/>
                </a:prstGeom>
                <a:solidFill>
                  <a:srgbClr val="00CE00"/>
                </a:solidFill>
                <a:ln w="3024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25647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2795" y="2094"/>
                  <a:ext cx="821" cy="503"/>
                </a:xfrm>
                <a:prstGeom prst="rect">
                  <a:avLst/>
                </a:prstGeom>
                <a:noFill/>
                <a:ln w="15120">
                  <a:noFill/>
                  <a:round/>
                  <a:headEnd/>
                  <a:tailEnd/>
                </a:ln>
                <a:effectLst/>
              </p:spPr>
              <p:txBody>
                <a:bodyPr wrap="none" lIns="0" tIns="0" rIns="0" bIns="0"/>
                <a:lstStyle/>
                <a:p>
                  <a:pPr>
                    <a:lnSpc>
                      <a:spcPct val="100000"/>
                    </a:lnSpc>
                    <a:tabLst>
                      <a:tab pos="723900" algn="l"/>
                    </a:tabLst>
                  </a:pPr>
                  <a:r>
                    <a:rPr lang="fr-FR" sz="2500" b="1">
                      <a:latin typeface="Calibri" pitchFamily="34" charset="0"/>
                      <a:cs typeface="Calibri" pitchFamily="34" charset="0"/>
                    </a:rPr>
                    <a:t>Vision et</a:t>
                  </a:r>
                </a:p>
                <a:p>
                  <a:pPr>
                    <a:lnSpc>
                      <a:spcPct val="100000"/>
                    </a:lnSpc>
                    <a:spcBef>
                      <a:spcPts val="375"/>
                    </a:spcBef>
                    <a:tabLst>
                      <a:tab pos="723900" algn="l"/>
                    </a:tabLst>
                  </a:pPr>
                  <a:r>
                    <a:rPr lang="fr-FR" sz="2500" b="1">
                      <a:latin typeface="Calibri" pitchFamily="34" charset="0"/>
                      <a:cs typeface="Calibri" pitchFamily="34" charset="0"/>
                    </a:rPr>
                    <a:t>stratégie</a:t>
                  </a:r>
                </a:p>
              </p:txBody>
            </p:sp>
          </p:grpSp>
          <p:sp>
            <p:nvSpPr>
              <p:cNvPr id="25648" name="Line 48"/>
              <p:cNvSpPr>
                <a:spLocks noChangeShapeType="1"/>
              </p:cNvSpPr>
              <p:nvPr/>
            </p:nvSpPr>
            <p:spPr bwMode="auto">
              <a:xfrm>
                <a:off x="3200" y="2755"/>
                <a:ext cx="0" cy="339"/>
              </a:xfrm>
              <a:prstGeom prst="lin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5649" name="Line 49"/>
              <p:cNvSpPr>
                <a:spLocks noChangeShapeType="1"/>
              </p:cNvSpPr>
              <p:nvPr/>
            </p:nvSpPr>
            <p:spPr bwMode="auto">
              <a:xfrm flipH="1">
                <a:off x="2164" y="2344"/>
                <a:ext cx="372" cy="0"/>
              </a:xfrm>
              <a:prstGeom prst="lin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5650" name="Line 50"/>
              <p:cNvSpPr>
                <a:spLocks noChangeShapeType="1"/>
              </p:cNvSpPr>
              <p:nvPr/>
            </p:nvSpPr>
            <p:spPr bwMode="auto">
              <a:xfrm>
                <a:off x="3889" y="2359"/>
                <a:ext cx="370" cy="0"/>
              </a:xfrm>
              <a:prstGeom prst="lin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5651" name="Line 51"/>
              <p:cNvSpPr>
                <a:spLocks noChangeShapeType="1"/>
              </p:cNvSpPr>
              <p:nvPr/>
            </p:nvSpPr>
            <p:spPr bwMode="auto">
              <a:xfrm flipV="1">
                <a:off x="3193" y="1599"/>
                <a:ext cx="0" cy="341"/>
              </a:xfrm>
              <a:prstGeom prst="lin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25652" name="Freeform 52"/>
            <p:cNvSpPr>
              <a:spLocks/>
            </p:cNvSpPr>
            <p:nvPr/>
          </p:nvSpPr>
          <p:spPr bwMode="auto">
            <a:xfrm>
              <a:off x="4342" y="1193"/>
              <a:ext cx="871" cy="5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45" y="2430"/>
                </a:cxn>
              </a:cxnLst>
              <a:rect l="0" t="0" r="r" b="b"/>
              <a:pathLst>
                <a:path w="3846" h="2431">
                  <a:moveTo>
                    <a:pt x="0" y="0"/>
                  </a:moveTo>
                  <a:cubicBezTo>
                    <a:pt x="1930" y="24"/>
                    <a:pt x="3562" y="1052"/>
                    <a:pt x="3845" y="2430"/>
                  </a:cubicBezTo>
                </a:path>
              </a:pathLst>
            </a:custGeom>
            <a:noFill/>
            <a:ln w="3024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5653" name="Freeform 53"/>
            <p:cNvSpPr>
              <a:spLocks/>
            </p:cNvSpPr>
            <p:nvPr/>
          </p:nvSpPr>
          <p:spPr bwMode="auto">
            <a:xfrm>
              <a:off x="1282" y="1209"/>
              <a:ext cx="871" cy="550"/>
            </a:xfrm>
            <a:custGeom>
              <a:avLst/>
              <a:gdLst/>
              <a:ahLst/>
              <a:cxnLst>
                <a:cxn ang="0">
                  <a:pos x="3845" y="0"/>
                </a:cxn>
                <a:cxn ang="0">
                  <a:pos x="0" y="2430"/>
                </a:cxn>
              </a:cxnLst>
              <a:rect l="0" t="0" r="r" b="b"/>
              <a:pathLst>
                <a:path w="3846" h="2431">
                  <a:moveTo>
                    <a:pt x="3845" y="0"/>
                  </a:moveTo>
                  <a:cubicBezTo>
                    <a:pt x="1915" y="24"/>
                    <a:pt x="283" y="1052"/>
                    <a:pt x="0" y="2430"/>
                  </a:cubicBezTo>
                </a:path>
              </a:pathLst>
            </a:custGeom>
            <a:noFill/>
            <a:ln w="3024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5654" name="Freeform 54"/>
            <p:cNvSpPr>
              <a:spLocks/>
            </p:cNvSpPr>
            <p:nvPr/>
          </p:nvSpPr>
          <p:spPr bwMode="auto">
            <a:xfrm>
              <a:off x="1265" y="2607"/>
              <a:ext cx="761" cy="7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59" y="3059"/>
                </a:cxn>
              </a:cxnLst>
              <a:rect l="0" t="0" r="r" b="b"/>
              <a:pathLst>
                <a:path w="3360" h="3155">
                  <a:moveTo>
                    <a:pt x="0" y="0"/>
                  </a:moveTo>
                  <a:cubicBezTo>
                    <a:pt x="534" y="1853"/>
                    <a:pt x="1957" y="3154"/>
                    <a:pt x="3359" y="3059"/>
                  </a:cubicBezTo>
                </a:path>
              </a:pathLst>
            </a:custGeom>
            <a:noFill/>
            <a:ln w="3024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5655" name="Freeform 55"/>
            <p:cNvSpPr>
              <a:spLocks/>
            </p:cNvSpPr>
            <p:nvPr/>
          </p:nvSpPr>
          <p:spPr bwMode="auto">
            <a:xfrm>
              <a:off x="4420" y="2615"/>
              <a:ext cx="767" cy="711"/>
            </a:xfrm>
            <a:custGeom>
              <a:avLst/>
              <a:gdLst/>
              <a:ahLst/>
              <a:cxnLst>
                <a:cxn ang="0">
                  <a:pos x="3385" y="0"/>
                </a:cxn>
                <a:cxn ang="0">
                  <a:pos x="0" y="3033"/>
                </a:cxn>
              </a:cxnLst>
              <a:rect l="0" t="0" r="r" b="b"/>
              <a:pathLst>
                <a:path w="3386" h="3139">
                  <a:moveTo>
                    <a:pt x="3385" y="0"/>
                  </a:moveTo>
                  <a:cubicBezTo>
                    <a:pt x="2835" y="1848"/>
                    <a:pt x="1402" y="3138"/>
                    <a:pt x="0" y="3033"/>
                  </a:cubicBezTo>
                </a:path>
              </a:pathLst>
            </a:custGeom>
            <a:noFill/>
            <a:ln w="3024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</p:grpSp>
      <p:pic>
        <p:nvPicPr>
          <p:cNvPr id="59" name="Image 58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00405" y="6048027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0" y="287387"/>
            <a:ext cx="10367964" cy="57150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Nature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des objectifs</a:t>
            </a:r>
          </a:p>
        </p:txBody>
      </p:sp>
      <p:sp>
        <p:nvSpPr>
          <p:cNvPr id="26663" name="Text Box 39"/>
          <p:cNvSpPr txBox="1">
            <a:spLocks noChangeArrowheads="1"/>
          </p:cNvSpPr>
          <p:nvPr/>
        </p:nvSpPr>
        <p:spPr bwMode="auto">
          <a:xfrm>
            <a:off x="1260475" y="1560513"/>
            <a:ext cx="6923088" cy="1500187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just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1900" b="1" u="sng">
                <a:latin typeface="Calibri" pitchFamily="34" charset="0"/>
                <a:cs typeface="Calibri" pitchFamily="34" charset="0"/>
              </a:rPr>
              <a:t>Rappels :</a:t>
            </a:r>
          </a:p>
          <a:p>
            <a:pPr algn="just">
              <a:lnSpc>
                <a:spcPct val="100000"/>
              </a:lnSpc>
              <a:spcBef>
                <a:spcPts val="275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fr-FR" sz="1900" b="1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00000"/>
              </a:lnSpc>
              <a:spcBef>
                <a:spcPts val="275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1900" b="1">
                <a:latin typeface="Calibri" pitchFamily="34" charset="0"/>
                <a:cs typeface="Calibri" pitchFamily="34" charset="0"/>
              </a:rPr>
              <a:t>Un objectif opérationnel est un résultat attendu et choisi.</a:t>
            </a:r>
          </a:p>
          <a:p>
            <a:pPr algn="just">
              <a:lnSpc>
                <a:spcPct val="100000"/>
              </a:lnSpc>
              <a:spcBef>
                <a:spcPts val="275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1900" b="1">
                <a:latin typeface="Calibri" pitchFamily="34" charset="0"/>
                <a:cs typeface="Calibri" pitchFamily="34" charset="0"/>
              </a:rPr>
              <a:t>Un objectif oprationnel est un ensemble de caractéristiques : </a:t>
            </a:r>
            <a:r>
              <a:rPr lang="fr-FR" sz="1900">
                <a:latin typeface="Calibri" pitchFamily="34" charset="0"/>
                <a:cs typeface="Calibri" pitchFamily="34" charset="0"/>
              </a:rPr>
              <a:t> </a:t>
            </a:r>
          </a:p>
        </p:txBody>
      </p:sp>
      <p:sp>
        <p:nvSpPr>
          <p:cNvPr id="26664" name="Text Box 40"/>
          <p:cNvSpPr txBox="1">
            <a:spLocks noChangeArrowheads="1"/>
          </p:cNvSpPr>
          <p:nvPr/>
        </p:nvSpPr>
        <p:spPr bwMode="auto">
          <a:xfrm>
            <a:off x="1301428" y="3023691"/>
            <a:ext cx="7626969" cy="308156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268288" indent="-268288">
              <a:lnSpc>
                <a:spcPct val="100000"/>
              </a:lnSpc>
              <a:buSzPct val="11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Négociable par rapport à la base de référence.</a:t>
            </a:r>
          </a:p>
          <a:p>
            <a:pPr marL="268288" indent="-268288">
              <a:lnSpc>
                <a:spcPct val="100000"/>
              </a:lnSpc>
              <a:spcBef>
                <a:spcPts val="313"/>
              </a:spcBef>
              <a:buSzPct val="11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Quantifié et planifié.</a:t>
            </a:r>
          </a:p>
          <a:p>
            <a:pPr marL="268288" indent="-268288">
              <a:lnSpc>
                <a:spcPct val="100000"/>
              </a:lnSpc>
              <a:spcBef>
                <a:spcPts val="313"/>
              </a:spcBef>
              <a:buSzPct val="11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Hiérarchisés et limités.</a:t>
            </a:r>
          </a:p>
          <a:p>
            <a:pPr marL="268288" indent="-268288">
              <a:lnSpc>
                <a:spcPct val="100000"/>
              </a:lnSpc>
              <a:spcBef>
                <a:spcPts val="313"/>
              </a:spcBef>
              <a:buSzPct val="11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Ambitieux mais réalistes.</a:t>
            </a:r>
          </a:p>
          <a:p>
            <a:pPr marL="268288" indent="-268288">
              <a:lnSpc>
                <a:spcPct val="100000"/>
              </a:lnSpc>
              <a:spcBef>
                <a:spcPts val="313"/>
              </a:spcBef>
              <a:buSzPct val="11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Rédigés en termes précis et explicites.</a:t>
            </a:r>
          </a:p>
          <a:p>
            <a:pPr marL="268288" indent="-268288">
              <a:lnSpc>
                <a:spcPct val="100000"/>
              </a:lnSpc>
              <a:spcBef>
                <a:spcPts val="313"/>
              </a:spcBef>
              <a:buSzPct val="11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Compatibles avec la latitude d'autonomie d'action et les moyens disponibles.</a:t>
            </a:r>
          </a:p>
          <a:p>
            <a:pPr marL="268288" indent="-268288">
              <a:lnSpc>
                <a:spcPct val="100000"/>
              </a:lnSpc>
              <a:spcBef>
                <a:spcPts val="313"/>
              </a:spcBef>
              <a:buSzPct val="11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Cohérents, verticalement et horizontalement.</a:t>
            </a:r>
          </a:p>
        </p:txBody>
      </p:sp>
      <p:pic>
        <p:nvPicPr>
          <p:cNvPr id="44" name="Image 43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00405" y="6048027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0" y="171450"/>
            <a:ext cx="10367963" cy="403969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Méthodologie</a:t>
            </a:r>
            <a:endParaRPr lang="fr-FR" sz="2500" b="1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7687" name="Group 39"/>
          <p:cNvGrpSpPr>
            <a:grpSpLocks/>
          </p:cNvGrpSpPr>
          <p:nvPr/>
        </p:nvGrpSpPr>
        <p:grpSpPr bwMode="auto">
          <a:xfrm>
            <a:off x="4983163" y="936625"/>
            <a:ext cx="3357562" cy="833438"/>
            <a:chOff x="3139" y="590"/>
            <a:chExt cx="2115" cy="525"/>
          </a:xfrm>
        </p:grpSpPr>
        <p:sp>
          <p:nvSpPr>
            <p:cNvPr id="27688" name="Freeform 40"/>
            <p:cNvSpPr>
              <a:spLocks noChangeArrowheads="1"/>
            </p:cNvSpPr>
            <p:nvPr/>
          </p:nvSpPr>
          <p:spPr bwMode="auto">
            <a:xfrm>
              <a:off x="3139" y="590"/>
              <a:ext cx="2116" cy="525"/>
            </a:xfrm>
            <a:custGeom>
              <a:avLst/>
              <a:gdLst/>
              <a:ahLst/>
              <a:cxnLst>
                <a:cxn ang="0">
                  <a:pos x="0" y="2318"/>
                </a:cxn>
                <a:cxn ang="0">
                  <a:pos x="9333" y="2318"/>
                </a:cxn>
                <a:cxn ang="0">
                  <a:pos x="9333" y="0"/>
                </a:cxn>
                <a:cxn ang="0">
                  <a:pos x="0" y="0"/>
                </a:cxn>
                <a:cxn ang="0">
                  <a:pos x="0" y="2318"/>
                </a:cxn>
              </a:cxnLst>
              <a:rect l="0" t="0" r="r" b="b"/>
              <a:pathLst>
                <a:path w="9334" h="2319">
                  <a:moveTo>
                    <a:pt x="0" y="2318"/>
                  </a:moveTo>
                  <a:lnTo>
                    <a:pt x="9333" y="2318"/>
                  </a:lnTo>
                  <a:lnTo>
                    <a:pt x="9333" y="0"/>
                  </a:lnTo>
                  <a:lnTo>
                    <a:pt x="0" y="0"/>
                  </a:lnTo>
                  <a:lnTo>
                    <a:pt x="0" y="2318"/>
                  </a:lnTo>
                </a:path>
              </a:pathLst>
            </a:cu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7689" name="Text Box 41"/>
            <p:cNvSpPr txBox="1">
              <a:spLocks noChangeArrowheads="1"/>
            </p:cNvSpPr>
            <p:nvPr/>
          </p:nvSpPr>
          <p:spPr bwMode="auto">
            <a:xfrm>
              <a:off x="3224" y="649"/>
              <a:ext cx="1903" cy="382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1900">
                  <a:latin typeface="Calibri" pitchFamily="34" charset="0"/>
                  <a:cs typeface="Calibri" pitchFamily="34" charset="0"/>
                </a:rPr>
                <a:t>DIAGNOSTIC STRATÉGIQUE</a:t>
              </a:r>
            </a:p>
            <a:p>
              <a:pPr algn="ctr">
                <a:lnSpc>
                  <a:spcPct val="100000"/>
                </a:lnSpc>
                <a:spcBef>
                  <a:spcPts val="275"/>
                </a:spcBef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1900">
                  <a:latin typeface="Calibri" pitchFamily="34" charset="0"/>
                  <a:cs typeface="Calibri" pitchFamily="34" charset="0"/>
                </a:rPr>
                <a:t>EXTERNE / INTERNE</a:t>
              </a:r>
            </a:p>
          </p:txBody>
        </p:sp>
      </p:grpSp>
      <p:grpSp>
        <p:nvGrpSpPr>
          <p:cNvPr id="27690" name="Group 42"/>
          <p:cNvGrpSpPr>
            <a:grpSpLocks/>
          </p:cNvGrpSpPr>
          <p:nvPr/>
        </p:nvGrpSpPr>
        <p:grpSpPr bwMode="auto">
          <a:xfrm>
            <a:off x="1952625" y="1284288"/>
            <a:ext cx="2868613" cy="481012"/>
            <a:chOff x="1230" y="809"/>
            <a:chExt cx="1807" cy="303"/>
          </a:xfrm>
        </p:grpSpPr>
        <p:sp>
          <p:nvSpPr>
            <p:cNvPr id="27691" name="Freeform 43"/>
            <p:cNvSpPr>
              <a:spLocks noChangeArrowheads="1"/>
            </p:cNvSpPr>
            <p:nvPr/>
          </p:nvSpPr>
          <p:spPr bwMode="auto">
            <a:xfrm>
              <a:off x="1230" y="809"/>
              <a:ext cx="1807" cy="303"/>
            </a:xfrm>
            <a:custGeom>
              <a:avLst/>
              <a:gdLst/>
              <a:ahLst/>
              <a:cxnLst>
                <a:cxn ang="0">
                  <a:pos x="0" y="1341"/>
                </a:cxn>
                <a:cxn ang="0">
                  <a:pos x="7973" y="1341"/>
                </a:cxn>
                <a:cxn ang="0">
                  <a:pos x="7973" y="0"/>
                </a:cxn>
                <a:cxn ang="0">
                  <a:pos x="0" y="0"/>
                </a:cxn>
                <a:cxn ang="0">
                  <a:pos x="0" y="1341"/>
                </a:cxn>
              </a:cxnLst>
              <a:rect l="0" t="0" r="r" b="b"/>
              <a:pathLst>
                <a:path w="7974" h="1342">
                  <a:moveTo>
                    <a:pt x="0" y="1341"/>
                  </a:moveTo>
                  <a:lnTo>
                    <a:pt x="7973" y="1341"/>
                  </a:lnTo>
                  <a:lnTo>
                    <a:pt x="7973" y="0"/>
                  </a:lnTo>
                  <a:lnTo>
                    <a:pt x="0" y="0"/>
                  </a:lnTo>
                  <a:lnTo>
                    <a:pt x="0" y="1341"/>
                  </a:lnTo>
                </a:path>
              </a:pathLst>
            </a:cu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7692" name="Text Box 44"/>
            <p:cNvSpPr txBox="1">
              <a:spLocks noChangeArrowheads="1"/>
            </p:cNvSpPr>
            <p:nvPr/>
          </p:nvSpPr>
          <p:spPr bwMode="auto">
            <a:xfrm>
              <a:off x="1389" y="890"/>
              <a:ext cx="1521" cy="17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900">
                  <a:latin typeface="Calibri" pitchFamily="34" charset="0"/>
                  <a:cs typeface="Calibri" pitchFamily="34" charset="0"/>
                </a:rPr>
                <a:t>CADRE DE RÉFÉRENCE</a:t>
              </a:r>
            </a:p>
          </p:txBody>
        </p:sp>
      </p:grpSp>
      <p:sp>
        <p:nvSpPr>
          <p:cNvPr id="27693" name="Line 45"/>
          <p:cNvSpPr>
            <a:spLocks noChangeShapeType="1"/>
          </p:cNvSpPr>
          <p:nvPr/>
        </p:nvSpPr>
        <p:spPr bwMode="auto">
          <a:xfrm>
            <a:off x="7372350" y="6118225"/>
            <a:ext cx="12700" cy="1588"/>
          </a:xfrm>
          <a:prstGeom prst="line">
            <a:avLst/>
          </a:prstGeom>
          <a:noFill/>
          <a:ln w="1512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7694" name="Group 46"/>
          <p:cNvGrpSpPr>
            <a:grpSpLocks/>
          </p:cNvGrpSpPr>
          <p:nvPr/>
        </p:nvGrpSpPr>
        <p:grpSpPr bwMode="auto">
          <a:xfrm>
            <a:off x="2147888" y="1976438"/>
            <a:ext cx="4781550" cy="5043487"/>
            <a:chOff x="1353" y="1245"/>
            <a:chExt cx="3012" cy="3177"/>
          </a:xfrm>
        </p:grpSpPr>
        <p:grpSp>
          <p:nvGrpSpPr>
            <p:cNvPr id="27695" name="Group 47"/>
            <p:cNvGrpSpPr>
              <a:grpSpLocks/>
            </p:cNvGrpSpPr>
            <p:nvPr/>
          </p:nvGrpSpPr>
          <p:grpSpPr bwMode="auto">
            <a:xfrm>
              <a:off x="2026" y="1245"/>
              <a:ext cx="2331" cy="487"/>
              <a:chOff x="2026" y="1245"/>
              <a:chExt cx="2331" cy="487"/>
            </a:xfrm>
          </p:grpSpPr>
          <p:sp>
            <p:nvSpPr>
              <p:cNvPr id="27696" name="Freeform 48"/>
              <p:cNvSpPr>
                <a:spLocks noChangeArrowheads="1"/>
              </p:cNvSpPr>
              <p:nvPr/>
            </p:nvSpPr>
            <p:spPr bwMode="auto">
              <a:xfrm>
                <a:off x="2026" y="1245"/>
                <a:ext cx="2332" cy="487"/>
              </a:xfrm>
              <a:custGeom>
                <a:avLst/>
                <a:gdLst/>
                <a:ahLst/>
                <a:cxnLst>
                  <a:cxn ang="0">
                    <a:pos x="0" y="2152"/>
                  </a:cxn>
                  <a:cxn ang="0">
                    <a:pos x="10285" y="2152"/>
                  </a:cxn>
                  <a:cxn ang="0">
                    <a:pos x="10285" y="0"/>
                  </a:cxn>
                  <a:cxn ang="0">
                    <a:pos x="0" y="0"/>
                  </a:cxn>
                  <a:cxn ang="0">
                    <a:pos x="0" y="2152"/>
                  </a:cxn>
                </a:cxnLst>
                <a:rect l="0" t="0" r="r" b="b"/>
                <a:pathLst>
                  <a:path w="10286" h="2153">
                    <a:moveTo>
                      <a:pt x="0" y="2152"/>
                    </a:moveTo>
                    <a:lnTo>
                      <a:pt x="10285" y="2152"/>
                    </a:lnTo>
                    <a:lnTo>
                      <a:pt x="10285" y="0"/>
                    </a:lnTo>
                    <a:lnTo>
                      <a:pt x="0" y="0"/>
                    </a:lnTo>
                    <a:lnTo>
                      <a:pt x="0" y="2152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7697" name="Text Box 49"/>
              <p:cNvSpPr txBox="1">
                <a:spLocks noChangeArrowheads="1"/>
              </p:cNvSpPr>
              <p:nvPr/>
            </p:nvSpPr>
            <p:spPr bwMode="auto">
              <a:xfrm>
                <a:off x="2171" y="1293"/>
                <a:ext cx="2060" cy="378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</a:pPr>
                <a:r>
                  <a:rPr lang="fr-FR" sz="1900">
                    <a:latin typeface="Calibri" pitchFamily="34" charset="0"/>
                    <a:cs typeface="Calibri" pitchFamily="34" charset="0"/>
                  </a:rPr>
                  <a:t>ÉLABORATION DE SCÉNARIOS</a:t>
                </a:r>
              </a:p>
              <a:p>
                <a:pPr algn="ctr">
                  <a:lnSpc>
                    <a:spcPct val="100000"/>
                  </a:lnSpc>
                  <a:spcBef>
                    <a:spcPts val="275"/>
                  </a:spcBef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</a:pPr>
                <a:r>
                  <a:rPr lang="fr-FR" sz="1900">
                    <a:latin typeface="Calibri" pitchFamily="34" charset="0"/>
                    <a:cs typeface="Calibri" pitchFamily="34" charset="0"/>
                  </a:rPr>
                  <a:t>Analyse et choix</a:t>
                </a:r>
              </a:p>
            </p:txBody>
          </p:sp>
        </p:grpSp>
        <p:grpSp>
          <p:nvGrpSpPr>
            <p:cNvPr id="27698" name="Group 50"/>
            <p:cNvGrpSpPr>
              <a:grpSpLocks/>
            </p:cNvGrpSpPr>
            <p:nvPr/>
          </p:nvGrpSpPr>
          <p:grpSpPr bwMode="auto">
            <a:xfrm>
              <a:off x="2018" y="2519"/>
              <a:ext cx="2347" cy="497"/>
              <a:chOff x="2018" y="2519"/>
              <a:chExt cx="2347" cy="497"/>
            </a:xfrm>
          </p:grpSpPr>
          <p:sp>
            <p:nvSpPr>
              <p:cNvPr id="27699" name="Freeform 51"/>
              <p:cNvSpPr>
                <a:spLocks noChangeArrowheads="1"/>
              </p:cNvSpPr>
              <p:nvPr/>
            </p:nvSpPr>
            <p:spPr bwMode="auto">
              <a:xfrm>
                <a:off x="2018" y="2519"/>
                <a:ext cx="2347" cy="498"/>
              </a:xfrm>
              <a:custGeom>
                <a:avLst/>
                <a:gdLst/>
                <a:ahLst/>
                <a:cxnLst>
                  <a:cxn ang="0">
                    <a:pos x="0" y="2198"/>
                  </a:cxn>
                  <a:cxn ang="0">
                    <a:pos x="10352" y="2198"/>
                  </a:cxn>
                  <a:cxn ang="0">
                    <a:pos x="10352" y="0"/>
                  </a:cxn>
                  <a:cxn ang="0">
                    <a:pos x="0" y="0"/>
                  </a:cxn>
                  <a:cxn ang="0">
                    <a:pos x="0" y="2198"/>
                  </a:cxn>
                </a:cxnLst>
                <a:rect l="0" t="0" r="r" b="b"/>
                <a:pathLst>
                  <a:path w="10353" h="2199">
                    <a:moveTo>
                      <a:pt x="0" y="2198"/>
                    </a:moveTo>
                    <a:lnTo>
                      <a:pt x="10352" y="2198"/>
                    </a:lnTo>
                    <a:lnTo>
                      <a:pt x="10352" y="0"/>
                    </a:lnTo>
                    <a:lnTo>
                      <a:pt x="0" y="0"/>
                    </a:lnTo>
                    <a:lnTo>
                      <a:pt x="0" y="2198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7700" name="Text Box 52"/>
              <p:cNvSpPr txBox="1">
                <a:spLocks noChangeArrowheads="1"/>
              </p:cNvSpPr>
              <p:nvPr/>
            </p:nvSpPr>
            <p:spPr bwMode="auto">
              <a:xfrm>
                <a:off x="2324" y="2582"/>
                <a:ext cx="1739" cy="378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900">
                    <a:latin typeface="Calibri" pitchFamily="34" charset="0"/>
                    <a:cs typeface="Calibri" pitchFamily="34" charset="0"/>
                  </a:rPr>
                  <a:t>VALIDATION FINANCIÈRE</a:t>
                </a:r>
              </a:p>
              <a:p>
                <a:pPr algn="ctr">
                  <a:lnSpc>
                    <a:spcPct val="100000"/>
                  </a:lnSpc>
                  <a:spcBef>
                    <a:spcPts val="275"/>
                  </a:spcBef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900">
                    <a:latin typeface="Calibri" pitchFamily="34" charset="0"/>
                    <a:cs typeface="Calibri" pitchFamily="34" charset="0"/>
                  </a:rPr>
                  <a:t>Budgets</a:t>
                </a:r>
              </a:p>
            </p:txBody>
          </p:sp>
        </p:grpSp>
        <p:grpSp>
          <p:nvGrpSpPr>
            <p:cNvPr id="27701" name="Group 53"/>
            <p:cNvGrpSpPr>
              <a:grpSpLocks/>
            </p:cNvGrpSpPr>
            <p:nvPr/>
          </p:nvGrpSpPr>
          <p:grpSpPr bwMode="auto">
            <a:xfrm>
              <a:off x="2025" y="3111"/>
              <a:ext cx="2340" cy="881"/>
              <a:chOff x="2025" y="3111"/>
              <a:chExt cx="2340" cy="881"/>
            </a:xfrm>
          </p:grpSpPr>
          <p:sp>
            <p:nvSpPr>
              <p:cNvPr id="27702" name="Freeform 54"/>
              <p:cNvSpPr>
                <a:spLocks noChangeArrowheads="1"/>
              </p:cNvSpPr>
              <p:nvPr/>
            </p:nvSpPr>
            <p:spPr bwMode="auto">
              <a:xfrm>
                <a:off x="2025" y="3111"/>
                <a:ext cx="2340" cy="881"/>
              </a:xfrm>
              <a:custGeom>
                <a:avLst/>
                <a:gdLst/>
                <a:ahLst/>
                <a:cxnLst>
                  <a:cxn ang="0">
                    <a:pos x="0" y="3888"/>
                  </a:cxn>
                  <a:cxn ang="0">
                    <a:pos x="10323" y="3888"/>
                  </a:cxn>
                  <a:cxn ang="0">
                    <a:pos x="10323" y="0"/>
                  </a:cxn>
                  <a:cxn ang="0">
                    <a:pos x="0" y="0"/>
                  </a:cxn>
                  <a:cxn ang="0">
                    <a:pos x="0" y="3888"/>
                  </a:cxn>
                </a:cxnLst>
                <a:rect l="0" t="0" r="r" b="b"/>
                <a:pathLst>
                  <a:path w="10324" h="3889">
                    <a:moveTo>
                      <a:pt x="0" y="3888"/>
                    </a:moveTo>
                    <a:lnTo>
                      <a:pt x="10323" y="3888"/>
                    </a:lnTo>
                    <a:lnTo>
                      <a:pt x="10323" y="0"/>
                    </a:lnTo>
                    <a:lnTo>
                      <a:pt x="0" y="0"/>
                    </a:lnTo>
                    <a:lnTo>
                      <a:pt x="0" y="3888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7703" name="Text Box 55"/>
              <p:cNvSpPr txBox="1">
                <a:spLocks noChangeArrowheads="1"/>
              </p:cNvSpPr>
              <p:nvPr/>
            </p:nvSpPr>
            <p:spPr bwMode="auto">
              <a:xfrm>
                <a:off x="2117" y="3163"/>
                <a:ext cx="2091" cy="780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</a:pPr>
                <a:r>
                  <a:rPr lang="fr-FR" sz="1900" dirty="0">
                    <a:latin typeface="Calibri" pitchFamily="34" charset="0"/>
                    <a:cs typeface="Calibri" pitchFamily="34" charset="0"/>
                  </a:rPr>
                  <a:t>DÉCLINAISON</a:t>
                </a:r>
              </a:p>
              <a:p>
                <a:pPr algn="ctr">
                  <a:lnSpc>
                    <a:spcPct val="100000"/>
                  </a:lnSpc>
                  <a:spcBef>
                    <a:spcPts val="275"/>
                  </a:spcBef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</a:pPr>
                <a:r>
                  <a:rPr lang="fr-FR" sz="1900" dirty="0">
                    <a:latin typeface="Calibri" pitchFamily="34" charset="0"/>
                    <a:cs typeface="Calibri" pitchFamily="34" charset="0"/>
                  </a:rPr>
                  <a:t>DU PORTEFEUILLE D'OBJECTIFS</a:t>
                </a:r>
              </a:p>
              <a:p>
                <a:pPr algn="ctr">
                  <a:lnSpc>
                    <a:spcPct val="100000"/>
                  </a:lnSpc>
                  <a:spcBef>
                    <a:spcPts val="275"/>
                  </a:spcBef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</a:pPr>
                <a:r>
                  <a:rPr lang="fr-FR" sz="1900" dirty="0">
                    <a:latin typeface="Calibri" pitchFamily="34" charset="0"/>
                    <a:cs typeface="Calibri" pitchFamily="34" charset="0"/>
                  </a:rPr>
                  <a:t>ET PROJETS </a:t>
                </a:r>
                <a:r>
                  <a:rPr lang="fr-FR" sz="1900" dirty="0" smtClean="0">
                    <a:latin typeface="Calibri" pitchFamily="34" charset="0"/>
                    <a:cs typeface="Calibri" pitchFamily="34" charset="0"/>
                  </a:rPr>
                  <a:t>VERS </a:t>
                </a:r>
                <a:r>
                  <a:rPr lang="fr-FR" sz="1900" dirty="0">
                    <a:latin typeface="Calibri" pitchFamily="34" charset="0"/>
                    <a:cs typeface="Calibri" pitchFamily="34" charset="0"/>
                  </a:rPr>
                  <a:t>LES </a:t>
                </a:r>
                <a:r>
                  <a:rPr lang="fr-FR" sz="1900" dirty="0" smtClean="0">
                    <a:latin typeface="Calibri" pitchFamily="34" charset="0"/>
                    <a:cs typeface="Calibri" pitchFamily="34" charset="0"/>
                  </a:rPr>
                  <a:t>CLUBS</a:t>
                </a:r>
                <a:endParaRPr lang="fr-FR" sz="1900" dirty="0">
                  <a:latin typeface="Calibri" pitchFamily="34" charset="0"/>
                  <a:cs typeface="Calibri" pitchFamily="34" charset="0"/>
                </a:endParaRPr>
              </a:p>
              <a:p>
                <a:pPr algn="ctr">
                  <a:lnSpc>
                    <a:spcPct val="100000"/>
                  </a:lnSpc>
                  <a:spcBef>
                    <a:spcPts val="275"/>
                  </a:spcBef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</a:pPr>
                <a:r>
                  <a:rPr lang="fr-FR" sz="1900" dirty="0" smtClean="0">
                    <a:latin typeface="Calibri" pitchFamily="34" charset="0"/>
                    <a:cs typeface="Calibri" pitchFamily="34" charset="0"/>
                  </a:rPr>
                  <a:t>OPÉRATIONNELS</a:t>
                </a:r>
                <a:endParaRPr lang="fr-FR" sz="1900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27704" name="Group 56"/>
            <p:cNvGrpSpPr>
              <a:grpSpLocks/>
            </p:cNvGrpSpPr>
            <p:nvPr/>
          </p:nvGrpSpPr>
          <p:grpSpPr bwMode="auto">
            <a:xfrm>
              <a:off x="2026" y="4120"/>
              <a:ext cx="2331" cy="303"/>
              <a:chOff x="2026" y="4120"/>
              <a:chExt cx="2331" cy="303"/>
            </a:xfrm>
          </p:grpSpPr>
          <p:sp>
            <p:nvSpPr>
              <p:cNvPr id="27705" name="Freeform 57"/>
              <p:cNvSpPr>
                <a:spLocks noChangeArrowheads="1"/>
              </p:cNvSpPr>
              <p:nvPr/>
            </p:nvSpPr>
            <p:spPr bwMode="auto">
              <a:xfrm>
                <a:off x="2026" y="4120"/>
                <a:ext cx="2332" cy="303"/>
              </a:xfrm>
              <a:custGeom>
                <a:avLst/>
                <a:gdLst/>
                <a:ahLst/>
                <a:cxnLst>
                  <a:cxn ang="0">
                    <a:pos x="0" y="1340"/>
                  </a:cxn>
                  <a:cxn ang="0">
                    <a:pos x="10285" y="1340"/>
                  </a:cxn>
                  <a:cxn ang="0">
                    <a:pos x="10285" y="0"/>
                  </a:cxn>
                  <a:cxn ang="0">
                    <a:pos x="0" y="0"/>
                  </a:cxn>
                  <a:cxn ang="0">
                    <a:pos x="0" y="1340"/>
                  </a:cxn>
                </a:cxnLst>
                <a:rect l="0" t="0" r="r" b="b"/>
                <a:pathLst>
                  <a:path w="10286" h="1341">
                    <a:moveTo>
                      <a:pt x="0" y="1340"/>
                    </a:moveTo>
                    <a:lnTo>
                      <a:pt x="10285" y="1340"/>
                    </a:lnTo>
                    <a:lnTo>
                      <a:pt x="10285" y="0"/>
                    </a:lnTo>
                    <a:lnTo>
                      <a:pt x="0" y="0"/>
                    </a:lnTo>
                    <a:lnTo>
                      <a:pt x="0" y="1340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7706" name="Text Box 58"/>
              <p:cNvSpPr txBox="1">
                <a:spLocks noChangeArrowheads="1"/>
              </p:cNvSpPr>
              <p:nvPr/>
            </p:nvSpPr>
            <p:spPr bwMode="auto">
              <a:xfrm>
                <a:off x="2743" y="4176"/>
                <a:ext cx="808" cy="178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</a:tabLst>
                </a:pPr>
                <a:r>
                  <a:rPr lang="fr-FR" sz="1900">
                    <a:latin typeface="Calibri" pitchFamily="34" charset="0"/>
                    <a:cs typeface="Calibri" pitchFamily="34" charset="0"/>
                  </a:rPr>
                  <a:t>REPORTING</a:t>
                </a:r>
              </a:p>
            </p:txBody>
          </p:sp>
        </p:grpSp>
        <p:grpSp>
          <p:nvGrpSpPr>
            <p:cNvPr id="27707" name="Group 59"/>
            <p:cNvGrpSpPr>
              <a:grpSpLocks/>
            </p:cNvGrpSpPr>
            <p:nvPr/>
          </p:nvGrpSpPr>
          <p:grpSpPr bwMode="auto">
            <a:xfrm>
              <a:off x="2026" y="1880"/>
              <a:ext cx="2331" cy="487"/>
              <a:chOff x="2026" y="1880"/>
              <a:chExt cx="2331" cy="487"/>
            </a:xfrm>
          </p:grpSpPr>
          <p:sp>
            <p:nvSpPr>
              <p:cNvPr id="27708" name="Freeform 60"/>
              <p:cNvSpPr>
                <a:spLocks noChangeArrowheads="1"/>
              </p:cNvSpPr>
              <p:nvPr/>
            </p:nvSpPr>
            <p:spPr bwMode="auto">
              <a:xfrm>
                <a:off x="2026" y="1880"/>
                <a:ext cx="2332" cy="487"/>
              </a:xfrm>
              <a:custGeom>
                <a:avLst/>
                <a:gdLst/>
                <a:ahLst/>
                <a:cxnLst>
                  <a:cxn ang="0">
                    <a:pos x="0" y="2152"/>
                  </a:cxn>
                  <a:cxn ang="0">
                    <a:pos x="10285" y="2152"/>
                  </a:cxn>
                  <a:cxn ang="0">
                    <a:pos x="10285" y="0"/>
                  </a:cxn>
                  <a:cxn ang="0">
                    <a:pos x="0" y="0"/>
                  </a:cxn>
                  <a:cxn ang="0">
                    <a:pos x="0" y="2152"/>
                  </a:cxn>
                </a:cxnLst>
                <a:rect l="0" t="0" r="r" b="b"/>
                <a:pathLst>
                  <a:path w="10286" h="2153">
                    <a:moveTo>
                      <a:pt x="0" y="2152"/>
                    </a:moveTo>
                    <a:lnTo>
                      <a:pt x="10285" y="2152"/>
                    </a:lnTo>
                    <a:lnTo>
                      <a:pt x="10285" y="0"/>
                    </a:lnTo>
                    <a:lnTo>
                      <a:pt x="0" y="0"/>
                    </a:lnTo>
                    <a:lnTo>
                      <a:pt x="0" y="2152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7709" name="Text Box 61"/>
              <p:cNvSpPr txBox="1">
                <a:spLocks noChangeArrowheads="1"/>
              </p:cNvSpPr>
              <p:nvPr/>
            </p:nvSpPr>
            <p:spPr bwMode="auto">
              <a:xfrm>
                <a:off x="2159" y="1920"/>
                <a:ext cx="2085" cy="378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</a:pPr>
                <a:r>
                  <a:rPr lang="fr-FR" sz="1900">
                    <a:latin typeface="Calibri" pitchFamily="34" charset="0"/>
                    <a:cs typeface="Calibri" pitchFamily="34" charset="0"/>
                  </a:rPr>
                  <a:t>PORTEFEUILLE D'OBJECTIFS</a:t>
                </a:r>
              </a:p>
              <a:p>
                <a:pPr algn="ctr">
                  <a:lnSpc>
                    <a:spcPct val="100000"/>
                  </a:lnSpc>
                  <a:spcBef>
                    <a:spcPts val="275"/>
                  </a:spcBef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</a:pPr>
                <a:r>
                  <a:rPr lang="fr-FR" sz="1900">
                    <a:latin typeface="Calibri" pitchFamily="34" charset="0"/>
                    <a:cs typeface="Calibri" pitchFamily="34" charset="0"/>
                  </a:rPr>
                  <a:t>Plan d'actions / Projets prioritaires</a:t>
                </a:r>
              </a:p>
            </p:txBody>
          </p:sp>
        </p:grpSp>
        <p:grpSp>
          <p:nvGrpSpPr>
            <p:cNvPr id="27710" name="Group 62"/>
            <p:cNvGrpSpPr>
              <a:grpSpLocks/>
            </p:cNvGrpSpPr>
            <p:nvPr/>
          </p:nvGrpSpPr>
          <p:grpSpPr bwMode="auto">
            <a:xfrm>
              <a:off x="1353" y="1478"/>
              <a:ext cx="672" cy="2777"/>
              <a:chOff x="1353" y="1478"/>
              <a:chExt cx="672" cy="2777"/>
            </a:xfrm>
          </p:grpSpPr>
          <p:sp>
            <p:nvSpPr>
              <p:cNvPr id="27711" name="Line 63"/>
              <p:cNvSpPr>
                <a:spLocks noChangeShapeType="1"/>
              </p:cNvSpPr>
              <p:nvPr/>
            </p:nvSpPr>
            <p:spPr bwMode="auto">
              <a:xfrm>
                <a:off x="1353" y="1478"/>
                <a:ext cx="640" cy="0"/>
              </a:xfrm>
              <a:prstGeom prst="line">
                <a:avLst/>
              </a:prstGeom>
              <a:noFill/>
              <a:ln w="3024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7712" name="Line 64"/>
              <p:cNvSpPr>
                <a:spLocks noChangeShapeType="1"/>
              </p:cNvSpPr>
              <p:nvPr/>
            </p:nvSpPr>
            <p:spPr bwMode="auto">
              <a:xfrm>
                <a:off x="1353" y="3545"/>
                <a:ext cx="640" cy="0"/>
              </a:xfrm>
              <a:prstGeom prst="line">
                <a:avLst/>
              </a:prstGeom>
              <a:noFill/>
              <a:ln w="3024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7713" name="Line 65"/>
              <p:cNvSpPr>
                <a:spLocks noChangeShapeType="1"/>
              </p:cNvSpPr>
              <p:nvPr/>
            </p:nvSpPr>
            <p:spPr bwMode="auto">
              <a:xfrm>
                <a:off x="1353" y="2773"/>
                <a:ext cx="640" cy="0"/>
              </a:xfrm>
              <a:prstGeom prst="line">
                <a:avLst/>
              </a:prstGeom>
              <a:noFill/>
              <a:ln w="3024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7714" name="Line 66"/>
              <p:cNvSpPr>
                <a:spLocks noChangeShapeType="1"/>
              </p:cNvSpPr>
              <p:nvPr/>
            </p:nvSpPr>
            <p:spPr bwMode="auto">
              <a:xfrm>
                <a:off x="1353" y="2121"/>
                <a:ext cx="640" cy="0"/>
              </a:xfrm>
              <a:prstGeom prst="line">
                <a:avLst/>
              </a:prstGeom>
              <a:noFill/>
              <a:ln w="3024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7715" name="Line 67"/>
              <p:cNvSpPr>
                <a:spLocks noChangeShapeType="1"/>
              </p:cNvSpPr>
              <p:nvPr/>
            </p:nvSpPr>
            <p:spPr bwMode="auto">
              <a:xfrm flipH="1">
                <a:off x="1361" y="4256"/>
                <a:ext cx="665" cy="0"/>
              </a:xfrm>
              <a:prstGeom prst="line">
                <a:avLst/>
              </a:prstGeom>
              <a:noFill/>
              <a:ln w="3024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7716" name="Line 68"/>
              <p:cNvSpPr>
                <a:spLocks noChangeShapeType="1"/>
              </p:cNvSpPr>
              <p:nvPr/>
            </p:nvSpPr>
            <p:spPr bwMode="auto">
              <a:xfrm>
                <a:off x="1354" y="1478"/>
                <a:ext cx="0" cy="2769"/>
              </a:xfrm>
              <a:prstGeom prst="line">
                <a:avLst/>
              </a:prstGeom>
              <a:noFill/>
              <a:ln w="3024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sp>
        <p:nvSpPr>
          <p:cNvPr id="27717" name="Line 69"/>
          <p:cNvSpPr>
            <a:spLocks noChangeShapeType="1"/>
          </p:cNvSpPr>
          <p:nvPr/>
        </p:nvSpPr>
        <p:spPr bwMode="auto">
          <a:xfrm>
            <a:off x="8672513" y="884238"/>
            <a:ext cx="1587" cy="6130925"/>
          </a:xfrm>
          <a:prstGeom prst="line">
            <a:avLst/>
          </a:prstGeom>
          <a:noFill/>
          <a:ln w="4032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718" name="Text Box 70"/>
          <p:cNvSpPr txBox="1">
            <a:spLocks noChangeArrowheads="1"/>
          </p:cNvSpPr>
          <p:nvPr/>
        </p:nvSpPr>
        <p:spPr bwMode="auto">
          <a:xfrm rot="5400000">
            <a:off x="7536642" y="3551350"/>
            <a:ext cx="2809802" cy="31432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fr-FR" sz="2100" b="1" dirty="0">
                <a:latin typeface="Calibri" pitchFamily="34" charset="0"/>
                <a:cs typeface="Calibri" pitchFamily="34" charset="0"/>
              </a:rPr>
              <a:t>PILOTAGE STRATÉGIQUE</a:t>
            </a:r>
          </a:p>
        </p:txBody>
      </p:sp>
      <p:pic>
        <p:nvPicPr>
          <p:cNvPr id="74" name="Image 73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00405" y="6048027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-327025" y="471488"/>
            <a:ext cx="11009313" cy="59690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Business-plan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- 1</a:t>
            </a:r>
          </a:p>
        </p:txBody>
      </p:sp>
      <p:grpSp>
        <p:nvGrpSpPr>
          <p:cNvPr id="28711" name="Group 39"/>
          <p:cNvGrpSpPr>
            <a:grpSpLocks/>
          </p:cNvGrpSpPr>
          <p:nvPr/>
        </p:nvGrpSpPr>
        <p:grpSpPr bwMode="auto">
          <a:xfrm>
            <a:off x="1438275" y="2039938"/>
            <a:ext cx="7296150" cy="3330575"/>
            <a:chOff x="906" y="1285"/>
            <a:chExt cx="4596" cy="2098"/>
          </a:xfrm>
        </p:grpSpPr>
        <p:grpSp>
          <p:nvGrpSpPr>
            <p:cNvPr id="28712" name="Group 40"/>
            <p:cNvGrpSpPr>
              <a:grpSpLocks/>
            </p:cNvGrpSpPr>
            <p:nvPr/>
          </p:nvGrpSpPr>
          <p:grpSpPr bwMode="auto">
            <a:xfrm>
              <a:off x="906" y="1431"/>
              <a:ext cx="1327" cy="541"/>
              <a:chOff x="906" y="1431"/>
              <a:chExt cx="1327" cy="541"/>
            </a:xfrm>
          </p:grpSpPr>
          <p:sp>
            <p:nvSpPr>
              <p:cNvPr id="28713" name="Freeform 41"/>
              <p:cNvSpPr>
                <a:spLocks noChangeArrowheads="1"/>
              </p:cNvSpPr>
              <p:nvPr/>
            </p:nvSpPr>
            <p:spPr bwMode="auto">
              <a:xfrm>
                <a:off x="906" y="1431"/>
                <a:ext cx="1328" cy="541"/>
              </a:xfrm>
              <a:custGeom>
                <a:avLst/>
                <a:gdLst/>
                <a:ahLst/>
                <a:cxnLst>
                  <a:cxn ang="0">
                    <a:pos x="0" y="2390"/>
                  </a:cxn>
                  <a:cxn ang="0">
                    <a:pos x="5858" y="2390"/>
                  </a:cxn>
                  <a:cxn ang="0">
                    <a:pos x="5858" y="0"/>
                  </a:cxn>
                  <a:cxn ang="0">
                    <a:pos x="0" y="0"/>
                  </a:cxn>
                  <a:cxn ang="0">
                    <a:pos x="0" y="2390"/>
                  </a:cxn>
                </a:cxnLst>
                <a:rect l="0" t="0" r="r" b="b"/>
                <a:pathLst>
                  <a:path w="5859" h="2391">
                    <a:moveTo>
                      <a:pt x="0" y="2390"/>
                    </a:moveTo>
                    <a:lnTo>
                      <a:pt x="5858" y="2390"/>
                    </a:lnTo>
                    <a:lnTo>
                      <a:pt x="5858" y="0"/>
                    </a:lnTo>
                    <a:lnTo>
                      <a:pt x="0" y="0"/>
                    </a:lnTo>
                    <a:lnTo>
                      <a:pt x="0" y="2390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8714" name="Text Box 42"/>
              <p:cNvSpPr txBox="1">
                <a:spLocks noChangeArrowheads="1"/>
              </p:cNvSpPr>
              <p:nvPr/>
            </p:nvSpPr>
            <p:spPr bwMode="auto">
              <a:xfrm>
                <a:off x="1124" y="1571"/>
                <a:ext cx="941" cy="236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2500" b="1" dirty="0">
                    <a:latin typeface="Calibri" pitchFamily="34" charset="0"/>
                    <a:cs typeface="Calibri" pitchFamily="34" charset="0"/>
                  </a:rPr>
                  <a:t>Réalisations</a:t>
                </a:r>
              </a:p>
            </p:txBody>
          </p:sp>
        </p:grpSp>
        <p:grpSp>
          <p:nvGrpSpPr>
            <p:cNvPr id="28715" name="Group 43"/>
            <p:cNvGrpSpPr>
              <a:grpSpLocks/>
            </p:cNvGrpSpPr>
            <p:nvPr/>
          </p:nvGrpSpPr>
          <p:grpSpPr bwMode="auto">
            <a:xfrm>
              <a:off x="4173" y="1425"/>
              <a:ext cx="1327" cy="541"/>
              <a:chOff x="4173" y="1425"/>
              <a:chExt cx="1327" cy="541"/>
            </a:xfrm>
          </p:grpSpPr>
          <p:sp>
            <p:nvSpPr>
              <p:cNvPr id="28716" name="Text Box 44"/>
              <p:cNvSpPr txBox="1">
                <a:spLocks noChangeArrowheads="1"/>
              </p:cNvSpPr>
              <p:nvPr/>
            </p:nvSpPr>
            <p:spPr bwMode="auto">
              <a:xfrm>
                <a:off x="4387" y="1445"/>
                <a:ext cx="913" cy="503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2500" b="1" dirty="0">
                    <a:latin typeface="Calibri" pitchFamily="34" charset="0"/>
                    <a:cs typeface="Calibri" pitchFamily="34" charset="0"/>
                  </a:rPr>
                  <a:t>Données</a:t>
                </a:r>
              </a:p>
              <a:p>
                <a:pPr algn="ctr">
                  <a:lnSpc>
                    <a:spcPct val="100000"/>
                  </a:lnSpc>
                  <a:spcBef>
                    <a:spcPts val="375"/>
                  </a:spcBef>
                  <a:tabLst>
                    <a:tab pos="723900" algn="l"/>
                    <a:tab pos="1447800" algn="l"/>
                  </a:tabLst>
                </a:pPr>
                <a:r>
                  <a:rPr lang="fr-FR" sz="2500" b="1" dirty="0">
                    <a:latin typeface="Calibri" pitchFamily="34" charset="0"/>
                    <a:cs typeface="Calibri" pitchFamily="34" charset="0"/>
                  </a:rPr>
                  <a:t>comptables</a:t>
                </a:r>
              </a:p>
            </p:txBody>
          </p:sp>
          <p:sp>
            <p:nvSpPr>
              <p:cNvPr id="28717" name="Freeform 45"/>
              <p:cNvSpPr>
                <a:spLocks noChangeArrowheads="1"/>
              </p:cNvSpPr>
              <p:nvPr/>
            </p:nvSpPr>
            <p:spPr bwMode="auto">
              <a:xfrm>
                <a:off x="4173" y="1425"/>
                <a:ext cx="1328" cy="541"/>
              </a:xfrm>
              <a:custGeom>
                <a:avLst/>
                <a:gdLst/>
                <a:ahLst/>
                <a:cxnLst>
                  <a:cxn ang="0">
                    <a:pos x="0" y="2390"/>
                  </a:cxn>
                  <a:cxn ang="0">
                    <a:pos x="5858" y="2390"/>
                  </a:cxn>
                  <a:cxn ang="0">
                    <a:pos x="5858" y="0"/>
                  </a:cxn>
                  <a:cxn ang="0">
                    <a:pos x="0" y="0"/>
                  </a:cxn>
                  <a:cxn ang="0">
                    <a:pos x="0" y="2390"/>
                  </a:cxn>
                </a:cxnLst>
                <a:rect l="0" t="0" r="r" b="b"/>
                <a:pathLst>
                  <a:path w="5859" h="2391">
                    <a:moveTo>
                      <a:pt x="0" y="2390"/>
                    </a:moveTo>
                    <a:lnTo>
                      <a:pt x="5858" y="2390"/>
                    </a:lnTo>
                    <a:lnTo>
                      <a:pt x="5858" y="0"/>
                    </a:lnTo>
                    <a:lnTo>
                      <a:pt x="0" y="0"/>
                    </a:lnTo>
                    <a:lnTo>
                      <a:pt x="0" y="2390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28718" name="Group 46"/>
            <p:cNvGrpSpPr>
              <a:grpSpLocks/>
            </p:cNvGrpSpPr>
            <p:nvPr/>
          </p:nvGrpSpPr>
          <p:grpSpPr bwMode="auto">
            <a:xfrm>
              <a:off x="906" y="2763"/>
              <a:ext cx="1327" cy="541"/>
              <a:chOff x="906" y="2763"/>
              <a:chExt cx="1327" cy="541"/>
            </a:xfrm>
          </p:grpSpPr>
          <p:sp>
            <p:nvSpPr>
              <p:cNvPr id="28719" name="Text Box 47"/>
              <p:cNvSpPr txBox="1">
                <a:spLocks noChangeArrowheads="1"/>
              </p:cNvSpPr>
              <p:nvPr/>
            </p:nvSpPr>
            <p:spPr bwMode="auto">
              <a:xfrm>
                <a:off x="1187" y="2919"/>
                <a:ext cx="810" cy="236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</a:tabLst>
                </a:pPr>
                <a:r>
                  <a:rPr lang="fr-FR" sz="2500" b="1" dirty="0">
                    <a:latin typeface="Calibri" pitchFamily="34" charset="0"/>
                    <a:cs typeface="Calibri" pitchFamily="34" charset="0"/>
                  </a:rPr>
                  <a:t>Prévisions</a:t>
                </a:r>
              </a:p>
            </p:txBody>
          </p:sp>
          <p:sp>
            <p:nvSpPr>
              <p:cNvPr id="28720" name="Freeform 48"/>
              <p:cNvSpPr>
                <a:spLocks noChangeArrowheads="1"/>
              </p:cNvSpPr>
              <p:nvPr/>
            </p:nvSpPr>
            <p:spPr bwMode="auto">
              <a:xfrm>
                <a:off x="906" y="2763"/>
                <a:ext cx="1328" cy="541"/>
              </a:xfrm>
              <a:custGeom>
                <a:avLst/>
                <a:gdLst/>
                <a:ahLst/>
                <a:cxnLst>
                  <a:cxn ang="0">
                    <a:pos x="0" y="2390"/>
                  </a:cxn>
                  <a:cxn ang="0">
                    <a:pos x="5858" y="2390"/>
                  </a:cxn>
                  <a:cxn ang="0">
                    <a:pos x="5858" y="0"/>
                  </a:cxn>
                  <a:cxn ang="0">
                    <a:pos x="0" y="0"/>
                  </a:cxn>
                  <a:cxn ang="0">
                    <a:pos x="0" y="2390"/>
                  </a:cxn>
                </a:cxnLst>
                <a:rect l="0" t="0" r="r" b="b"/>
                <a:pathLst>
                  <a:path w="5859" h="2391">
                    <a:moveTo>
                      <a:pt x="0" y="2390"/>
                    </a:moveTo>
                    <a:lnTo>
                      <a:pt x="5858" y="2390"/>
                    </a:lnTo>
                    <a:lnTo>
                      <a:pt x="5858" y="0"/>
                    </a:lnTo>
                    <a:lnTo>
                      <a:pt x="0" y="0"/>
                    </a:lnTo>
                    <a:lnTo>
                      <a:pt x="0" y="2390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28721" name="Group 49"/>
            <p:cNvGrpSpPr>
              <a:grpSpLocks/>
            </p:cNvGrpSpPr>
            <p:nvPr/>
          </p:nvGrpSpPr>
          <p:grpSpPr bwMode="auto">
            <a:xfrm>
              <a:off x="4174" y="2770"/>
              <a:ext cx="1328" cy="541"/>
              <a:chOff x="4174" y="2770"/>
              <a:chExt cx="1328" cy="541"/>
            </a:xfrm>
          </p:grpSpPr>
          <p:sp>
            <p:nvSpPr>
              <p:cNvPr id="28722" name="Text Box 50"/>
              <p:cNvSpPr txBox="1">
                <a:spLocks noChangeArrowheads="1"/>
              </p:cNvSpPr>
              <p:nvPr/>
            </p:nvSpPr>
            <p:spPr bwMode="auto">
              <a:xfrm>
                <a:off x="4319" y="2918"/>
                <a:ext cx="1066" cy="236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2500" b="1" dirty="0">
                    <a:latin typeface="Calibri" pitchFamily="34" charset="0"/>
                    <a:cs typeface="Calibri" pitchFamily="34" charset="0"/>
                  </a:rPr>
                  <a:t>Business-plan</a:t>
                </a:r>
              </a:p>
            </p:txBody>
          </p:sp>
          <p:sp>
            <p:nvSpPr>
              <p:cNvPr id="28723" name="Freeform 51"/>
              <p:cNvSpPr>
                <a:spLocks noChangeArrowheads="1"/>
              </p:cNvSpPr>
              <p:nvPr/>
            </p:nvSpPr>
            <p:spPr bwMode="auto">
              <a:xfrm>
                <a:off x="4174" y="2770"/>
                <a:ext cx="1328" cy="541"/>
              </a:xfrm>
              <a:custGeom>
                <a:avLst/>
                <a:gdLst/>
                <a:ahLst/>
                <a:cxnLst>
                  <a:cxn ang="0">
                    <a:pos x="0" y="2390"/>
                  </a:cxn>
                  <a:cxn ang="0">
                    <a:pos x="5859" y="2390"/>
                  </a:cxn>
                  <a:cxn ang="0">
                    <a:pos x="5859" y="0"/>
                  </a:cxn>
                  <a:cxn ang="0">
                    <a:pos x="0" y="0"/>
                  </a:cxn>
                  <a:cxn ang="0">
                    <a:pos x="0" y="2390"/>
                  </a:cxn>
                </a:cxnLst>
                <a:rect l="0" t="0" r="r" b="b"/>
                <a:pathLst>
                  <a:path w="5860" h="2391">
                    <a:moveTo>
                      <a:pt x="0" y="2390"/>
                    </a:moveTo>
                    <a:lnTo>
                      <a:pt x="5859" y="2390"/>
                    </a:lnTo>
                    <a:lnTo>
                      <a:pt x="5859" y="0"/>
                    </a:lnTo>
                    <a:lnTo>
                      <a:pt x="0" y="0"/>
                    </a:lnTo>
                    <a:lnTo>
                      <a:pt x="0" y="2390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28724" name="Group 52"/>
            <p:cNvGrpSpPr>
              <a:grpSpLocks/>
            </p:cNvGrpSpPr>
            <p:nvPr/>
          </p:nvGrpSpPr>
          <p:grpSpPr bwMode="auto">
            <a:xfrm>
              <a:off x="2886" y="1285"/>
              <a:ext cx="574" cy="2098"/>
              <a:chOff x="2886" y="1285"/>
              <a:chExt cx="574" cy="2098"/>
            </a:xfrm>
          </p:grpSpPr>
          <p:sp>
            <p:nvSpPr>
              <p:cNvPr id="28725" name="Text Box 53"/>
              <p:cNvSpPr txBox="1">
                <a:spLocks noChangeArrowheads="1"/>
              </p:cNvSpPr>
              <p:nvPr/>
            </p:nvSpPr>
            <p:spPr bwMode="auto">
              <a:xfrm rot="16140000">
                <a:off x="2112" y="2083"/>
                <a:ext cx="2089" cy="503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</a:pPr>
                <a:r>
                  <a:rPr lang="fr-FR" sz="2500" b="1" dirty="0">
                    <a:latin typeface="Calibri" pitchFamily="34" charset="0"/>
                    <a:cs typeface="Calibri" pitchFamily="34" charset="0"/>
                  </a:rPr>
                  <a:t>Principes et techniques</a:t>
                </a:r>
              </a:p>
              <a:p>
                <a:pPr algn="ctr">
                  <a:lnSpc>
                    <a:spcPct val="100000"/>
                  </a:lnSpc>
                  <a:spcBef>
                    <a:spcPts val="375"/>
                  </a:spcBef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</a:pPr>
                <a:r>
                  <a:rPr lang="fr-FR" sz="2500" b="1" dirty="0">
                    <a:latin typeface="Calibri" pitchFamily="34" charset="0"/>
                    <a:cs typeface="Calibri" pitchFamily="34" charset="0"/>
                  </a:rPr>
                  <a:t>comptables</a:t>
                </a:r>
              </a:p>
            </p:txBody>
          </p:sp>
          <p:sp>
            <p:nvSpPr>
              <p:cNvPr id="28726" name="Freeform 54"/>
              <p:cNvSpPr>
                <a:spLocks noChangeArrowheads="1"/>
              </p:cNvSpPr>
              <p:nvPr/>
            </p:nvSpPr>
            <p:spPr bwMode="auto">
              <a:xfrm>
                <a:off x="2920" y="1356"/>
                <a:ext cx="541" cy="1975"/>
              </a:xfrm>
              <a:custGeom>
                <a:avLst/>
                <a:gdLst/>
                <a:ahLst/>
                <a:cxnLst>
                  <a:cxn ang="0">
                    <a:pos x="2387" y="8714"/>
                  </a:cxn>
                  <a:cxn ang="0">
                    <a:pos x="2387" y="0"/>
                  </a:cxn>
                  <a:cxn ang="0">
                    <a:pos x="0" y="0"/>
                  </a:cxn>
                  <a:cxn ang="0">
                    <a:pos x="0" y="8714"/>
                  </a:cxn>
                  <a:cxn ang="0">
                    <a:pos x="2387" y="8714"/>
                  </a:cxn>
                </a:cxnLst>
                <a:rect l="0" t="0" r="r" b="b"/>
                <a:pathLst>
                  <a:path w="2388" h="8715">
                    <a:moveTo>
                      <a:pt x="2387" y="8714"/>
                    </a:moveTo>
                    <a:lnTo>
                      <a:pt x="2387" y="0"/>
                    </a:lnTo>
                    <a:lnTo>
                      <a:pt x="0" y="0"/>
                    </a:lnTo>
                    <a:lnTo>
                      <a:pt x="0" y="8714"/>
                    </a:lnTo>
                    <a:lnTo>
                      <a:pt x="2387" y="8714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28727" name="Line 55"/>
            <p:cNvSpPr>
              <a:spLocks noChangeShapeType="1"/>
            </p:cNvSpPr>
            <p:nvPr/>
          </p:nvSpPr>
          <p:spPr bwMode="auto">
            <a:xfrm>
              <a:off x="2226" y="1702"/>
              <a:ext cx="671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8728" name="Line 56"/>
            <p:cNvSpPr>
              <a:spLocks noChangeShapeType="1"/>
            </p:cNvSpPr>
            <p:nvPr/>
          </p:nvSpPr>
          <p:spPr bwMode="auto">
            <a:xfrm>
              <a:off x="2226" y="3030"/>
              <a:ext cx="671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8729" name="Line 57"/>
            <p:cNvSpPr>
              <a:spLocks noChangeShapeType="1"/>
            </p:cNvSpPr>
            <p:nvPr/>
          </p:nvSpPr>
          <p:spPr bwMode="auto">
            <a:xfrm>
              <a:off x="3472" y="1702"/>
              <a:ext cx="671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8730" name="Line 58"/>
            <p:cNvSpPr>
              <a:spLocks noChangeShapeType="1"/>
            </p:cNvSpPr>
            <p:nvPr/>
          </p:nvSpPr>
          <p:spPr bwMode="auto">
            <a:xfrm>
              <a:off x="3472" y="3031"/>
              <a:ext cx="671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28731" name="Text Box 59"/>
          <p:cNvSpPr txBox="1">
            <a:spLocks noChangeArrowheads="1"/>
          </p:cNvSpPr>
          <p:nvPr/>
        </p:nvSpPr>
        <p:spPr bwMode="auto">
          <a:xfrm>
            <a:off x="7056189" y="3239715"/>
            <a:ext cx="1157287" cy="31432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Constats n</a:t>
            </a:r>
          </a:p>
        </p:txBody>
      </p:sp>
      <p:sp>
        <p:nvSpPr>
          <p:cNvPr id="28732" name="Text Box 60"/>
          <p:cNvSpPr txBox="1">
            <a:spLocks noChangeArrowheads="1"/>
          </p:cNvSpPr>
          <p:nvPr/>
        </p:nvSpPr>
        <p:spPr bwMode="auto">
          <a:xfrm>
            <a:off x="6768157" y="5399955"/>
            <a:ext cx="1911350" cy="6667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Quantification</a:t>
            </a:r>
          </a:p>
          <a:p>
            <a:pPr>
              <a:lnSpc>
                <a:spcPct val="100000"/>
              </a:lnSpc>
              <a:spcBef>
                <a:spcPts val="313"/>
              </a:spcBef>
              <a:tabLst>
                <a:tab pos="723900" algn="l"/>
                <a:tab pos="14478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des décisions n+1</a:t>
            </a:r>
          </a:p>
        </p:txBody>
      </p:sp>
      <p:pic>
        <p:nvPicPr>
          <p:cNvPr id="64" name="Image 63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00405" y="6048027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34" name="Group 38"/>
          <p:cNvGrpSpPr>
            <a:grpSpLocks/>
          </p:cNvGrpSpPr>
          <p:nvPr/>
        </p:nvGrpSpPr>
        <p:grpSpPr bwMode="auto">
          <a:xfrm>
            <a:off x="3216275" y="1250950"/>
            <a:ext cx="4451350" cy="5368925"/>
            <a:chOff x="2026" y="788"/>
            <a:chExt cx="2804" cy="3382"/>
          </a:xfrm>
        </p:grpSpPr>
        <p:grpSp>
          <p:nvGrpSpPr>
            <p:cNvPr id="29735" name="Group 39"/>
            <p:cNvGrpSpPr>
              <a:grpSpLocks/>
            </p:cNvGrpSpPr>
            <p:nvPr/>
          </p:nvGrpSpPr>
          <p:grpSpPr bwMode="auto">
            <a:xfrm>
              <a:off x="2026" y="1245"/>
              <a:ext cx="2115" cy="487"/>
              <a:chOff x="2026" y="1245"/>
              <a:chExt cx="2115" cy="487"/>
            </a:xfrm>
          </p:grpSpPr>
          <p:sp>
            <p:nvSpPr>
              <p:cNvPr id="29736" name="Freeform 40"/>
              <p:cNvSpPr>
                <a:spLocks noChangeArrowheads="1"/>
              </p:cNvSpPr>
              <p:nvPr/>
            </p:nvSpPr>
            <p:spPr bwMode="auto">
              <a:xfrm>
                <a:off x="2026" y="1245"/>
                <a:ext cx="2115" cy="487"/>
              </a:xfrm>
              <a:custGeom>
                <a:avLst/>
                <a:gdLst/>
                <a:ahLst/>
                <a:cxnLst>
                  <a:cxn ang="0">
                    <a:pos x="0" y="2152"/>
                  </a:cxn>
                  <a:cxn ang="0">
                    <a:pos x="9332" y="2152"/>
                  </a:cxn>
                  <a:cxn ang="0">
                    <a:pos x="9332" y="0"/>
                  </a:cxn>
                  <a:cxn ang="0">
                    <a:pos x="0" y="0"/>
                  </a:cxn>
                  <a:cxn ang="0">
                    <a:pos x="0" y="2152"/>
                  </a:cxn>
                </a:cxnLst>
                <a:rect l="0" t="0" r="r" b="b"/>
                <a:pathLst>
                  <a:path w="9333" h="2153">
                    <a:moveTo>
                      <a:pt x="0" y="2152"/>
                    </a:moveTo>
                    <a:lnTo>
                      <a:pt x="9332" y="2152"/>
                    </a:lnTo>
                    <a:lnTo>
                      <a:pt x="9332" y="0"/>
                    </a:lnTo>
                    <a:lnTo>
                      <a:pt x="0" y="0"/>
                    </a:lnTo>
                    <a:lnTo>
                      <a:pt x="0" y="2152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9737" name="Text Box 41"/>
              <p:cNvSpPr txBox="1">
                <a:spLocks noChangeArrowheads="1"/>
              </p:cNvSpPr>
              <p:nvPr/>
            </p:nvSpPr>
            <p:spPr bwMode="auto">
              <a:xfrm>
                <a:off x="2256" y="1277"/>
                <a:ext cx="1657" cy="419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2100" b="1" dirty="0">
                    <a:latin typeface="Calibri" pitchFamily="34" charset="0"/>
                    <a:cs typeface="Calibri" pitchFamily="34" charset="0"/>
                  </a:rPr>
                  <a:t>Fixation des orientations</a:t>
                </a:r>
              </a:p>
              <a:p>
                <a:pPr algn="ctr">
                  <a:lnSpc>
                    <a:spcPct val="100000"/>
                  </a:lnSpc>
                  <a:spcBef>
                    <a:spcPts val="313"/>
                  </a:spcBef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2100" b="1" dirty="0">
                    <a:latin typeface="Calibri" pitchFamily="34" charset="0"/>
                    <a:cs typeface="Calibri" pitchFamily="34" charset="0"/>
                  </a:rPr>
                  <a:t>budgétaires</a:t>
                </a:r>
              </a:p>
            </p:txBody>
          </p:sp>
        </p:grpSp>
        <p:grpSp>
          <p:nvGrpSpPr>
            <p:cNvPr id="29738" name="Group 42"/>
            <p:cNvGrpSpPr>
              <a:grpSpLocks/>
            </p:cNvGrpSpPr>
            <p:nvPr/>
          </p:nvGrpSpPr>
          <p:grpSpPr bwMode="auto">
            <a:xfrm>
              <a:off x="2026" y="788"/>
              <a:ext cx="2115" cy="303"/>
              <a:chOff x="2026" y="788"/>
              <a:chExt cx="2115" cy="303"/>
            </a:xfrm>
          </p:grpSpPr>
          <p:sp>
            <p:nvSpPr>
              <p:cNvPr id="29739" name="Freeform 43"/>
              <p:cNvSpPr>
                <a:spLocks noChangeArrowheads="1"/>
              </p:cNvSpPr>
              <p:nvPr/>
            </p:nvSpPr>
            <p:spPr bwMode="auto">
              <a:xfrm>
                <a:off x="2026" y="788"/>
                <a:ext cx="2115" cy="303"/>
              </a:xfrm>
              <a:custGeom>
                <a:avLst/>
                <a:gdLst/>
                <a:ahLst/>
                <a:cxnLst>
                  <a:cxn ang="0">
                    <a:pos x="0" y="1340"/>
                  </a:cxn>
                  <a:cxn ang="0">
                    <a:pos x="9332" y="1340"/>
                  </a:cxn>
                  <a:cxn ang="0">
                    <a:pos x="9332" y="0"/>
                  </a:cxn>
                  <a:cxn ang="0">
                    <a:pos x="0" y="0"/>
                  </a:cxn>
                  <a:cxn ang="0">
                    <a:pos x="0" y="1340"/>
                  </a:cxn>
                </a:cxnLst>
                <a:rect l="0" t="0" r="r" b="b"/>
                <a:pathLst>
                  <a:path w="9333" h="1341">
                    <a:moveTo>
                      <a:pt x="0" y="1340"/>
                    </a:moveTo>
                    <a:lnTo>
                      <a:pt x="9332" y="1340"/>
                    </a:lnTo>
                    <a:lnTo>
                      <a:pt x="9332" y="0"/>
                    </a:lnTo>
                    <a:lnTo>
                      <a:pt x="0" y="0"/>
                    </a:lnTo>
                    <a:lnTo>
                      <a:pt x="0" y="1340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9740" name="Text Box 44"/>
              <p:cNvSpPr txBox="1">
                <a:spLocks noChangeArrowheads="1"/>
              </p:cNvSpPr>
              <p:nvPr/>
            </p:nvSpPr>
            <p:spPr bwMode="auto">
              <a:xfrm>
                <a:off x="2633" y="844"/>
                <a:ext cx="889" cy="197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</a:tabLst>
                </a:pPr>
                <a:r>
                  <a:rPr lang="fr-FR" sz="2100" b="1" dirty="0">
                    <a:latin typeface="Calibri" pitchFamily="34" charset="0"/>
                    <a:cs typeface="Calibri" pitchFamily="34" charset="0"/>
                  </a:rPr>
                  <a:t>Business-plan</a:t>
                </a:r>
              </a:p>
            </p:txBody>
          </p:sp>
        </p:grpSp>
        <p:grpSp>
          <p:nvGrpSpPr>
            <p:cNvPr id="29741" name="Group 45"/>
            <p:cNvGrpSpPr>
              <a:grpSpLocks/>
            </p:cNvGrpSpPr>
            <p:nvPr/>
          </p:nvGrpSpPr>
          <p:grpSpPr bwMode="auto">
            <a:xfrm>
              <a:off x="2034" y="1880"/>
              <a:ext cx="2115" cy="487"/>
              <a:chOff x="2034" y="1880"/>
              <a:chExt cx="2115" cy="487"/>
            </a:xfrm>
          </p:grpSpPr>
          <p:sp>
            <p:nvSpPr>
              <p:cNvPr id="29742" name="Freeform 46"/>
              <p:cNvSpPr>
                <a:spLocks noChangeArrowheads="1"/>
              </p:cNvSpPr>
              <p:nvPr/>
            </p:nvSpPr>
            <p:spPr bwMode="auto">
              <a:xfrm>
                <a:off x="2034" y="1880"/>
                <a:ext cx="2116" cy="487"/>
              </a:xfrm>
              <a:custGeom>
                <a:avLst/>
                <a:gdLst/>
                <a:ahLst/>
                <a:cxnLst>
                  <a:cxn ang="0">
                    <a:pos x="0" y="2152"/>
                  </a:cxn>
                  <a:cxn ang="0">
                    <a:pos x="9333" y="2152"/>
                  </a:cxn>
                  <a:cxn ang="0">
                    <a:pos x="9333" y="0"/>
                  </a:cxn>
                  <a:cxn ang="0">
                    <a:pos x="0" y="0"/>
                  </a:cxn>
                  <a:cxn ang="0">
                    <a:pos x="0" y="2152"/>
                  </a:cxn>
                </a:cxnLst>
                <a:rect l="0" t="0" r="r" b="b"/>
                <a:pathLst>
                  <a:path w="9334" h="2153">
                    <a:moveTo>
                      <a:pt x="0" y="2152"/>
                    </a:moveTo>
                    <a:lnTo>
                      <a:pt x="9333" y="2152"/>
                    </a:lnTo>
                    <a:lnTo>
                      <a:pt x="9333" y="0"/>
                    </a:lnTo>
                    <a:lnTo>
                      <a:pt x="0" y="0"/>
                    </a:lnTo>
                    <a:lnTo>
                      <a:pt x="0" y="2152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9743" name="Text Box 47"/>
              <p:cNvSpPr txBox="1">
                <a:spLocks noChangeArrowheads="1"/>
              </p:cNvSpPr>
              <p:nvPr/>
            </p:nvSpPr>
            <p:spPr bwMode="auto">
              <a:xfrm>
                <a:off x="2287" y="1912"/>
                <a:ext cx="1611" cy="419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2100" b="1" dirty="0">
                    <a:latin typeface="Calibri" pitchFamily="34" charset="0"/>
                    <a:cs typeface="Calibri" pitchFamily="34" charset="0"/>
                  </a:rPr>
                  <a:t>Orientations conformes</a:t>
                </a:r>
              </a:p>
              <a:p>
                <a:pPr algn="ctr">
                  <a:lnSpc>
                    <a:spcPct val="100000"/>
                  </a:lnSpc>
                  <a:spcBef>
                    <a:spcPts val="313"/>
                  </a:spcBef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2100" b="1" dirty="0">
                    <a:latin typeface="Calibri" pitchFamily="34" charset="0"/>
                    <a:cs typeface="Calibri" pitchFamily="34" charset="0"/>
                  </a:rPr>
                  <a:t>au business-plan</a:t>
                </a:r>
              </a:p>
            </p:txBody>
          </p:sp>
        </p:grpSp>
        <p:grpSp>
          <p:nvGrpSpPr>
            <p:cNvPr id="29744" name="Group 48"/>
            <p:cNvGrpSpPr>
              <a:grpSpLocks/>
            </p:cNvGrpSpPr>
            <p:nvPr/>
          </p:nvGrpSpPr>
          <p:grpSpPr bwMode="auto">
            <a:xfrm>
              <a:off x="2026" y="2517"/>
              <a:ext cx="2115" cy="303"/>
              <a:chOff x="2026" y="2517"/>
              <a:chExt cx="2115" cy="303"/>
            </a:xfrm>
          </p:grpSpPr>
          <p:sp>
            <p:nvSpPr>
              <p:cNvPr id="29745" name="Freeform 49"/>
              <p:cNvSpPr>
                <a:spLocks noChangeArrowheads="1"/>
              </p:cNvSpPr>
              <p:nvPr/>
            </p:nvSpPr>
            <p:spPr bwMode="auto">
              <a:xfrm>
                <a:off x="2026" y="2517"/>
                <a:ext cx="2115" cy="303"/>
              </a:xfrm>
              <a:custGeom>
                <a:avLst/>
                <a:gdLst/>
                <a:ahLst/>
                <a:cxnLst>
                  <a:cxn ang="0">
                    <a:pos x="0" y="1341"/>
                  </a:cxn>
                  <a:cxn ang="0">
                    <a:pos x="9332" y="1341"/>
                  </a:cxn>
                  <a:cxn ang="0">
                    <a:pos x="9332" y="0"/>
                  </a:cxn>
                  <a:cxn ang="0">
                    <a:pos x="0" y="0"/>
                  </a:cxn>
                  <a:cxn ang="0">
                    <a:pos x="0" y="1341"/>
                  </a:cxn>
                </a:cxnLst>
                <a:rect l="0" t="0" r="r" b="b"/>
                <a:pathLst>
                  <a:path w="9333" h="1342">
                    <a:moveTo>
                      <a:pt x="0" y="1341"/>
                    </a:moveTo>
                    <a:lnTo>
                      <a:pt x="9332" y="1341"/>
                    </a:lnTo>
                    <a:lnTo>
                      <a:pt x="9332" y="0"/>
                    </a:lnTo>
                    <a:lnTo>
                      <a:pt x="0" y="0"/>
                    </a:lnTo>
                    <a:lnTo>
                      <a:pt x="0" y="1341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9746" name="Text Box 50"/>
              <p:cNvSpPr txBox="1">
                <a:spLocks noChangeArrowheads="1"/>
              </p:cNvSpPr>
              <p:nvPr/>
            </p:nvSpPr>
            <p:spPr bwMode="auto">
              <a:xfrm>
                <a:off x="2258" y="2574"/>
                <a:ext cx="1639" cy="197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2100" b="1" dirty="0">
                    <a:latin typeface="Calibri" pitchFamily="34" charset="0"/>
                    <a:cs typeface="Calibri" pitchFamily="34" charset="0"/>
                  </a:rPr>
                  <a:t>Élaboration des objectifs</a:t>
                </a:r>
              </a:p>
            </p:txBody>
          </p:sp>
        </p:grpSp>
        <p:grpSp>
          <p:nvGrpSpPr>
            <p:cNvPr id="29747" name="Group 51"/>
            <p:cNvGrpSpPr>
              <a:grpSpLocks/>
            </p:cNvGrpSpPr>
            <p:nvPr/>
          </p:nvGrpSpPr>
          <p:grpSpPr bwMode="auto">
            <a:xfrm>
              <a:off x="2026" y="2967"/>
              <a:ext cx="2115" cy="303"/>
              <a:chOff x="2026" y="2967"/>
              <a:chExt cx="2115" cy="303"/>
            </a:xfrm>
          </p:grpSpPr>
          <p:sp>
            <p:nvSpPr>
              <p:cNvPr id="29748" name="Freeform 52"/>
              <p:cNvSpPr>
                <a:spLocks noChangeArrowheads="1"/>
              </p:cNvSpPr>
              <p:nvPr/>
            </p:nvSpPr>
            <p:spPr bwMode="auto">
              <a:xfrm>
                <a:off x="2026" y="2967"/>
                <a:ext cx="2115" cy="303"/>
              </a:xfrm>
              <a:custGeom>
                <a:avLst/>
                <a:gdLst/>
                <a:ahLst/>
                <a:cxnLst>
                  <a:cxn ang="0">
                    <a:pos x="0" y="1341"/>
                  </a:cxn>
                  <a:cxn ang="0">
                    <a:pos x="9332" y="1341"/>
                  </a:cxn>
                  <a:cxn ang="0">
                    <a:pos x="9332" y="0"/>
                  </a:cxn>
                  <a:cxn ang="0">
                    <a:pos x="0" y="0"/>
                  </a:cxn>
                  <a:cxn ang="0">
                    <a:pos x="0" y="1341"/>
                  </a:cxn>
                </a:cxnLst>
                <a:rect l="0" t="0" r="r" b="b"/>
                <a:pathLst>
                  <a:path w="9333" h="1342">
                    <a:moveTo>
                      <a:pt x="0" y="1341"/>
                    </a:moveTo>
                    <a:lnTo>
                      <a:pt x="9332" y="1341"/>
                    </a:lnTo>
                    <a:lnTo>
                      <a:pt x="9332" y="0"/>
                    </a:lnTo>
                    <a:lnTo>
                      <a:pt x="0" y="0"/>
                    </a:lnTo>
                    <a:lnTo>
                      <a:pt x="0" y="1341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9749" name="Text Box 53"/>
              <p:cNvSpPr txBox="1">
                <a:spLocks noChangeArrowheads="1"/>
              </p:cNvSpPr>
              <p:nvPr/>
            </p:nvSpPr>
            <p:spPr bwMode="auto">
              <a:xfrm>
                <a:off x="2773" y="3024"/>
                <a:ext cx="609" cy="197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</a:tabLst>
                </a:pPr>
                <a:r>
                  <a:rPr lang="fr-FR" sz="2100" b="1" dirty="0">
                    <a:latin typeface="Calibri" pitchFamily="34" charset="0"/>
                    <a:cs typeface="Calibri" pitchFamily="34" charset="0"/>
                  </a:rPr>
                  <a:t>Chiffrage</a:t>
                </a:r>
              </a:p>
            </p:txBody>
          </p:sp>
        </p:grpSp>
        <p:grpSp>
          <p:nvGrpSpPr>
            <p:cNvPr id="29750" name="Group 54"/>
            <p:cNvGrpSpPr>
              <a:grpSpLocks/>
            </p:cNvGrpSpPr>
            <p:nvPr/>
          </p:nvGrpSpPr>
          <p:grpSpPr bwMode="auto">
            <a:xfrm>
              <a:off x="2026" y="3415"/>
              <a:ext cx="2115" cy="303"/>
              <a:chOff x="2026" y="3415"/>
              <a:chExt cx="2115" cy="303"/>
            </a:xfrm>
          </p:grpSpPr>
          <p:sp>
            <p:nvSpPr>
              <p:cNvPr id="29751" name="Freeform 55"/>
              <p:cNvSpPr>
                <a:spLocks noChangeArrowheads="1"/>
              </p:cNvSpPr>
              <p:nvPr/>
            </p:nvSpPr>
            <p:spPr bwMode="auto">
              <a:xfrm>
                <a:off x="2026" y="3415"/>
                <a:ext cx="2115" cy="303"/>
              </a:xfrm>
              <a:custGeom>
                <a:avLst/>
                <a:gdLst/>
                <a:ahLst/>
                <a:cxnLst>
                  <a:cxn ang="0">
                    <a:pos x="0" y="1340"/>
                  </a:cxn>
                  <a:cxn ang="0">
                    <a:pos x="9332" y="1340"/>
                  </a:cxn>
                  <a:cxn ang="0">
                    <a:pos x="9332" y="0"/>
                  </a:cxn>
                  <a:cxn ang="0">
                    <a:pos x="0" y="0"/>
                  </a:cxn>
                  <a:cxn ang="0">
                    <a:pos x="0" y="1340"/>
                  </a:cxn>
                </a:cxnLst>
                <a:rect l="0" t="0" r="r" b="b"/>
                <a:pathLst>
                  <a:path w="9333" h="1341">
                    <a:moveTo>
                      <a:pt x="0" y="1340"/>
                    </a:moveTo>
                    <a:lnTo>
                      <a:pt x="9332" y="1340"/>
                    </a:lnTo>
                    <a:lnTo>
                      <a:pt x="9332" y="0"/>
                    </a:lnTo>
                    <a:lnTo>
                      <a:pt x="0" y="0"/>
                    </a:lnTo>
                    <a:lnTo>
                      <a:pt x="0" y="1340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9752" name="Text Box 56"/>
              <p:cNvSpPr txBox="1">
                <a:spLocks noChangeArrowheads="1"/>
              </p:cNvSpPr>
              <p:nvPr/>
            </p:nvSpPr>
            <p:spPr bwMode="auto">
              <a:xfrm>
                <a:off x="2162" y="3472"/>
                <a:ext cx="1830" cy="197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</a:pPr>
                <a:r>
                  <a:rPr lang="fr-FR" sz="2100" b="1" dirty="0">
                    <a:latin typeface="Calibri" pitchFamily="34" charset="0"/>
                    <a:cs typeface="Calibri" pitchFamily="34" charset="0"/>
                  </a:rPr>
                  <a:t>Conforme au Business-Plan</a:t>
                </a:r>
              </a:p>
            </p:txBody>
          </p:sp>
        </p:grpSp>
        <p:grpSp>
          <p:nvGrpSpPr>
            <p:cNvPr id="29753" name="Group 57"/>
            <p:cNvGrpSpPr>
              <a:grpSpLocks/>
            </p:cNvGrpSpPr>
            <p:nvPr/>
          </p:nvGrpSpPr>
          <p:grpSpPr bwMode="auto">
            <a:xfrm>
              <a:off x="2026" y="3866"/>
              <a:ext cx="2115" cy="303"/>
              <a:chOff x="2026" y="3866"/>
              <a:chExt cx="2115" cy="303"/>
            </a:xfrm>
          </p:grpSpPr>
          <p:sp>
            <p:nvSpPr>
              <p:cNvPr id="29754" name="Freeform 58"/>
              <p:cNvSpPr>
                <a:spLocks noChangeArrowheads="1"/>
              </p:cNvSpPr>
              <p:nvPr/>
            </p:nvSpPr>
            <p:spPr bwMode="auto">
              <a:xfrm>
                <a:off x="2026" y="3866"/>
                <a:ext cx="2115" cy="303"/>
              </a:xfrm>
              <a:custGeom>
                <a:avLst/>
                <a:gdLst/>
                <a:ahLst/>
                <a:cxnLst>
                  <a:cxn ang="0">
                    <a:pos x="0" y="1340"/>
                  </a:cxn>
                  <a:cxn ang="0">
                    <a:pos x="9332" y="1340"/>
                  </a:cxn>
                  <a:cxn ang="0">
                    <a:pos x="9332" y="0"/>
                  </a:cxn>
                  <a:cxn ang="0">
                    <a:pos x="0" y="0"/>
                  </a:cxn>
                  <a:cxn ang="0">
                    <a:pos x="0" y="1340"/>
                  </a:cxn>
                </a:cxnLst>
                <a:rect l="0" t="0" r="r" b="b"/>
                <a:pathLst>
                  <a:path w="9333" h="1341">
                    <a:moveTo>
                      <a:pt x="0" y="1340"/>
                    </a:moveTo>
                    <a:lnTo>
                      <a:pt x="9332" y="1340"/>
                    </a:lnTo>
                    <a:lnTo>
                      <a:pt x="9332" y="0"/>
                    </a:lnTo>
                    <a:lnTo>
                      <a:pt x="0" y="0"/>
                    </a:lnTo>
                    <a:lnTo>
                      <a:pt x="0" y="1340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9755" name="Text Box 59"/>
              <p:cNvSpPr txBox="1">
                <a:spLocks noChangeArrowheads="1"/>
              </p:cNvSpPr>
              <p:nvPr/>
            </p:nvSpPr>
            <p:spPr bwMode="auto">
              <a:xfrm>
                <a:off x="2332" y="3923"/>
                <a:ext cx="1491" cy="197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2100" b="1" dirty="0">
                    <a:latin typeface="Calibri" pitchFamily="34" charset="0"/>
                    <a:cs typeface="Calibri" pitchFamily="34" charset="0"/>
                  </a:rPr>
                  <a:t>Finalisation budgétaire</a:t>
                </a:r>
              </a:p>
            </p:txBody>
          </p:sp>
        </p:grpSp>
        <p:sp>
          <p:nvSpPr>
            <p:cNvPr id="29756" name="Line 60"/>
            <p:cNvSpPr>
              <a:spLocks noChangeShapeType="1"/>
            </p:cNvSpPr>
            <p:nvPr/>
          </p:nvSpPr>
          <p:spPr bwMode="auto">
            <a:xfrm flipH="1">
              <a:off x="3033" y="1099"/>
              <a:ext cx="8" cy="131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9757" name="Line 61"/>
            <p:cNvSpPr>
              <a:spLocks noChangeShapeType="1"/>
            </p:cNvSpPr>
            <p:nvPr/>
          </p:nvSpPr>
          <p:spPr bwMode="auto">
            <a:xfrm flipH="1">
              <a:off x="3033" y="1736"/>
              <a:ext cx="8" cy="131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9758" name="Line 62"/>
            <p:cNvSpPr>
              <a:spLocks noChangeShapeType="1"/>
            </p:cNvSpPr>
            <p:nvPr/>
          </p:nvSpPr>
          <p:spPr bwMode="auto">
            <a:xfrm flipH="1">
              <a:off x="3033" y="2368"/>
              <a:ext cx="8" cy="13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9759" name="Line 63"/>
            <p:cNvSpPr>
              <a:spLocks noChangeShapeType="1"/>
            </p:cNvSpPr>
            <p:nvPr/>
          </p:nvSpPr>
          <p:spPr bwMode="auto">
            <a:xfrm flipH="1">
              <a:off x="3033" y="2825"/>
              <a:ext cx="8" cy="13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9760" name="Line 64"/>
            <p:cNvSpPr>
              <a:spLocks noChangeShapeType="1"/>
            </p:cNvSpPr>
            <p:nvPr/>
          </p:nvSpPr>
          <p:spPr bwMode="auto">
            <a:xfrm flipH="1">
              <a:off x="3033" y="3277"/>
              <a:ext cx="8" cy="131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9761" name="Line 65"/>
            <p:cNvSpPr>
              <a:spLocks noChangeShapeType="1"/>
            </p:cNvSpPr>
            <p:nvPr/>
          </p:nvSpPr>
          <p:spPr bwMode="auto">
            <a:xfrm flipH="1">
              <a:off x="3033" y="3718"/>
              <a:ext cx="8" cy="13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9762" name="Text Box 66"/>
            <p:cNvSpPr txBox="1">
              <a:spLocks noChangeArrowheads="1"/>
            </p:cNvSpPr>
            <p:nvPr/>
          </p:nvSpPr>
          <p:spPr bwMode="auto">
            <a:xfrm>
              <a:off x="3241" y="2372"/>
              <a:ext cx="198" cy="137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oui</a:t>
              </a:r>
            </a:p>
          </p:txBody>
        </p:sp>
        <p:sp>
          <p:nvSpPr>
            <p:cNvPr id="29763" name="Text Box 67"/>
            <p:cNvSpPr txBox="1">
              <a:spLocks noChangeArrowheads="1"/>
            </p:cNvSpPr>
            <p:nvPr/>
          </p:nvSpPr>
          <p:spPr bwMode="auto">
            <a:xfrm>
              <a:off x="4245" y="2104"/>
              <a:ext cx="208" cy="13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non</a:t>
              </a:r>
            </a:p>
          </p:txBody>
        </p:sp>
        <p:sp>
          <p:nvSpPr>
            <p:cNvPr id="29764" name="Line 68"/>
            <p:cNvSpPr>
              <a:spLocks noChangeShapeType="1"/>
            </p:cNvSpPr>
            <p:nvPr/>
          </p:nvSpPr>
          <p:spPr bwMode="auto">
            <a:xfrm>
              <a:off x="4150" y="944"/>
              <a:ext cx="324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9765" name="Freeform 69"/>
            <p:cNvSpPr>
              <a:spLocks noChangeArrowheads="1"/>
            </p:cNvSpPr>
            <p:nvPr/>
          </p:nvSpPr>
          <p:spPr bwMode="auto">
            <a:xfrm>
              <a:off x="4150" y="952"/>
              <a:ext cx="323" cy="1137"/>
            </a:xfrm>
            <a:custGeom>
              <a:avLst/>
              <a:gdLst/>
              <a:ahLst/>
              <a:cxnLst>
                <a:cxn ang="0">
                  <a:pos x="1428" y="0"/>
                </a:cxn>
                <a:cxn ang="0">
                  <a:pos x="1428" y="5017"/>
                </a:cxn>
                <a:cxn ang="0">
                  <a:pos x="0" y="5017"/>
                </a:cxn>
              </a:cxnLst>
              <a:rect l="0" t="0" r="r" b="b"/>
              <a:pathLst>
                <a:path w="1429" h="5018">
                  <a:moveTo>
                    <a:pt x="1428" y="0"/>
                  </a:moveTo>
                  <a:lnTo>
                    <a:pt x="1428" y="5017"/>
                  </a:lnTo>
                  <a:lnTo>
                    <a:pt x="0" y="5017"/>
                  </a:lnTo>
                </a:path>
              </a:pathLst>
            </a:cu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9766" name="Line 70"/>
            <p:cNvSpPr>
              <a:spLocks noChangeShapeType="1"/>
            </p:cNvSpPr>
            <p:nvPr/>
          </p:nvSpPr>
          <p:spPr bwMode="auto">
            <a:xfrm>
              <a:off x="4507" y="1464"/>
              <a:ext cx="324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9767" name="Line 71"/>
            <p:cNvSpPr>
              <a:spLocks noChangeShapeType="1"/>
            </p:cNvSpPr>
            <p:nvPr/>
          </p:nvSpPr>
          <p:spPr bwMode="auto">
            <a:xfrm>
              <a:off x="4829" y="944"/>
              <a:ext cx="0" cy="2592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9768" name="Line 72"/>
            <p:cNvSpPr>
              <a:spLocks noChangeShapeType="1"/>
            </p:cNvSpPr>
            <p:nvPr/>
          </p:nvSpPr>
          <p:spPr bwMode="auto">
            <a:xfrm>
              <a:off x="4644" y="3854"/>
              <a:ext cx="7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9769" name="Line 73"/>
            <p:cNvSpPr>
              <a:spLocks noChangeShapeType="1"/>
            </p:cNvSpPr>
            <p:nvPr/>
          </p:nvSpPr>
          <p:spPr bwMode="auto">
            <a:xfrm flipH="1">
              <a:off x="4141" y="3537"/>
              <a:ext cx="688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9770" name="Text Box 74"/>
            <p:cNvSpPr txBox="1">
              <a:spLocks noChangeArrowheads="1"/>
            </p:cNvSpPr>
            <p:nvPr/>
          </p:nvSpPr>
          <p:spPr bwMode="auto">
            <a:xfrm>
              <a:off x="4245" y="3548"/>
              <a:ext cx="205" cy="137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non</a:t>
              </a:r>
            </a:p>
          </p:txBody>
        </p:sp>
        <p:sp>
          <p:nvSpPr>
            <p:cNvPr id="29771" name="Line 75"/>
            <p:cNvSpPr>
              <a:spLocks noChangeShapeType="1"/>
            </p:cNvSpPr>
            <p:nvPr/>
          </p:nvSpPr>
          <p:spPr bwMode="auto">
            <a:xfrm>
              <a:off x="4507" y="944"/>
              <a:ext cx="324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9772" name="Line 76"/>
            <p:cNvSpPr>
              <a:spLocks noChangeShapeType="1"/>
            </p:cNvSpPr>
            <p:nvPr/>
          </p:nvSpPr>
          <p:spPr bwMode="auto">
            <a:xfrm flipH="1">
              <a:off x="4133" y="1462"/>
              <a:ext cx="341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9773" name="Text Box 77"/>
            <p:cNvSpPr txBox="1">
              <a:spLocks noChangeArrowheads="1"/>
            </p:cNvSpPr>
            <p:nvPr/>
          </p:nvSpPr>
          <p:spPr bwMode="auto">
            <a:xfrm>
              <a:off x="3241" y="3735"/>
              <a:ext cx="198" cy="137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oui</a:t>
              </a:r>
            </a:p>
          </p:txBody>
        </p:sp>
      </p:grpSp>
      <p:sp>
        <p:nvSpPr>
          <p:cNvPr id="29774" name="Text Box 78"/>
          <p:cNvSpPr txBox="1">
            <a:spLocks noChangeArrowheads="1"/>
          </p:cNvSpPr>
          <p:nvPr/>
        </p:nvSpPr>
        <p:spPr bwMode="auto">
          <a:xfrm>
            <a:off x="0" y="287387"/>
            <a:ext cx="10367963" cy="463971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Business-plan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- 2</a:t>
            </a:r>
          </a:p>
        </p:txBody>
      </p:sp>
      <p:pic>
        <p:nvPicPr>
          <p:cNvPr id="82" name="Image 81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00405" y="6048027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58" name="Group 38"/>
          <p:cNvGrpSpPr>
            <a:grpSpLocks/>
          </p:cNvGrpSpPr>
          <p:nvPr/>
        </p:nvGrpSpPr>
        <p:grpSpPr bwMode="auto">
          <a:xfrm>
            <a:off x="212725" y="1558925"/>
            <a:ext cx="9672638" cy="5119688"/>
            <a:chOff x="134" y="982"/>
            <a:chExt cx="6093" cy="3225"/>
          </a:xfrm>
        </p:grpSpPr>
        <p:sp>
          <p:nvSpPr>
            <p:cNvPr id="30759" name="Text Box 39"/>
            <p:cNvSpPr txBox="1">
              <a:spLocks noChangeArrowheads="1"/>
            </p:cNvSpPr>
            <p:nvPr/>
          </p:nvSpPr>
          <p:spPr bwMode="auto">
            <a:xfrm>
              <a:off x="3084" y="1145"/>
              <a:ext cx="79" cy="17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1900">
                  <a:latin typeface="Calibri" pitchFamily="34" charset="0"/>
                  <a:cs typeface="Calibri" pitchFamily="34" charset="0"/>
                </a:rPr>
                <a:t>1</a:t>
              </a:r>
            </a:p>
          </p:txBody>
        </p:sp>
        <p:sp>
          <p:nvSpPr>
            <p:cNvPr id="30760" name="Freeform 40"/>
            <p:cNvSpPr>
              <a:spLocks noChangeArrowheads="1"/>
            </p:cNvSpPr>
            <p:nvPr/>
          </p:nvSpPr>
          <p:spPr bwMode="auto">
            <a:xfrm>
              <a:off x="1701" y="1756"/>
              <a:ext cx="902" cy="324"/>
            </a:xfrm>
            <a:custGeom>
              <a:avLst/>
              <a:gdLst/>
              <a:ahLst/>
              <a:cxnLst>
                <a:cxn ang="0">
                  <a:pos x="0" y="1434"/>
                </a:cxn>
                <a:cxn ang="0">
                  <a:pos x="3983" y="1434"/>
                </a:cxn>
                <a:cxn ang="0">
                  <a:pos x="3983" y="0"/>
                </a:cxn>
                <a:cxn ang="0">
                  <a:pos x="0" y="0"/>
                </a:cxn>
                <a:cxn ang="0">
                  <a:pos x="0" y="1434"/>
                </a:cxn>
              </a:cxnLst>
              <a:rect l="0" t="0" r="r" b="b"/>
              <a:pathLst>
                <a:path w="3984" h="1435">
                  <a:moveTo>
                    <a:pt x="0" y="1434"/>
                  </a:moveTo>
                  <a:lnTo>
                    <a:pt x="3983" y="1434"/>
                  </a:lnTo>
                  <a:lnTo>
                    <a:pt x="3983" y="0"/>
                  </a:lnTo>
                  <a:lnTo>
                    <a:pt x="0" y="0"/>
                  </a:lnTo>
                  <a:lnTo>
                    <a:pt x="0" y="1434"/>
                  </a:lnTo>
                </a:path>
              </a:pathLst>
            </a:cu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0761" name="Text Box 41"/>
            <p:cNvSpPr txBox="1">
              <a:spLocks noChangeArrowheads="1"/>
            </p:cNvSpPr>
            <p:nvPr/>
          </p:nvSpPr>
          <p:spPr bwMode="auto">
            <a:xfrm>
              <a:off x="1770" y="1849"/>
              <a:ext cx="662" cy="13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2. Processus</a:t>
              </a:r>
            </a:p>
          </p:txBody>
        </p:sp>
        <p:sp>
          <p:nvSpPr>
            <p:cNvPr id="30762" name="Freeform 42"/>
            <p:cNvSpPr>
              <a:spLocks noChangeArrowheads="1"/>
            </p:cNvSpPr>
            <p:nvPr/>
          </p:nvSpPr>
          <p:spPr bwMode="auto">
            <a:xfrm>
              <a:off x="2690" y="1756"/>
              <a:ext cx="903" cy="324"/>
            </a:xfrm>
            <a:custGeom>
              <a:avLst/>
              <a:gdLst/>
              <a:ahLst/>
              <a:cxnLst>
                <a:cxn ang="0">
                  <a:pos x="0" y="1434"/>
                </a:cxn>
                <a:cxn ang="0">
                  <a:pos x="3984" y="1434"/>
                </a:cxn>
                <a:cxn ang="0">
                  <a:pos x="3984" y="0"/>
                </a:cxn>
                <a:cxn ang="0">
                  <a:pos x="0" y="0"/>
                </a:cxn>
                <a:cxn ang="0">
                  <a:pos x="0" y="1434"/>
                </a:cxn>
              </a:cxnLst>
              <a:rect l="0" t="0" r="r" b="b"/>
              <a:pathLst>
                <a:path w="3985" h="1435">
                  <a:moveTo>
                    <a:pt x="0" y="1434"/>
                  </a:moveTo>
                  <a:lnTo>
                    <a:pt x="3984" y="1434"/>
                  </a:lnTo>
                  <a:lnTo>
                    <a:pt x="3984" y="0"/>
                  </a:lnTo>
                  <a:lnTo>
                    <a:pt x="0" y="0"/>
                  </a:lnTo>
                  <a:lnTo>
                    <a:pt x="0" y="1434"/>
                  </a:lnTo>
                </a:path>
              </a:pathLst>
            </a:cu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0763" name="Text Box 43"/>
            <p:cNvSpPr txBox="1">
              <a:spLocks noChangeArrowheads="1"/>
            </p:cNvSpPr>
            <p:nvPr/>
          </p:nvSpPr>
          <p:spPr bwMode="auto">
            <a:xfrm>
              <a:off x="2759" y="1849"/>
              <a:ext cx="662" cy="13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3. Processus</a:t>
              </a:r>
            </a:p>
          </p:txBody>
        </p:sp>
        <p:sp>
          <p:nvSpPr>
            <p:cNvPr id="30764" name="Freeform 44"/>
            <p:cNvSpPr>
              <a:spLocks noChangeArrowheads="1"/>
            </p:cNvSpPr>
            <p:nvPr/>
          </p:nvSpPr>
          <p:spPr bwMode="auto">
            <a:xfrm>
              <a:off x="3686" y="1756"/>
              <a:ext cx="902" cy="324"/>
            </a:xfrm>
            <a:custGeom>
              <a:avLst/>
              <a:gdLst/>
              <a:ahLst/>
              <a:cxnLst>
                <a:cxn ang="0">
                  <a:pos x="0" y="1434"/>
                </a:cxn>
                <a:cxn ang="0">
                  <a:pos x="3983" y="1434"/>
                </a:cxn>
                <a:cxn ang="0">
                  <a:pos x="3983" y="0"/>
                </a:cxn>
                <a:cxn ang="0">
                  <a:pos x="0" y="0"/>
                </a:cxn>
                <a:cxn ang="0">
                  <a:pos x="0" y="1434"/>
                </a:cxn>
              </a:cxnLst>
              <a:rect l="0" t="0" r="r" b="b"/>
              <a:pathLst>
                <a:path w="3984" h="1435">
                  <a:moveTo>
                    <a:pt x="0" y="1434"/>
                  </a:moveTo>
                  <a:lnTo>
                    <a:pt x="3983" y="1434"/>
                  </a:lnTo>
                  <a:lnTo>
                    <a:pt x="3983" y="0"/>
                  </a:lnTo>
                  <a:lnTo>
                    <a:pt x="0" y="0"/>
                  </a:lnTo>
                  <a:lnTo>
                    <a:pt x="0" y="1434"/>
                  </a:lnTo>
                </a:path>
              </a:pathLst>
            </a:cu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0765" name="Text Box 45"/>
            <p:cNvSpPr txBox="1">
              <a:spLocks noChangeArrowheads="1"/>
            </p:cNvSpPr>
            <p:nvPr/>
          </p:nvSpPr>
          <p:spPr bwMode="auto">
            <a:xfrm>
              <a:off x="3778" y="1849"/>
              <a:ext cx="662" cy="13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4. Processus</a:t>
              </a:r>
            </a:p>
          </p:txBody>
        </p:sp>
        <p:grpSp>
          <p:nvGrpSpPr>
            <p:cNvPr id="30766" name="Group 46"/>
            <p:cNvGrpSpPr>
              <a:grpSpLocks/>
            </p:cNvGrpSpPr>
            <p:nvPr/>
          </p:nvGrpSpPr>
          <p:grpSpPr bwMode="auto">
            <a:xfrm>
              <a:off x="1707" y="2181"/>
              <a:ext cx="2882" cy="324"/>
              <a:chOff x="1707" y="2181"/>
              <a:chExt cx="2882" cy="324"/>
            </a:xfrm>
          </p:grpSpPr>
          <p:sp>
            <p:nvSpPr>
              <p:cNvPr id="30767" name="Freeform 47"/>
              <p:cNvSpPr>
                <a:spLocks noChangeArrowheads="1"/>
              </p:cNvSpPr>
              <p:nvPr/>
            </p:nvSpPr>
            <p:spPr bwMode="auto">
              <a:xfrm>
                <a:off x="1707" y="2181"/>
                <a:ext cx="2882" cy="324"/>
              </a:xfrm>
              <a:custGeom>
                <a:avLst/>
                <a:gdLst/>
                <a:ahLst/>
                <a:cxnLst>
                  <a:cxn ang="0">
                    <a:pos x="0" y="1434"/>
                  </a:cxn>
                  <a:cxn ang="0">
                    <a:pos x="12712" y="1434"/>
                  </a:cxn>
                  <a:cxn ang="0">
                    <a:pos x="12712" y="0"/>
                  </a:cxn>
                  <a:cxn ang="0">
                    <a:pos x="0" y="0"/>
                  </a:cxn>
                  <a:cxn ang="0">
                    <a:pos x="0" y="1434"/>
                  </a:cxn>
                </a:cxnLst>
                <a:rect l="0" t="0" r="r" b="b"/>
                <a:pathLst>
                  <a:path w="12713" h="1435">
                    <a:moveTo>
                      <a:pt x="0" y="1434"/>
                    </a:moveTo>
                    <a:lnTo>
                      <a:pt x="12712" y="1434"/>
                    </a:lnTo>
                    <a:lnTo>
                      <a:pt x="12712" y="0"/>
                    </a:lnTo>
                    <a:lnTo>
                      <a:pt x="0" y="0"/>
                    </a:lnTo>
                    <a:lnTo>
                      <a:pt x="0" y="1434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0768" name="Text Box 48"/>
              <p:cNvSpPr txBox="1">
                <a:spLocks noChangeArrowheads="1"/>
              </p:cNvSpPr>
              <p:nvPr/>
            </p:nvSpPr>
            <p:spPr bwMode="auto">
              <a:xfrm>
                <a:off x="1898" y="2267"/>
                <a:ext cx="2558" cy="167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</a:tabLst>
                </a:pPr>
                <a:r>
                  <a:rPr lang="fr-FR" sz="1800" b="1">
                    <a:latin typeface="Calibri" pitchFamily="34" charset="0"/>
                    <a:cs typeface="Calibri" pitchFamily="34" charset="0"/>
                  </a:rPr>
                  <a:t>5. Système d'information panoramique</a:t>
                </a:r>
              </a:p>
            </p:txBody>
          </p:sp>
        </p:grpSp>
        <p:grpSp>
          <p:nvGrpSpPr>
            <p:cNvPr id="30769" name="Group 49"/>
            <p:cNvGrpSpPr>
              <a:grpSpLocks/>
            </p:cNvGrpSpPr>
            <p:nvPr/>
          </p:nvGrpSpPr>
          <p:grpSpPr bwMode="auto">
            <a:xfrm>
              <a:off x="1707" y="2601"/>
              <a:ext cx="2882" cy="324"/>
              <a:chOff x="1707" y="2601"/>
              <a:chExt cx="2882" cy="324"/>
            </a:xfrm>
          </p:grpSpPr>
          <p:sp>
            <p:nvSpPr>
              <p:cNvPr id="30770" name="Freeform 50"/>
              <p:cNvSpPr>
                <a:spLocks noChangeArrowheads="1"/>
              </p:cNvSpPr>
              <p:nvPr/>
            </p:nvSpPr>
            <p:spPr bwMode="auto">
              <a:xfrm>
                <a:off x="1707" y="2601"/>
                <a:ext cx="2882" cy="324"/>
              </a:xfrm>
              <a:custGeom>
                <a:avLst/>
                <a:gdLst/>
                <a:ahLst/>
                <a:cxnLst>
                  <a:cxn ang="0">
                    <a:pos x="0" y="1433"/>
                  </a:cxn>
                  <a:cxn ang="0">
                    <a:pos x="12712" y="1433"/>
                  </a:cxn>
                  <a:cxn ang="0">
                    <a:pos x="12712" y="0"/>
                  </a:cxn>
                  <a:cxn ang="0">
                    <a:pos x="0" y="0"/>
                  </a:cxn>
                  <a:cxn ang="0">
                    <a:pos x="0" y="1433"/>
                  </a:cxn>
                </a:cxnLst>
                <a:rect l="0" t="0" r="r" b="b"/>
                <a:pathLst>
                  <a:path w="12713" h="1434">
                    <a:moveTo>
                      <a:pt x="0" y="1433"/>
                    </a:moveTo>
                    <a:lnTo>
                      <a:pt x="12712" y="1433"/>
                    </a:lnTo>
                    <a:lnTo>
                      <a:pt x="12712" y="0"/>
                    </a:lnTo>
                    <a:lnTo>
                      <a:pt x="0" y="0"/>
                    </a:lnTo>
                    <a:lnTo>
                      <a:pt x="0" y="1433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0771" name="Text Box 51"/>
              <p:cNvSpPr txBox="1">
                <a:spLocks noChangeArrowheads="1"/>
              </p:cNvSpPr>
              <p:nvPr/>
            </p:nvSpPr>
            <p:spPr bwMode="auto">
              <a:xfrm>
                <a:off x="2300" y="2683"/>
                <a:ext cx="1819" cy="167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800" b="1">
                    <a:latin typeface="Calibri" pitchFamily="34" charset="0"/>
                    <a:cs typeface="Calibri" pitchFamily="34" charset="0"/>
                  </a:rPr>
                  <a:t>6. Outils de communication</a:t>
                </a:r>
              </a:p>
            </p:txBody>
          </p:sp>
        </p:grpSp>
        <p:sp>
          <p:nvSpPr>
            <p:cNvPr id="30772" name="Text Box 52"/>
            <p:cNvSpPr txBox="1">
              <a:spLocks noChangeArrowheads="1"/>
            </p:cNvSpPr>
            <p:nvPr/>
          </p:nvSpPr>
          <p:spPr bwMode="auto">
            <a:xfrm>
              <a:off x="2807" y="1408"/>
              <a:ext cx="645" cy="17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900" b="1">
                  <a:latin typeface="Calibri" pitchFamily="34" charset="0"/>
                  <a:cs typeface="Calibri" pitchFamily="34" charset="0"/>
                </a:rPr>
                <a:t>Stratégie</a:t>
              </a:r>
            </a:p>
          </p:txBody>
        </p:sp>
        <p:sp>
          <p:nvSpPr>
            <p:cNvPr id="30773" name="Freeform 53"/>
            <p:cNvSpPr>
              <a:spLocks noChangeArrowheads="1"/>
            </p:cNvSpPr>
            <p:nvPr/>
          </p:nvSpPr>
          <p:spPr bwMode="auto">
            <a:xfrm>
              <a:off x="1694" y="3886"/>
              <a:ext cx="2900" cy="321"/>
            </a:xfrm>
            <a:custGeom>
              <a:avLst/>
              <a:gdLst/>
              <a:ahLst/>
              <a:cxnLst>
                <a:cxn ang="0">
                  <a:pos x="0" y="1418"/>
                </a:cxn>
                <a:cxn ang="0">
                  <a:pos x="12792" y="1418"/>
                </a:cxn>
                <a:cxn ang="0">
                  <a:pos x="12792" y="0"/>
                </a:cxn>
                <a:cxn ang="0">
                  <a:pos x="0" y="0"/>
                </a:cxn>
                <a:cxn ang="0">
                  <a:pos x="0" y="1418"/>
                </a:cxn>
              </a:cxnLst>
              <a:rect l="0" t="0" r="r" b="b"/>
              <a:pathLst>
                <a:path w="12793" h="1419">
                  <a:moveTo>
                    <a:pt x="0" y="1418"/>
                  </a:moveTo>
                  <a:lnTo>
                    <a:pt x="12792" y="1418"/>
                  </a:lnTo>
                  <a:lnTo>
                    <a:pt x="12792" y="0"/>
                  </a:lnTo>
                  <a:lnTo>
                    <a:pt x="0" y="0"/>
                  </a:lnTo>
                  <a:lnTo>
                    <a:pt x="0" y="1418"/>
                  </a:lnTo>
                </a:path>
              </a:pathLst>
            </a:cu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0774" name="Text Box 54"/>
            <p:cNvSpPr txBox="1">
              <a:spLocks noChangeArrowheads="1"/>
            </p:cNvSpPr>
            <p:nvPr/>
          </p:nvSpPr>
          <p:spPr bwMode="auto">
            <a:xfrm>
              <a:off x="1899" y="3969"/>
              <a:ext cx="2429" cy="17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</a:pPr>
              <a:r>
                <a:rPr lang="fr-FR" sz="1900" b="1" dirty="0">
                  <a:latin typeface="Calibri" pitchFamily="34" charset="0"/>
                  <a:cs typeface="Calibri" pitchFamily="34" charset="0"/>
                </a:rPr>
                <a:t>10 - Reconnaissance de </a:t>
              </a:r>
              <a:r>
                <a:rPr lang="fr-FR" sz="1900" b="1" dirty="0" smtClean="0">
                  <a:latin typeface="Calibri" pitchFamily="34" charset="0"/>
                  <a:cs typeface="Calibri" pitchFamily="34" charset="0"/>
                </a:rPr>
                <a:t>la fédération</a:t>
              </a:r>
              <a:endParaRPr lang="fr-FR" sz="1900" b="1" dirty="0">
                <a:latin typeface="Calibri" pitchFamily="34" charset="0"/>
                <a:cs typeface="Calibri" pitchFamily="34" charset="0"/>
              </a:endParaRPr>
            </a:p>
          </p:txBody>
        </p:sp>
        <p:grpSp>
          <p:nvGrpSpPr>
            <p:cNvPr id="30775" name="Group 55"/>
            <p:cNvGrpSpPr>
              <a:grpSpLocks/>
            </p:cNvGrpSpPr>
            <p:nvPr/>
          </p:nvGrpSpPr>
          <p:grpSpPr bwMode="auto">
            <a:xfrm>
              <a:off x="2049" y="3024"/>
              <a:ext cx="2193" cy="672"/>
              <a:chOff x="2049" y="3024"/>
              <a:chExt cx="2193" cy="672"/>
            </a:xfrm>
          </p:grpSpPr>
          <p:sp>
            <p:nvSpPr>
              <p:cNvPr id="30776" name="Text Box 56"/>
              <p:cNvSpPr txBox="1">
                <a:spLocks noChangeArrowheads="1"/>
              </p:cNvSpPr>
              <p:nvPr/>
            </p:nvSpPr>
            <p:spPr bwMode="auto">
              <a:xfrm>
                <a:off x="2823" y="3219"/>
                <a:ext cx="595" cy="348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</a:tabLst>
                </a:pPr>
                <a:r>
                  <a:rPr lang="fr-FR" sz="1700" b="1">
                    <a:latin typeface="Calibri" pitchFamily="34" charset="0"/>
                    <a:cs typeface="Calibri" pitchFamily="34" charset="0"/>
                  </a:rPr>
                  <a:t>Tableaux</a:t>
                </a:r>
              </a:p>
              <a:p>
                <a:pPr algn="ctr">
                  <a:lnSpc>
                    <a:spcPct val="100000"/>
                  </a:lnSpc>
                  <a:spcBef>
                    <a:spcPts val="263"/>
                  </a:spcBef>
                  <a:tabLst>
                    <a:tab pos="723900" algn="l"/>
                  </a:tabLst>
                </a:pPr>
                <a:r>
                  <a:rPr lang="fr-FR" sz="1700" b="1">
                    <a:latin typeface="Calibri" pitchFamily="34" charset="0"/>
                    <a:cs typeface="Calibri" pitchFamily="34" charset="0"/>
                  </a:rPr>
                  <a:t>de bord</a:t>
                </a:r>
              </a:p>
            </p:txBody>
          </p:sp>
          <p:sp>
            <p:nvSpPr>
              <p:cNvPr id="30777" name="Text Box 57"/>
              <p:cNvSpPr txBox="1">
                <a:spLocks noChangeArrowheads="1"/>
              </p:cNvSpPr>
              <p:nvPr/>
            </p:nvSpPr>
            <p:spPr bwMode="auto">
              <a:xfrm>
                <a:off x="3060" y="3059"/>
                <a:ext cx="79" cy="178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>
                  <a:lnSpc>
                    <a:spcPct val="100000"/>
                  </a:lnSpc>
                </a:pPr>
                <a:r>
                  <a:rPr lang="fr-FR" sz="1900">
                    <a:latin typeface="Calibri" pitchFamily="34" charset="0"/>
                    <a:cs typeface="Calibri" pitchFamily="34" charset="0"/>
                  </a:rPr>
                  <a:t>7</a:t>
                </a:r>
              </a:p>
            </p:txBody>
          </p:sp>
          <p:sp>
            <p:nvSpPr>
              <p:cNvPr id="30778" name="Freeform 58"/>
              <p:cNvSpPr>
                <a:spLocks noChangeArrowheads="1"/>
              </p:cNvSpPr>
              <p:nvPr/>
            </p:nvSpPr>
            <p:spPr bwMode="auto">
              <a:xfrm>
                <a:off x="2049" y="3024"/>
                <a:ext cx="2193" cy="67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769" y="2969"/>
                  </a:cxn>
                  <a:cxn ang="0">
                    <a:pos x="9674" y="0"/>
                  </a:cxn>
                  <a:cxn ang="0">
                    <a:pos x="0" y="0"/>
                  </a:cxn>
                </a:cxnLst>
                <a:rect l="0" t="0" r="r" b="b"/>
                <a:pathLst>
                  <a:path w="9675" h="2970">
                    <a:moveTo>
                      <a:pt x="0" y="0"/>
                    </a:moveTo>
                    <a:lnTo>
                      <a:pt x="4769" y="2969"/>
                    </a:lnTo>
                    <a:lnTo>
                      <a:pt x="9674" y="0"/>
                    </a:lnTo>
                    <a:lnTo>
                      <a:pt x="0" y="0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30779" name="Freeform 59"/>
            <p:cNvSpPr>
              <a:spLocks noChangeArrowheads="1"/>
            </p:cNvSpPr>
            <p:nvPr/>
          </p:nvSpPr>
          <p:spPr bwMode="auto">
            <a:xfrm>
              <a:off x="2033" y="991"/>
              <a:ext cx="2193" cy="673"/>
            </a:xfrm>
            <a:custGeom>
              <a:avLst/>
              <a:gdLst/>
              <a:ahLst/>
              <a:cxnLst>
                <a:cxn ang="0">
                  <a:pos x="0" y="2969"/>
                </a:cxn>
                <a:cxn ang="0">
                  <a:pos x="4769" y="0"/>
                </a:cxn>
                <a:cxn ang="0">
                  <a:pos x="9674" y="2969"/>
                </a:cxn>
                <a:cxn ang="0">
                  <a:pos x="0" y="2969"/>
                </a:cxn>
              </a:cxnLst>
              <a:rect l="0" t="0" r="r" b="b"/>
              <a:pathLst>
                <a:path w="9675" h="2970">
                  <a:moveTo>
                    <a:pt x="0" y="2969"/>
                  </a:moveTo>
                  <a:lnTo>
                    <a:pt x="4769" y="0"/>
                  </a:lnTo>
                  <a:lnTo>
                    <a:pt x="9674" y="2969"/>
                  </a:lnTo>
                  <a:lnTo>
                    <a:pt x="0" y="2969"/>
                  </a:lnTo>
                </a:path>
              </a:pathLst>
            </a:cu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grpSp>
          <p:nvGrpSpPr>
            <p:cNvPr id="30780" name="Group 60"/>
            <p:cNvGrpSpPr>
              <a:grpSpLocks/>
            </p:cNvGrpSpPr>
            <p:nvPr/>
          </p:nvGrpSpPr>
          <p:grpSpPr bwMode="auto">
            <a:xfrm>
              <a:off x="366" y="1808"/>
              <a:ext cx="1127" cy="1098"/>
              <a:chOff x="366" y="1808"/>
              <a:chExt cx="1127" cy="1098"/>
            </a:xfrm>
          </p:grpSpPr>
          <p:sp>
            <p:nvSpPr>
              <p:cNvPr id="30781" name="Text Box 61"/>
              <p:cNvSpPr txBox="1">
                <a:spLocks noChangeArrowheads="1"/>
              </p:cNvSpPr>
              <p:nvPr/>
            </p:nvSpPr>
            <p:spPr bwMode="auto">
              <a:xfrm>
                <a:off x="484" y="1934"/>
                <a:ext cx="910" cy="780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</a:tabLst>
                </a:pPr>
                <a:r>
                  <a:rPr lang="fr-FR" sz="1900" b="1" dirty="0">
                    <a:latin typeface="Calibri" pitchFamily="34" charset="0"/>
                    <a:cs typeface="Calibri" pitchFamily="34" charset="0"/>
                  </a:rPr>
                  <a:t>9</a:t>
                </a:r>
              </a:p>
              <a:p>
                <a:pPr algn="ctr">
                  <a:lnSpc>
                    <a:spcPct val="100000"/>
                  </a:lnSpc>
                  <a:spcBef>
                    <a:spcPts val="275"/>
                  </a:spcBef>
                  <a:tabLst>
                    <a:tab pos="723900" algn="l"/>
                  </a:tabLst>
                </a:pPr>
                <a:r>
                  <a:rPr lang="fr-FR" sz="1900" b="1" dirty="0">
                    <a:latin typeface="Calibri" pitchFamily="34" charset="0"/>
                    <a:cs typeface="Calibri" pitchFamily="34" charset="0"/>
                  </a:rPr>
                  <a:t>Déploiement</a:t>
                </a:r>
              </a:p>
              <a:p>
                <a:pPr algn="ctr">
                  <a:lnSpc>
                    <a:spcPct val="100000"/>
                  </a:lnSpc>
                  <a:spcBef>
                    <a:spcPts val="275"/>
                  </a:spcBef>
                  <a:tabLst>
                    <a:tab pos="723900" algn="l"/>
                  </a:tabLst>
                </a:pPr>
                <a:r>
                  <a:rPr lang="fr-FR" sz="1900" b="1" dirty="0">
                    <a:latin typeface="Calibri" pitchFamily="34" charset="0"/>
                    <a:cs typeface="Calibri" pitchFamily="34" charset="0"/>
                  </a:rPr>
                  <a:t>de l'esprit</a:t>
                </a:r>
              </a:p>
              <a:p>
                <a:pPr algn="ctr">
                  <a:lnSpc>
                    <a:spcPct val="100000"/>
                  </a:lnSpc>
                  <a:spcBef>
                    <a:spcPts val="275"/>
                  </a:spcBef>
                  <a:tabLst>
                    <a:tab pos="723900" algn="l"/>
                  </a:tabLst>
                </a:pPr>
                <a:r>
                  <a:rPr lang="fr-FR" sz="1900" b="1" dirty="0" smtClean="0">
                    <a:latin typeface="Calibri" pitchFamily="34" charset="0"/>
                    <a:cs typeface="Calibri" pitchFamily="34" charset="0"/>
                  </a:rPr>
                  <a:t>fédéral</a:t>
                </a:r>
                <a:endParaRPr lang="fr-FR" sz="1900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0782" name="Oval 62"/>
              <p:cNvSpPr>
                <a:spLocks noChangeArrowheads="1"/>
              </p:cNvSpPr>
              <p:nvPr/>
            </p:nvSpPr>
            <p:spPr bwMode="auto">
              <a:xfrm>
                <a:off x="366" y="1808"/>
                <a:ext cx="1127" cy="1098"/>
              </a:xfrm>
              <a:prstGeom prst="ellips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30783" name="Group 63"/>
            <p:cNvGrpSpPr>
              <a:grpSpLocks/>
            </p:cNvGrpSpPr>
            <p:nvPr/>
          </p:nvGrpSpPr>
          <p:grpSpPr bwMode="auto">
            <a:xfrm>
              <a:off x="4820" y="1816"/>
              <a:ext cx="1127" cy="1098"/>
              <a:chOff x="4820" y="1816"/>
              <a:chExt cx="1127" cy="1098"/>
            </a:xfrm>
          </p:grpSpPr>
          <p:sp>
            <p:nvSpPr>
              <p:cNvPr id="30784" name="Text Box 64"/>
              <p:cNvSpPr txBox="1">
                <a:spLocks noChangeArrowheads="1"/>
              </p:cNvSpPr>
              <p:nvPr/>
            </p:nvSpPr>
            <p:spPr bwMode="auto">
              <a:xfrm>
                <a:off x="4939" y="1904"/>
                <a:ext cx="893" cy="780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</a:tabLst>
                </a:pPr>
                <a:r>
                  <a:rPr lang="fr-FR" sz="1900" b="1">
                    <a:latin typeface="Calibri" pitchFamily="34" charset="0"/>
                    <a:cs typeface="Calibri" pitchFamily="34" charset="0"/>
                  </a:rPr>
                  <a:t>8</a:t>
                </a:r>
              </a:p>
              <a:p>
                <a:pPr algn="ctr">
                  <a:lnSpc>
                    <a:spcPct val="100000"/>
                  </a:lnSpc>
                  <a:spcBef>
                    <a:spcPts val="275"/>
                  </a:spcBef>
                  <a:tabLst>
                    <a:tab pos="723900" algn="l"/>
                  </a:tabLst>
                </a:pPr>
                <a:r>
                  <a:rPr lang="fr-FR" sz="1900" b="1">
                    <a:latin typeface="Calibri" pitchFamily="34" charset="0"/>
                    <a:cs typeface="Calibri" pitchFamily="34" charset="0"/>
                  </a:rPr>
                  <a:t>Vérification</a:t>
                </a:r>
              </a:p>
              <a:p>
                <a:pPr algn="ctr">
                  <a:lnSpc>
                    <a:spcPct val="100000"/>
                  </a:lnSpc>
                  <a:spcBef>
                    <a:spcPts val="275"/>
                  </a:spcBef>
                  <a:tabLst>
                    <a:tab pos="723900" algn="l"/>
                  </a:tabLst>
                </a:pPr>
                <a:r>
                  <a:rPr lang="fr-FR" sz="1900" b="1">
                    <a:latin typeface="Calibri" pitchFamily="34" charset="0"/>
                    <a:cs typeface="Calibri" pitchFamily="34" charset="0"/>
                  </a:rPr>
                  <a:t>et</a:t>
                </a:r>
              </a:p>
              <a:p>
                <a:pPr algn="ctr">
                  <a:lnSpc>
                    <a:spcPct val="100000"/>
                  </a:lnSpc>
                  <a:spcBef>
                    <a:spcPts val="275"/>
                  </a:spcBef>
                  <a:tabLst>
                    <a:tab pos="723900" algn="l"/>
                  </a:tabLst>
                </a:pPr>
                <a:r>
                  <a:rPr lang="fr-FR" sz="1900" b="1">
                    <a:latin typeface="Calibri" pitchFamily="34" charset="0"/>
                    <a:cs typeface="Calibri" pitchFamily="34" charset="0"/>
                  </a:rPr>
                  <a:t>amélioration</a:t>
                </a:r>
              </a:p>
            </p:txBody>
          </p:sp>
          <p:sp>
            <p:nvSpPr>
              <p:cNvPr id="30785" name="Oval 65"/>
              <p:cNvSpPr>
                <a:spLocks noChangeArrowheads="1"/>
              </p:cNvSpPr>
              <p:nvPr/>
            </p:nvSpPr>
            <p:spPr bwMode="auto">
              <a:xfrm>
                <a:off x="4820" y="1816"/>
                <a:ext cx="1127" cy="1098"/>
              </a:xfrm>
              <a:prstGeom prst="ellips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30786" name="Oval 66"/>
            <p:cNvSpPr>
              <a:spLocks noChangeArrowheads="1"/>
            </p:cNvSpPr>
            <p:nvPr/>
          </p:nvSpPr>
          <p:spPr bwMode="auto">
            <a:xfrm>
              <a:off x="1555" y="983"/>
              <a:ext cx="3198" cy="2732"/>
            </a:xfrm>
            <a:prstGeom prst="ellips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0787" name="Freeform 67"/>
            <p:cNvSpPr>
              <a:spLocks/>
            </p:cNvSpPr>
            <p:nvPr/>
          </p:nvSpPr>
          <p:spPr bwMode="auto">
            <a:xfrm>
              <a:off x="1282" y="1291"/>
              <a:ext cx="579" cy="411"/>
            </a:xfrm>
            <a:custGeom>
              <a:avLst/>
              <a:gdLst/>
              <a:ahLst/>
              <a:cxnLst>
                <a:cxn ang="0">
                  <a:pos x="2558" y="93"/>
                </a:cxn>
                <a:cxn ang="0">
                  <a:pos x="0" y="1818"/>
                </a:cxn>
              </a:cxnLst>
              <a:rect l="0" t="0" r="r" b="b"/>
              <a:pathLst>
                <a:path w="2559" h="1819">
                  <a:moveTo>
                    <a:pt x="2558" y="93"/>
                  </a:moveTo>
                  <a:cubicBezTo>
                    <a:pt x="1410" y="0"/>
                    <a:pt x="347" y="721"/>
                    <a:pt x="0" y="1818"/>
                  </a:cubicBezTo>
                </a:path>
              </a:pathLst>
            </a:custGeom>
            <a:noFill/>
            <a:ln w="403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0788" name="Freeform 68"/>
            <p:cNvSpPr>
              <a:spLocks/>
            </p:cNvSpPr>
            <p:nvPr/>
          </p:nvSpPr>
          <p:spPr bwMode="auto">
            <a:xfrm>
              <a:off x="4456" y="1326"/>
              <a:ext cx="553" cy="431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2443" y="1904"/>
                </a:cxn>
              </a:cxnLst>
              <a:rect l="0" t="0" r="r" b="b"/>
              <a:pathLst>
                <a:path w="2444" h="1905">
                  <a:moveTo>
                    <a:pt x="0" y="19"/>
                  </a:moveTo>
                  <a:cubicBezTo>
                    <a:pt x="1153" y="0"/>
                    <a:pt x="2168" y="785"/>
                    <a:pt x="2443" y="1904"/>
                  </a:cubicBezTo>
                </a:path>
              </a:pathLst>
            </a:custGeom>
            <a:noFill/>
            <a:ln w="403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0789" name="Freeform 69"/>
            <p:cNvSpPr>
              <a:spLocks/>
            </p:cNvSpPr>
            <p:nvPr/>
          </p:nvSpPr>
          <p:spPr bwMode="auto">
            <a:xfrm>
              <a:off x="1234" y="2987"/>
              <a:ext cx="551" cy="4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35" y="1890"/>
                </a:cxn>
              </a:cxnLst>
              <a:rect l="0" t="0" r="r" b="b"/>
              <a:pathLst>
                <a:path w="2436" h="1903">
                  <a:moveTo>
                    <a:pt x="0" y="0"/>
                  </a:moveTo>
                  <a:cubicBezTo>
                    <a:pt x="267" y="1119"/>
                    <a:pt x="1285" y="1902"/>
                    <a:pt x="2435" y="1890"/>
                  </a:cubicBezTo>
                </a:path>
              </a:pathLst>
            </a:custGeom>
            <a:noFill/>
            <a:ln w="403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0790" name="Freeform 70"/>
            <p:cNvSpPr>
              <a:spLocks/>
            </p:cNvSpPr>
            <p:nvPr/>
          </p:nvSpPr>
          <p:spPr bwMode="auto">
            <a:xfrm>
              <a:off x="4432" y="2997"/>
              <a:ext cx="567" cy="420"/>
            </a:xfrm>
            <a:custGeom>
              <a:avLst/>
              <a:gdLst/>
              <a:ahLst/>
              <a:cxnLst>
                <a:cxn ang="0">
                  <a:pos x="0" y="1794"/>
                </a:cxn>
                <a:cxn ang="0">
                  <a:pos x="2502" y="0"/>
                </a:cxn>
              </a:cxnLst>
              <a:rect l="0" t="0" r="r" b="b"/>
              <a:pathLst>
                <a:path w="2503" h="1857">
                  <a:moveTo>
                    <a:pt x="0" y="1794"/>
                  </a:moveTo>
                  <a:cubicBezTo>
                    <a:pt x="1148" y="1856"/>
                    <a:pt x="2187" y="1103"/>
                    <a:pt x="2502" y="0"/>
                  </a:cubicBezTo>
                </a:path>
              </a:pathLst>
            </a:custGeom>
            <a:noFill/>
            <a:ln w="403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0791" name="Oval 71"/>
            <p:cNvSpPr>
              <a:spLocks noChangeArrowheads="1"/>
            </p:cNvSpPr>
            <p:nvPr/>
          </p:nvSpPr>
          <p:spPr bwMode="auto">
            <a:xfrm>
              <a:off x="134" y="982"/>
              <a:ext cx="6093" cy="2732"/>
            </a:xfrm>
            <a:prstGeom prst="ellips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30792" name="Text Box 72"/>
          <p:cNvSpPr txBox="1">
            <a:spLocks noChangeArrowheads="1"/>
          </p:cNvSpPr>
          <p:nvPr/>
        </p:nvSpPr>
        <p:spPr bwMode="auto">
          <a:xfrm>
            <a:off x="0" y="428625"/>
            <a:ext cx="10367964" cy="434826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10 leviers d'action - 1</a:t>
            </a:r>
          </a:p>
        </p:txBody>
      </p:sp>
      <p:pic>
        <p:nvPicPr>
          <p:cNvPr id="76" name="Image 75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00405" y="6048027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0" y="359395"/>
            <a:ext cx="10367964" cy="434826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10 leviers d'action - 2</a:t>
            </a:r>
          </a:p>
        </p:txBody>
      </p:sp>
      <p:sp>
        <p:nvSpPr>
          <p:cNvPr id="31783" name="Text Box 39"/>
          <p:cNvSpPr txBox="1">
            <a:spLocks noChangeArrowheads="1"/>
          </p:cNvSpPr>
          <p:nvPr/>
        </p:nvSpPr>
        <p:spPr bwMode="auto">
          <a:xfrm>
            <a:off x="647477" y="1007467"/>
            <a:ext cx="8915400" cy="604867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268288" indent="-268288">
              <a:lnSpc>
                <a:spcPct val="115000"/>
              </a:lnSpc>
              <a:buSzPct val="95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1800" b="1" dirty="0">
                <a:latin typeface="Calibri" pitchFamily="34" charset="0"/>
                <a:cs typeface="Calibri" pitchFamily="34" charset="0"/>
              </a:rPr>
              <a:t>Action 01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sz="1800" b="1" dirty="0">
                <a:latin typeface="Calibri" pitchFamily="34" charset="0"/>
                <a:cs typeface="Calibri" pitchFamily="34" charset="0"/>
              </a:rPr>
              <a:t>: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 </a:t>
            </a:r>
            <a:endParaRPr lang="fr-FR" sz="1800" dirty="0" smtClean="0">
              <a:latin typeface="Calibri" pitchFamily="34" charset="0"/>
              <a:cs typeface="Calibri" pitchFamily="34" charset="0"/>
            </a:endParaRPr>
          </a:p>
          <a:p>
            <a:pPr marL="268288" indent="-268288">
              <a:lnSpc>
                <a:spcPct val="115000"/>
              </a:lnSpc>
              <a:buSzPct val="9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1800" dirty="0" smtClean="0">
                <a:latin typeface="Calibri" pitchFamily="34" charset="0"/>
                <a:cs typeface="Calibri" pitchFamily="34" charset="0"/>
              </a:rPr>
              <a:t>     Formaliser 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les axes prioritaires et organiser la cohérence budgets/plannings.</a:t>
            </a:r>
          </a:p>
          <a:p>
            <a:pPr marL="268288" indent="-268288">
              <a:lnSpc>
                <a:spcPct val="115000"/>
              </a:lnSpc>
              <a:spcBef>
                <a:spcPts val="313"/>
              </a:spcBef>
              <a:buSzPct val="95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1800" b="1" dirty="0">
                <a:latin typeface="Calibri" pitchFamily="34" charset="0"/>
                <a:cs typeface="Calibri" pitchFamily="34" charset="0"/>
              </a:rPr>
              <a:t>Actions 02, 03 et 04 :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 </a:t>
            </a:r>
            <a:endParaRPr lang="fr-FR" sz="1800" dirty="0" smtClean="0">
              <a:latin typeface="Calibri" pitchFamily="34" charset="0"/>
              <a:cs typeface="Calibri" pitchFamily="34" charset="0"/>
            </a:endParaRPr>
          </a:p>
          <a:p>
            <a:pPr marL="268288" indent="-268288">
              <a:lnSpc>
                <a:spcPct val="115000"/>
              </a:lnSpc>
              <a:spcBef>
                <a:spcPts val="313"/>
              </a:spcBef>
              <a:buSzPct val="9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1800" dirty="0" smtClean="0">
                <a:latin typeface="Calibri" pitchFamily="34" charset="0"/>
                <a:cs typeface="Calibri" pitchFamily="34" charset="0"/>
              </a:rPr>
              <a:t>     Organiser 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les processus, les procédures et les partenariats.</a:t>
            </a:r>
          </a:p>
          <a:p>
            <a:pPr marL="268288" indent="-268288">
              <a:lnSpc>
                <a:spcPct val="115000"/>
              </a:lnSpc>
              <a:spcBef>
                <a:spcPts val="313"/>
              </a:spcBef>
              <a:buSzPct val="95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1800" b="1" dirty="0">
                <a:latin typeface="Calibri" pitchFamily="34" charset="0"/>
                <a:cs typeface="Calibri" pitchFamily="34" charset="0"/>
              </a:rPr>
              <a:t>Action 05 :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 </a:t>
            </a:r>
            <a:endParaRPr lang="fr-FR" sz="1800" dirty="0" smtClean="0">
              <a:latin typeface="Calibri" pitchFamily="34" charset="0"/>
              <a:cs typeface="Calibri" pitchFamily="34" charset="0"/>
            </a:endParaRPr>
          </a:p>
          <a:p>
            <a:pPr marL="268288" indent="-268288">
              <a:lnSpc>
                <a:spcPct val="115000"/>
              </a:lnSpc>
              <a:spcBef>
                <a:spcPts val="313"/>
              </a:spcBef>
              <a:buSzPct val="9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1800" dirty="0" smtClean="0">
                <a:latin typeface="Calibri" pitchFamily="34" charset="0"/>
                <a:cs typeface="Calibri" pitchFamily="34" charset="0"/>
              </a:rPr>
              <a:t>     Mettre 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le système d'information en support des processus et favoriser la vision panoramique </a:t>
            </a:r>
            <a:r>
              <a:rPr lang="fr-FR" sz="1800" dirty="0" smtClean="0">
                <a:latin typeface="Calibri" pitchFamily="34" charset="0"/>
                <a:cs typeface="Calibri" pitchFamily="34" charset="0"/>
              </a:rPr>
              <a:t>de l’affilié.</a:t>
            </a:r>
            <a:endParaRPr lang="fr-FR" sz="1800" dirty="0">
              <a:latin typeface="Calibri" pitchFamily="34" charset="0"/>
              <a:cs typeface="Calibri" pitchFamily="34" charset="0"/>
            </a:endParaRPr>
          </a:p>
          <a:p>
            <a:pPr marL="268288" indent="-268288">
              <a:lnSpc>
                <a:spcPct val="115000"/>
              </a:lnSpc>
              <a:spcBef>
                <a:spcPts val="313"/>
              </a:spcBef>
              <a:buSzPct val="95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1800" b="1" dirty="0">
                <a:latin typeface="Calibri" pitchFamily="34" charset="0"/>
                <a:cs typeface="Calibri" pitchFamily="34" charset="0"/>
              </a:rPr>
              <a:t>Action 06 :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 </a:t>
            </a:r>
            <a:endParaRPr lang="fr-FR" sz="1800" dirty="0" smtClean="0">
              <a:latin typeface="Calibri" pitchFamily="34" charset="0"/>
              <a:cs typeface="Calibri" pitchFamily="34" charset="0"/>
            </a:endParaRPr>
          </a:p>
          <a:p>
            <a:pPr marL="268288" indent="-268288">
              <a:lnSpc>
                <a:spcPct val="115000"/>
              </a:lnSpc>
              <a:spcBef>
                <a:spcPts val="313"/>
              </a:spcBef>
              <a:buSzPct val="9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1800" dirty="0" smtClean="0">
                <a:latin typeface="Calibri" pitchFamily="34" charset="0"/>
                <a:cs typeface="Calibri" pitchFamily="34" charset="0"/>
              </a:rPr>
              <a:t>     Doter la fédération 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d'outils d'échange, de coordination et d'analyse </a:t>
            </a:r>
            <a:r>
              <a:rPr lang="fr-FR" sz="1800" dirty="0" smtClean="0">
                <a:latin typeface="Calibri" pitchFamily="34" charset="0"/>
                <a:cs typeface="Calibri" pitchFamily="34" charset="0"/>
              </a:rPr>
              <a:t>organisationnels.</a:t>
            </a:r>
            <a:endParaRPr lang="fr-FR" sz="1800" dirty="0">
              <a:latin typeface="Calibri" pitchFamily="34" charset="0"/>
              <a:cs typeface="Calibri" pitchFamily="34" charset="0"/>
            </a:endParaRPr>
          </a:p>
          <a:p>
            <a:pPr marL="268288" indent="-268288">
              <a:lnSpc>
                <a:spcPct val="115000"/>
              </a:lnSpc>
              <a:spcBef>
                <a:spcPts val="313"/>
              </a:spcBef>
              <a:buSzPct val="95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1800" b="1" dirty="0">
                <a:latin typeface="Calibri" pitchFamily="34" charset="0"/>
                <a:cs typeface="Calibri" pitchFamily="34" charset="0"/>
              </a:rPr>
              <a:t>Action 07 :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 </a:t>
            </a:r>
            <a:endParaRPr lang="fr-FR" sz="1800" dirty="0" smtClean="0">
              <a:latin typeface="Calibri" pitchFamily="34" charset="0"/>
              <a:cs typeface="Calibri" pitchFamily="34" charset="0"/>
            </a:endParaRPr>
          </a:p>
          <a:p>
            <a:pPr marL="268288" indent="-268288">
              <a:lnSpc>
                <a:spcPct val="115000"/>
              </a:lnSpc>
              <a:spcBef>
                <a:spcPts val="313"/>
              </a:spcBef>
              <a:buSzPct val="9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1800" dirty="0" smtClean="0">
                <a:latin typeface="Calibri" pitchFamily="34" charset="0"/>
                <a:cs typeface="Calibri" pitchFamily="34" charset="0"/>
              </a:rPr>
              <a:t>     Mettre 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en place les tableaux de bord de </a:t>
            </a:r>
            <a:r>
              <a:rPr lang="fr-FR" sz="1800" dirty="0" smtClean="0">
                <a:latin typeface="Calibri" pitchFamily="34" charset="0"/>
                <a:cs typeface="Calibri" pitchFamily="34" charset="0"/>
              </a:rPr>
              <a:t>la fédération 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et organiser les actions d'amélioration</a:t>
            </a:r>
          </a:p>
          <a:p>
            <a:pPr marL="268288" indent="-268288">
              <a:lnSpc>
                <a:spcPct val="115000"/>
              </a:lnSpc>
              <a:spcBef>
                <a:spcPts val="313"/>
              </a:spcBef>
              <a:buSzPct val="95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1800" b="1" dirty="0">
                <a:latin typeface="Calibri" pitchFamily="34" charset="0"/>
                <a:cs typeface="Calibri" pitchFamily="34" charset="0"/>
              </a:rPr>
              <a:t>Action 08 :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 </a:t>
            </a:r>
            <a:endParaRPr lang="fr-FR" sz="1800" dirty="0" smtClean="0">
              <a:latin typeface="Calibri" pitchFamily="34" charset="0"/>
              <a:cs typeface="Calibri" pitchFamily="34" charset="0"/>
            </a:endParaRPr>
          </a:p>
          <a:p>
            <a:pPr marL="268288" indent="-268288">
              <a:lnSpc>
                <a:spcPct val="115000"/>
              </a:lnSpc>
              <a:spcBef>
                <a:spcPts val="313"/>
              </a:spcBef>
              <a:buSzPct val="9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1800" dirty="0" smtClean="0">
                <a:latin typeface="Calibri" pitchFamily="34" charset="0"/>
                <a:cs typeface="Calibri" pitchFamily="34" charset="0"/>
              </a:rPr>
              <a:t>    Tester 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et valider la capacité de </a:t>
            </a:r>
            <a:r>
              <a:rPr lang="fr-FR" sz="1800" dirty="0" smtClean="0">
                <a:latin typeface="Calibri" pitchFamily="34" charset="0"/>
                <a:cs typeface="Calibri" pitchFamily="34" charset="0"/>
              </a:rPr>
              <a:t>la fédération 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à délivrer le service proposé.</a:t>
            </a:r>
          </a:p>
          <a:p>
            <a:pPr marL="268288" indent="-268288">
              <a:lnSpc>
                <a:spcPct val="115000"/>
              </a:lnSpc>
              <a:spcBef>
                <a:spcPts val="313"/>
              </a:spcBef>
              <a:buSzPct val="95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1800" b="1" dirty="0">
                <a:latin typeface="Calibri" pitchFamily="34" charset="0"/>
                <a:cs typeface="Calibri" pitchFamily="34" charset="0"/>
              </a:rPr>
              <a:t>Action 09 :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 </a:t>
            </a:r>
            <a:endParaRPr lang="fr-FR" sz="1800" dirty="0" smtClean="0">
              <a:latin typeface="Calibri" pitchFamily="34" charset="0"/>
              <a:cs typeface="Calibri" pitchFamily="34" charset="0"/>
            </a:endParaRPr>
          </a:p>
          <a:p>
            <a:pPr marL="268288" indent="-268288">
              <a:lnSpc>
                <a:spcPct val="115000"/>
              </a:lnSpc>
              <a:spcBef>
                <a:spcPts val="313"/>
              </a:spcBef>
              <a:buSzPct val="9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1800" dirty="0" smtClean="0">
                <a:latin typeface="Calibri" pitchFamily="34" charset="0"/>
                <a:cs typeface="Calibri" pitchFamily="34" charset="0"/>
              </a:rPr>
              <a:t>    Déployer 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une réelle dynamique dans </a:t>
            </a:r>
            <a:r>
              <a:rPr lang="fr-FR" sz="1800" dirty="0" smtClean="0">
                <a:latin typeface="Calibri" pitchFamily="34" charset="0"/>
                <a:cs typeface="Calibri" pitchFamily="34" charset="0"/>
              </a:rPr>
              <a:t>la fédération .</a:t>
            </a:r>
            <a:endParaRPr lang="fr-FR" sz="1800" dirty="0">
              <a:latin typeface="Calibri" pitchFamily="34" charset="0"/>
              <a:cs typeface="Calibri" pitchFamily="34" charset="0"/>
            </a:endParaRPr>
          </a:p>
          <a:p>
            <a:pPr marL="268288" indent="-268288">
              <a:lnSpc>
                <a:spcPct val="115000"/>
              </a:lnSpc>
              <a:spcBef>
                <a:spcPts val="313"/>
              </a:spcBef>
              <a:buSzPct val="95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1800" b="1" dirty="0">
                <a:latin typeface="Calibri" pitchFamily="34" charset="0"/>
                <a:cs typeface="Calibri" pitchFamily="34" charset="0"/>
              </a:rPr>
              <a:t>Action 10 :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 </a:t>
            </a:r>
            <a:endParaRPr lang="fr-FR" sz="1800" dirty="0" smtClean="0">
              <a:latin typeface="Calibri" pitchFamily="34" charset="0"/>
              <a:cs typeface="Calibri" pitchFamily="34" charset="0"/>
            </a:endParaRPr>
          </a:p>
          <a:p>
            <a:pPr marL="268288" indent="-268288">
              <a:lnSpc>
                <a:spcPct val="115000"/>
              </a:lnSpc>
              <a:spcBef>
                <a:spcPts val="313"/>
              </a:spcBef>
              <a:buSzPct val="9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1800" dirty="0" smtClean="0">
                <a:latin typeface="Calibri" pitchFamily="34" charset="0"/>
                <a:cs typeface="Calibri" pitchFamily="34" charset="0"/>
              </a:rPr>
              <a:t>     Faire 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évoluer </a:t>
            </a:r>
            <a:r>
              <a:rPr lang="fr-FR" sz="1800" dirty="0" smtClean="0">
                <a:latin typeface="Calibri" pitchFamily="34" charset="0"/>
                <a:cs typeface="Calibri" pitchFamily="34" charset="0"/>
              </a:rPr>
              <a:t>la fédération 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vers </a:t>
            </a:r>
            <a:r>
              <a:rPr lang="fr-FR" sz="1800" dirty="0" smtClean="0">
                <a:latin typeface="Calibri" pitchFamily="34" charset="0"/>
                <a:cs typeface="Calibri" pitchFamily="34" charset="0"/>
              </a:rPr>
              <a:t>un cadre de type ISO9000+.</a:t>
            </a:r>
            <a:endParaRPr lang="fr-FR" sz="1800" dirty="0">
              <a:latin typeface="Calibri" pitchFamily="34" charset="0"/>
              <a:cs typeface="Calibri" pitchFamily="34" charset="0"/>
            </a:endParaRPr>
          </a:p>
          <a:p>
            <a:pPr marL="268288" indent="-268288">
              <a:lnSpc>
                <a:spcPct val="115000"/>
              </a:lnSpc>
              <a:spcBef>
                <a:spcPts val="313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sz="1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3" name="Image 42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00405" y="6048027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1"/>
          <p:cNvSpPr txBox="1">
            <a:spLocks noChangeArrowheads="1"/>
          </p:cNvSpPr>
          <p:nvPr/>
        </p:nvSpPr>
        <p:spPr bwMode="auto">
          <a:xfrm>
            <a:off x="0" y="346075"/>
            <a:ext cx="10367964" cy="53816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Tableau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de bord prospectif - 1</a:t>
            </a:r>
          </a:p>
        </p:txBody>
      </p:sp>
      <p:sp>
        <p:nvSpPr>
          <p:cNvPr id="32807" name="Text Box 39"/>
          <p:cNvSpPr txBox="1">
            <a:spLocks noChangeArrowheads="1"/>
          </p:cNvSpPr>
          <p:nvPr/>
        </p:nvSpPr>
        <p:spPr bwMode="auto">
          <a:xfrm>
            <a:off x="709613" y="1465263"/>
            <a:ext cx="7127875" cy="31432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2100" b="1">
                <a:latin typeface="Calibri" pitchFamily="34" charset="0"/>
                <a:cs typeface="Calibri" pitchFamily="34" charset="0"/>
              </a:rPr>
              <a:t>Un tableau de bord prospectif est un outil a deux entrées :</a:t>
            </a:r>
          </a:p>
        </p:txBody>
      </p:sp>
      <p:sp>
        <p:nvSpPr>
          <p:cNvPr id="32808" name="Text Box 40"/>
          <p:cNvSpPr txBox="1">
            <a:spLocks noChangeArrowheads="1"/>
          </p:cNvSpPr>
          <p:nvPr/>
        </p:nvSpPr>
        <p:spPr bwMode="auto">
          <a:xfrm>
            <a:off x="747713" y="1958975"/>
            <a:ext cx="8010525" cy="1608138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268288" indent="-268288">
              <a:lnSpc>
                <a:spcPct val="100000"/>
              </a:lnSpc>
              <a:buSzPct val="11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entrée des informations provenant de la stratégie (business-plan, budget) qui fixent les objectifs et les valeurs de l'entreprise (top-down).</a:t>
            </a:r>
          </a:p>
          <a:p>
            <a:pPr marL="268288" indent="-268288">
              <a:lnSpc>
                <a:spcPct val="100000"/>
              </a:lnSpc>
              <a:spcBef>
                <a:spcPts val="313"/>
              </a:spcBef>
              <a:buSzPct val="11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entrée des informations provenant du terrain (périodiques, récurrentes, à fréquences déterminées) qui correspondent à la réalité à comparer aux objectifs. (</a:t>
            </a:r>
            <a:r>
              <a:rPr lang="fr-FR" sz="2100" dirty="0" err="1">
                <a:latin typeface="Calibri" pitchFamily="34" charset="0"/>
                <a:cs typeface="Calibri" pitchFamily="34" charset="0"/>
              </a:rPr>
              <a:t>bottom</a:t>
            </a:r>
            <a:r>
              <a:rPr lang="fr-FR" sz="2100" dirty="0">
                <a:latin typeface="Calibri" pitchFamily="34" charset="0"/>
                <a:cs typeface="Calibri" pitchFamily="34" charset="0"/>
              </a:rPr>
              <a:t>-up).</a:t>
            </a:r>
          </a:p>
        </p:txBody>
      </p:sp>
      <p:sp>
        <p:nvSpPr>
          <p:cNvPr id="32809" name="Text Box 41"/>
          <p:cNvSpPr txBox="1">
            <a:spLocks noChangeArrowheads="1"/>
          </p:cNvSpPr>
          <p:nvPr/>
        </p:nvSpPr>
        <p:spPr bwMode="auto">
          <a:xfrm>
            <a:off x="728663" y="3786188"/>
            <a:ext cx="5049837" cy="31432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fr-FR" sz="2100" b="1">
                <a:latin typeface="Calibri" pitchFamily="34" charset="0"/>
                <a:cs typeface="Calibri" pitchFamily="34" charset="0"/>
              </a:rPr>
              <a:t>est composé de trois types d'indicateurs :</a:t>
            </a:r>
          </a:p>
        </p:txBody>
      </p:sp>
      <p:sp>
        <p:nvSpPr>
          <p:cNvPr id="32810" name="Text Box 42"/>
          <p:cNvSpPr txBox="1">
            <a:spLocks noChangeArrowheads="1"/>
          </p:cNvSpPr>
          <p:nvPr/>
        </p:nvSpPr>
        <p:spPr bwMode="auto">
          <a:xfrm>
            <a:off x="790575" y="4308475"/>
            <a:ext cx="8020050" cy="2274888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268288" indent="-268288">
              <a:lnSpc>
                <a:spcPct val="100000"/>
              </a:lnSpc>
              <a:buFont typeface="Times New Roman" pitchFamily="16" charset="0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Indicateurs qui déclinent les </a:t>
            </a:r>
            <a:r>
              <a:rPr lang="fr-FR" sz="2100" b="1" dirty="0">
                <a:latin typeface="Calibri" pitchFamily="34" charset="0"/>
                <a:cs typeface="Calibri" pitchFamily="34" charset="0"/>
              </a:rPr>
              <a:t>axes stratégiques</a:t>
            </a:r>
            <a:r>
              <a:rPr lang="fr-FR" sz="2100" dirty="0">
                <a:latin typeface="Calibri" pitchFamily="34" charset="0"/>
                <a:cs typeface="Calibri" pitchFamily="34" charset="0"/>
              </a:rPr>
              <a:t> (projet </a:t>
            </a:r>
            <a:r>
              <a:rPr lang="fr-FR" sz="2100" dirty="0" smtClean="0">
                <a:latin typeface="Calibri" pitchFamily="34" charset="0"/>
                <a:cs typeface="Calibri" pitchFamily="34" charset="0"/>
              </a:rPr>
              <a:t>de la fédération </a:t>
            </a:r>
            <a:r>
              <a:rPr lang="fr-FR" sz="2100" dirty="0">
                <a:latin typeface="Calibri" pitchFamily="34" charset="0"/>
                <a:cs typeface="Calibri" pitchFamily="34" charset="0"/>
              </a:rPr>
              <a:t>à moyen / long </a:t>
            </a:r>
            <a:r>
              <a:rPr lang="fr-FR" sz="2100" dirty="0" smtClean="0">
                <a:latin typeface="Calibri" pitchFamily="34" charset="0"/>
                <a:cs typeface="Calibri" pitchFamily="34" charset="0"/>
              </a:rPr>
              <a:t>termes </a:t>
            </a:r>
            <a:r>
              <a:rPr lang="fr-FR" sz="2100" dirty="0">
                <a:latin typeface="Calibri" pitchFamily="34" charset="0"/>
                <a:cs typeface="Calibri" pitchFamily="34" charset="0"/>
              </a:rPr>
              <a:t>et la stratégie court terme.</a:t>
            </a:r>
          </a:p>
          <a:p>
            <a:pPr marL="268288" indent="-268288">
              <a:lnSpc>
                <a:spcPct val="100000"/>
              </a:lnSpc>
              <a:spcBef>
                <a:spcPts val="313"/>
              </a:spcBef>
              <a:buFont typeface="Times New Roman" pitchFamily="16" charset="0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Indicateurs de </a:t>
            </a:r>
            <a:r>
              <a:rPr lang="fr-FR" sz="2100" b="1" dirty="0">
                <a:latin typeface="Calibri" pitchFamily="34" charset="0"/>
                <a:cs typeface="Calibri" pitchFamily="34" charset="0"/>
              </a:rPr>
              <a:t>suivi d'activités</a:t>
            </a:r>
            <a:r>
              <a:rPr lang="fr-FR" sz="2100" dirty="0">
                <a:latin typeface="Calibri" pitchFamily="34" charset="0"/>
                <a:cs typeface="Calibri" pitchFamily="34" charset="0"/>
              </a:rPr>
              <a:t> court terme (résultats financiers et non financiers) qui marquent la contribution de chacun à la performance collective.</a:t>
            </a:r>
          </a:p>
          <a:p>
            <a:pPr marL="268288" indent="-268288">
              <a:lnSpc>
                <a:spcPct val="100000"/>
              </a:lnSpc>
              <a:spcBef>
                <a:spcPts val="313"/>
              </a:spcBef>
              <a:buFont typeface="Times New Roman" pitchFamily="16" charset="0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Indicateurs de </a:t>
            </a:r>
            <a:r>
              <a:rPr lang="fr-FR" sz="2100" b="1" dirty="0">
                <a:latin typeface="Calibri" pitchFamily="34" charset="0"/>
                <a:cs typeface="Calibri" pitchFamily="34" charset="0"/>
              </a:rPr>
              <a:t>suivi de processus</a:t>
            </a:r>
            <a:r>
              <a:rPr lang="fr-FR" sz="2100" dirty="0">
                <a:latin typeface="Calibri" pitchFamily="34" charset="0"/>
                <a:cs typeface="Calibri" pitchFamily="34" charset="0"/>
              </a:rPr>
              <a:t> pour identifier et proposer des améliorations organisationnelles.</a:t>
            </a:r>
          </a:p>
        </p:txBody>
      </p:sp>
      <p:pic>
        <p:nvPicPr>
          <p:cNvPr id="46" name="Image 45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00405" y="6048027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-15995" y="2519635"/>
            <a:ext cx="10367963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VOICI L’ADAPTATION </a:t>
            </a:r>
            <a:r>
              <a:rPr lang="fr-FR" sz="32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D’UN OUTIL</a:t>
            </a:r>
          </a:p>
          <a:p>
            <a:pPr algn="ctr"/>
            <a:r>
              <a:rPr lang="fr-FR" sz="32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 GESTION STRATÉGIQUE </a:t>
            </a:r>
            <a:r>
              <a:rPr lang="fr-FR" sz="32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D’ENTREPRISE</a:t>
            </a:r>
          </a:p>
          <a:p>
            <a:pPr algn="ctr"/>
            <a:r>
              <a:rPr lang="fr-FR" sz="32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PROPOSÉ POUR LE MONDE ASSOCIATIF</a:t>
            </a:r>
            <a:endParaRPr lang="fr-FR" sz="32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0" y="346075"/>
            <a:ext cx="10367964" cy="53816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Tableau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de bord prospectif - 2</a:t>
            </a:r>
          </a:p>
        </p:txBody>
      </p:sp>
      <p:grpSp>
        <p:nvGrpSpPr>
          <p:cNvPr id="33831" name="Group 39"/>
          <p:cNvGrpSpPr>
            <a:grpSpLocks/>
          </p:cNvGrpSpPr>
          <p:nvPr/>
        </p:nvGrpSpPr>
        <p:grpSpPr bwMode="auto">
          <a:xfrm>
            <a:off x="285750" y="1316038"/>
            <a:ext cx="9698038" cy="5356225"/>
            <a:chOff x="180" y="829"/>
            <a:chExt cx="6109" cy="3374"/>
          </a:xfrm>
        </p:grpSpPr>
        <p:sp>
          <p:nvSpPr>
            <p:cNvPr id="33832" name="Text Box 40"/>
            <p:cNvSpPr txBox="1">
              <a:spLocks noChangeArrowheads="1"/>
            </p:cNvSpPr>
            <p:nvPr/>
          </p:nvSpPr>
          <p:spPr bwMode="auto">
            <a:xfrm>
              <a:off x="2294" y="829"/>
              <a:ext cx="1811" cy="76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2100" b="1">
                  <a:latin typeface="Calibri" pitchFamily="34" charset="0"/>
                  <a:cs typeface="Calibri" pitchFamily="34" charset="0"/>
                </a:rPr>
                <a:t>Clarifier et traduire le projet et la stratégie</a:t>
              </a:r>
            </a:p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700">
                  <a:latin typeface="Calibri" pitchFamily="34" charset="0"/>
                  <a:cs typeface="Calibri" pitchFamily="34" charset="0"/>
                </a:rPr>
                <a:t>Clarifier la stratégie</a:t>
              </a:r>
            </a:p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700">
                  <a:latin typeface="Calibri" pitchFamily="34" charset="0"/>
                  <a:cs typeface="Calibri" pitchFamily="34" charset="0"/>
                </a:rPr>
                <a:t>Réunir un consensus</a:t>
              </a:r>
            </a:p>
          </p:txBody>
        </p:sp>
        <p:sp>
          <p:nvSpPr>
            <p:cNvPr id="33833" name="Text Box 41"/>
            <p:cNvSpPr txBox="1">
              <a:spLocks noChangeArrowheads="1"/>
            </p:cNvSpPr>
            <p:nvPr/>
          </p:nvSpPr>
          <p:spPr bwMode="auto">
            <a:xfrm>
              <a:off x="1758" y="3175"/>
              <a:ext cx="2914" cy="102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</a:pPr>
              <a:r>
                <a:rPr lang="fr-FR" sz="2100" b="1">
                  <a:latin typeface="Calibri" pitchFamily="34" charset="0"/>
                  <a:cs typeface="Calibri" pitchFamily="34" charset="0"/>
                </a:rPr>
                <a:t>Planifier et</a:t>
              </a:r>
            </a:p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</a:pPr>
              <a:r>
                <a:rPr lang="fr-FR" sz="2100" b="1">
                  <a:latin typeface="Calibri" pitchFamily="34" charset="0"/>
                  <a:cs typeface="Calibri" pitchFamily="34" charset="0"/>
                </a:rPr>
                <a:t>définir des objectifs quantitatifs</a:t>
              </a:r>
            </a:p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</a:pPr>
              <a:r>
                <a:rPr lang="fr-FR" sz="1700">
                  <a:latin typeface="Calibri" pitchFamily="34" charset="0"/>
                  <a:cs typeface="Calibri" pitchFamily="34" charset="0"/>
                </a:rPr>
                <a:t>Définir des objectifs quantitatifs</a:t>
              </a:r>
            </a:p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</a:pPr>
              <a:r>
                <a:rPr lang="fr-FR" sz="1700">
                  <a:latin typeface="Calibri" pitchFamily="34" charset="0"/>
                  <a:cs typeface="Calibri" pitchFamily="34" charset="0"/>
                </a:rPr>
                <a:t>Harmoniser les choix stratégiques</a:t>
              </a:r>
            </a:p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</a:pPr>
              <a:r>
                <a:rPr lang="fr-FR" sz="1700">
                  <a:latin typeface="Calibri" pitchFamily="34" charset="0"/>
                  <a:cs typeface="Calibri" pitchFamily="34" charset="0"/>
                </a:rPr>
                <a:t>Allouer les ressources</a:t>
              </a:r>
            </a:p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</a:pPr>
              <a:r>
                <a:rPr lang="fr-FR" sz="1700">
                  <a:latin typeface="Calibri" pitchFamily="34" charset="0"/>
                  <a:cs typeface="Calibri" pitchFamily="34" charset="0"/>
                </a:rPr>
                <a:t>Fixer les indicateurs de mesure</a:t>
              </a:r>
            </a:p>
          </p:txBody>
        </p:sp>
        <p:sp>
          <p:nvSpPr>
            <p:cNvPr id="33834" name="Text Box 42"/>
            <p:cNvSpPr txBox="1">
              <a:spLocks noChangeArrowheads="1"/>
            </p:cNvSpPr>
            <p:nvPr/>
          </p:nvSpPr>
          <p:spPr bwMode="auto">
            <a:xfrm>
              <a:off x="180" y="1772"/>
              <a:ext cx="2126" cy="1092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2100" b="1">
                  <a:latin typeface="Calibri" pitchFamily="34" charset="0"/>
                  <a:cs typeface="Calibri" pitchFamily="34" charset="0"/>
                </a:rPr>
                <a:t>Communiquer et articuler</a:t>
              </a:r>
            </a:p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1700">
                  <a:latin typeface="Calibri" pitchFamily="34" charset="0"/>
                  <a:cs typeface="Calibri" pitchFamily="34" charset="0"/>
                </a:rPr>
                <a:t>Communiquer et éduquer</a:t>
              </a:r>
            </a:p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1700">
                  <a:latin typeface="Calibri" pitchFamily="34" charset="0"/>
                  <a:cs typeface="Calibri" pitchFamily="34" charset="0"/>
                </a:rPr>
                <a:t>Fixer des objectifs</a:t>
              </a:r>
            </a:p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1700">
                  <a:latin typeface="Calibri" pitchFamily="34" charset="0"/>
                  <a:cs typeface="Calibri" pitchFamily="34" charset="0"/>
                </a:rPr>
                <a:t>Relier récompenses et indicateurs</a:t>
              </a:r>
            </a:p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1700">
                  <a:latin typeface="Calibri" pitchFamily="34" charset="0"/>
                  <a:cs typeface="Calibri" pitchFamily="34" charset="0"/>
                </a:rPr>
                <a:t>de performance</a:t>
              </a:r>
            </a:p>
          </p:txBody>
        </p:sp>
        <p:sp>
          <p:nvSpPr>
            <p:cNvPr id="33835" name="Text Box 43"/>
            <p:cNvSpPr txBox="1">
              <a:spLocks noChangeArrowheads="1"/>
            </p:cNvSpPr>
            <p:nvPr/>
          </p:nvSpPr>
          <p:spPr bwMode="auto">
            <a:xfrm>
              <a:off x="4330" y="1816"/>
              <a:ext cx="1958" cy="946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2100" b="1" dirty="0">
                  <a:latin typeface="Calibri" pitchFamily="34" charset="0"/>
                  <a:cs typeface="Calibri" pitchFamily="34" charset="0"/>
                </a:rPr>
                <a:t>Retour d'expérience</a:t>
              </a:r>
            </a:p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2100" b="1" dirty="0">
                  <a:latin typeface="Calibri" pitchFamily="34" charset="0"/>
                  <a:cs typeface="Calibri" pitchFamily="34" charset="0"/>
                </a:rPr>
                <a:t>et suivi stratégique</a:t>
              </a:r>
            </a:p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1700" dirty="0">
                  <a:latin typeface="Calibri" pitchFamily="34" charset="0"/>
                  <a:cs typeface="Calibri" pitchFamily="34" charset="0"/>
                </a:rPr>
                <a:t>Définir le projet </a:t>
              </a:r>
              <a:r>
                <a:rPr lang="fr-FR" sz="1700" dirty="0" smtClean="0">
                  <a:latin typeface="Calibri" pitchFamily="34" charset="0"/>
                  <a:cs typeface="Calibri" pitchFamily="34" charset="0"/>
                </a:rPr>
                <a:t>de la fédération</a:t>
              </a:r>
              <a:endParaRPr lang="fr-FR" sz="1700" dirty="0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1700" dirty="0">
                  <a:latin typeface="Calibri" pitchFamily="34" charset="0"/>
                  <a:cs typeface="Calibri" pitchFamily="34" charset="0"/>
                </a:rPr>
                <a:t>Assurer le retour d'expérience</a:t>
              </a:r>
            </a:p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1700" dirty="0">
                  <a:latin typeface="Calibri" pitchFamily="34" charset="0"/>
                  <a:cs typeface="Calibri" pitchFamily="34" charset="0"/>
                </a:rPr>
                <a:t>Mettre en place le suivi stratégique</a:t>
              </a:r>
            </a:p>
          </p:txBody>
        </p:sp>
        <p:sp>
          <p:nvSpPr>
            <p:cNvPr id="33836" name="Oval 44"/>
            <p:cNvSpPr>
              <a:spLocks noChangeArrowheads="1"/>
            </p:cNvSpPr>
            <p:nvPr/>
          </p:nvSpPr>
          <p:spPr bwMode="auto">
            <a:xfrm>
              <a:off x="2543" y="1942"/>
              <a:ext cx="1344" cy="82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02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3837" name="Text Box 45"/>
            <p:cNvSpPr txBox="1">
              <a:spLocks noChangeArrowheads="1"/>
            </p:cNvSpPr>
            <p:nvPr/>
          </p:nvSpPr>
          <p:spPr bwMode="auto">
            <a:xfrm>
              <a:off x="2872" y="2024"/>
              <a:ext cx="772" cy="64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2100" b="1">
                  <a:latin typeface="Calibri" pitchFamily="34" charset="0"/>
                  <a:cs typeface="Calibri" pitchFamily="34" charset="0"/>
                </a:rPr>
                <a:t>Tableau</a:t>
              </a:r>
            </a:p>
            <a:p>
              <a:pPr>
                <a:lnSpc>
                  <a:spcPct val="100000"/>
                </a:lnSpc>
                <a:spcBef>
                  <a:spcPts val="313"/>
                </a:spcBef>
                <a:tabLst>
                  <a:tab pos="723900" algn="l"/>
                </a:tabLst>
              </a:pPr>
              <a:r>
                <a:rPr lang="fr-FR" sz="2100" b="1">
                  <a:latin typeface="Calibri" pitchFamily="34" charset="0"/>
                  <a:cs typeface="Calibri" pitchFamily="34" charset="0"/>
                </a:rPr>
                <a:t>de bord</a:t>
              </a:r>
            </a:p>
            <a:p>
              <a:pPr>
                <a:lnSpc>
                  <a:spcPct val="100000"/>
                </a:lnSpc>
                <a:spcBef>
                  <a:spcPts val="313"/>
                </a:spcBef>
                <a:tabLst>
                  <a:tab pos="723900" algn="l"/>
                </a:tabLst>
              </a:pPr>
              <a:r>
                <a:rPr lang="fr-FR" sz="2100" b="1">
                  <a:latin typeface="Calibri" pitchFamily="34" charset="0"/>
                  <a:cs typeface="Calibri" pitchFamily="34" charset="0"/>
                </a:rPr>
                <a:t>prospectif</a:t>
              </a:r>
            </a:p>
          </p:txBody>
        </p:sp>
        <p:sp>
          <p:nvSpPr>
            <p:cNvPr id="33838" name="Line 46"/>
            <p:cNvSpPr>
              <a:spLocks noChangeShapeType="1"/>
            </p:cNvSpPr>
            <p:nvPr/>
          </p:nvSpPr>
          <p:spPr bwMode="auto">
            <a:xfrm>
              <a:off x="3200" y="2755"/>
              <a:ext cx="0" cy="339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3839" name="Line 47"/>
            <p:cNvSpPr>
              <a:spLocks noChangeShapeType="1"/>
            </p:cNvSpPr>
            <p:nvPr/>
          </p:nvSpPr>
          <p:spPr bwMode="auto">
            <a:xfrm flipH="1">
              <a:off x="2164" y="2344"/>
              <a:ext cx="372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3840" name="Line 48"/>
            <p:cNvSpPr>
              <a:spLocks noChangeShapeType="1"/>
            </p:cNvSpPr>
            <p:nvPr/>
          </p:nvSpPr>
          <p:spPr bwMode="auto">
            <a:xfrm>
              <a:off x="3889" y="2359"/>
              <a:ext cx="370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3841" name="Line 49"/>
            <p:cNvSpPr>
              <a:spLocks noChangeShapeType="1"/>
            </p:cNvSpPr>
            <p:nvPr/>
          </p:nvSpPr>
          <p:spPr bwMode="auto">
            <a:xfrm flipV="1">
              <a:off x="3193" y="1599"/>
              <a:ext cx="0" cy="341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3842" name="Freeform 50"/>
            <p:cNvSpPr>
              <a:spLocks/>
            </p:cNvSpPr>
            <p:nvPr/>
          </p:nvSpPr>
          <p:spPr bwMode="auto">
            <a:xfrm>
              <a:off x="4342" y="1193"/>
              <a:ext cx="871" cy="5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45" y="2430"/>
                </a:cxn>
              </a:cxnLst>
              <a:rect l="0" t="0" r="r" b="b"/>
              <a:pathLst>
                <a:path w="3846" h="2431">
                  <a:moveTo>
                    <a:pt x="0" y="0"/>
                  </a:moveTo>
                  <a:cubicBezTo>
                    <a:pt x="1930" y="24"/>
                    <a:pt x="3562" y="1052"/>
                    <a:pt x="3845" y="2430"/>
                  </a:cubicBezTo>
                </a:path>
              </a:pathLst>
            </a:custGeom>
            <a:noFill/>
            <a:ln w="3024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3843" name="Freeform 51"/>
            <p:cNvSpPr>
              <a:spLocks/>
            </p:cNvSpPr>
            <p:nvPr/>
          </p:nvSpPr>
          <p:spPr bwMode="auto">
            <a:xfrm>
              <a:off x="1282" y="1209"/>
              <a:ext cx="871" cy="550"/>
            </a:xfrm>
            <a:custGeom>
              <a:avLst/>
              <a:gdLst/>
              <a:ahLst/>
              <a:cxnLst>
                <a:cxn ang="0">
                  <a:pos x="3845" y="0"/>
                </a:cxn>
                <a:cxn ang="0">
                  <a:pos x="0" y="2430"/>
                </a:cxn>
              </a:cxnLst>
              <a:rect l="0" t="0" r="r" b="b"/>
              <a:pathLst>
                <a:path w="3846" h="2431">
                  <a:moveTo>
                    <a:pt x="3845" y="0"/>
                  </a:moveTo>
                  <a:cubicBezTo>
                    <a:pt x="1915" y="24"/>
                    <a:pt x="283" y="1052"/>
                    <a:pt x="0" y="2430"/>
                  </a:cubicBezTo>
                </a:path>
              </a:pathLst>
            </a:custGeom>
            <a:noFill/>
            <a:ln w="3024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3844" name="Freeform 52"/>
            <p:cNvSpPr>
              <a:spLocks/>
            </p:cNvSpPr>
            <p:nvPr/>
          </p:nvSpPr>
          <p:spPr bwMode="auto">
            <a:xfrm>
              <a:off x="1134" y="2715"/>
              <a:ext cx="761" cy="7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59" y="3059"/>
                </a:cxn>
              </a:cxnLst>
              <a:rect l="0" t="0" r="r" b="b"/>
              <a:pathLst>
                <a:path w="3360" h="3155">
                  <a:moveTo>
                    <a:pt x="0" y="0"/>
                  </a:moveTo>
                  <a:cubicBezTo>
                    <a:pt x="534" y="1853"/>
                    <a:pt x="1957" y="3154"/>
                    <a:pt x="3359" y="3059"/>
                  </a:cubicBezTo>
                </a:path>
              </a:pathLst>
            </a:custGeom>
            <a:noFill/>
            <a:ln w="3024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3845" name="Freeform 53"/>
            <p:cNvSpPr>
              <a:spLocks/>
            </p:cNvSpPr>
            <p:nvPr/>
          </p:nvSpPr>
          <p:spPr bwMode="auto">
            <a:xfrm>
              <a:off x="4566" y="2777"/>
              <a:ext cx="767" cy="711"/>
            </a:xfrm>
            <a:custGeom>
              <a:avLst/>
              <a:gdLst/>
              <a:ahLst/>
              <a:cxnLst>
                <a:cxn ang="0">
                  <a:pos x="3386" y="0"/>
                </a:cxn>
                <a:cxn ang="0">
                  <a:pos x="0" y="3033"/>
                </a:cxn>
              </a:cxnLst>
              <a:rect l="0" t="0" r="r" b="b"/>
              <a:pathLst>
                <a:path w="3387" h="3139">
                  <a:moveTo>
                    <a:pt x="3386" y="0"/>
                  </a:moveTo>
                  <a:cubicBezTo>
                    <a:pt x="2836" y="1847"/>
                    <a:pt x="1402" y="3138"/>
                    <a:pt x="0" y="3033"/>
                  </a:cubicBezTo>
                </a:path>
              </a:pathLst>
            </a:custGeom>
            <a:noFill/>
            <a:ln w="3024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</p:grpSp>
      <p:pic>
        <p:nvPicPr>
          <p:cNvPr id="57" name="Image 56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00405" y="6048027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1"/>
          <p:cNvSpPr txBox="1">
            <a:spLocks noChangeArrowheads="1"/>
          </p:cNvSpPr>
          <p:nvPr/>
        </p:nvSpPr>
        <p:spPr bwMode="auto">
          <a:xfrm>
            <a:off x="0" y="354013"/>
            <a:ext cx="10367963" cy="554037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Vision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du processus</a:t>
            </a:r>
          </a:p>
        </p:txBody>
      </p:sp>
      <p:grpSp>
        <p:nvGrpSpPr>
          <p:cNvPr id="34855" name="Group 39"/>
          <p:cNvGrpSpPr>
            <a:grpSpLocks/>
          </p:cNvGrpSpPr>
          <p:nvPr/>
        </p:nvGrpSpPr>
        <p:grpSpPr bwMode="auto">
          <a:xfrm>
            <a:off x="407988" y="1017588"/>
            <a:ext cx="9415462" cy="6430962"/>
            <a:chOff x="257" y="641"/>
            <a:chExt cx="5931" cy="4051"/>
          </a:xfrm>
        </p:grpSpPr>
        <p:grpSp>
          <p:nvGrpSpPr>
            <p:cNvPr id="34856" name="Group 40"/>
            <p:cNvGrpSpPr>
              <a:grpSpLocks/>
            </p:cNvGrpSpPr>
            <p:nvPr/>
          </p:nvGrpSpPr>
          <p:grpSpPr bwMode="auto">
            <a:xfrm>
              <a:off x="339" y="4144"/>
              <a:ext cx="905" cy="362"/>
              <a:chOff x="339" y="4144"/>
              <a:chExt cx="905" cy="362"/>
            </a:xfrm>
          </p:grpSpPr>
          <p:sp>
            <p:nvSpPr>
              <p:cNvPr id="34857" name="Oval 41"/>
              <p:cNvSpPr>
                <a:spLocks noChangeArrowheads="1"/>
              </p:cNvSpPr>
              <p:nvPr/>
            </p:nvSpPr>
            <p:spPr bwMode="auto">
              <a:xfrm>
                <a:off x="339" y="4198"/>
                <a:ext cx="905" cy="249"/>
              </a:xfrm>
              <a:prstGeom prst="ellipse">
                <a:avLst/>
              </a:prstGeom>
              <a:solidFill>
                <a:srgbClr val="00EFEF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4858" name="Text Box 42"/>
              <p:cNvSpPr txBox="1">
                <a:spLocks noChangeArrowheads="1"/>
              </p:cNvSpPr>
              <p:nvPr/>
            </p:nvSpPr>
            <p:spPr bwMode="auto">
              <a:xfrm>
                <a:off x="554" y="4144"/>
                <a:ext cx="490" cy="362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</a:tabLst>
                </a:pPr>
                <a:r>
                  <a:rPr lang="fr-FR" sz="1900">
                    <a:latin typeface="Calibri" pitchFamily="34" charset="0"/>
                    <a:cs typeface="Calibri" pitchFamily="34" charset="0"/>
                  </a:rPr>
                  <a:t>Volonté</a:t>
                </a:r>
              </a:p>
            </p:txBody>
          </p:sp>
        </p:grpSp>
        <p:grpSp>
          <p:nvGrpSpPr>
            <p:cNvPr id="34859" name="Group 43"/>
            <p:cNvGrpSpPr>
              <a:grpSpLocks/>
            </p:cNvGrpSpPr>
            <p:nvPr/>
          </p:nvGrpSpPr>
          <p:grpSpPr bwMode="auto">
            <a:xfrm>
              <a:off x="5157" y="641"/>
              <a:ext cx="845" cy="536"/>
              <a:chOff x="5157" y="641"/>
              <a:chExt cx="845" cy="536"/>
            </a:xfrm>
          </p:grpSpPr>
          <p:sp>
            <p:nvSpPr>
              <p:cNvPr id="34860" name="Oval 44"/>
              <p:cNvSpPr>
                <a:spLocks noChangeArrowheads="1"/>
              </p:cNvSpPr>
              <p:nvPr/>
            </p:nvSpPr>
            <p:spPr bwMode="auto">
              <a:xfrm>
                <a:off x="5157" y="641"/>
                <a:ext cx="845" cy="536"/>
              </a:xfrm>
              <a:prstGeom prst="ellipse">
                <a:avLst/>
              </a:prstGeom>
              <a:solidFill>
                <a:srgbClr val="00EFEF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4861" name="Text Box 45"/>
              <p:cNvSpPr txBox="1">
                <a:spLocks noChangeArrowheads="1"/>
              </p:cNvSpPr>
              <p:nvPr/>
            </p:nvSpPr>
            <p:spPr bwMode="auto">
              <a:xfrm>
                <a:off x="5359" y="720"/>
                <a:ext cx="458" cy="385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</a:tabLst>
                </a:pPr>
                <a:r>
                  <a:rPr lang="fr-FR" sz="1900">
                    <a:latin typeface="Calibri" pitchFamily="34" charset="0"/>
                    <a:cs typeface="Calibri" pitchFamily="34" charset="0"/>
                  </a:rPr>
                  <a:t>Vision</a:t>
                </a:r>
              </a:p>
              <a:p>
                <a:pPr algn="ctr">
                  <a:lnSpc>
                    <a:spcPct val="100000"/>
                  </a:lnSpc>
                  <a:spcBef>
                    <a:spcPts val="288"/>
                  </a:spcBef>
                  <a:tabLst>
                    <a:tab pos="723900" algn="l"/>
                  </a:tabLst>
                </a:pPr>
                <a:r>
                  <a:rPr lang="fr-FR" sz="1900">
                    <a:latin typeface="Calibri" pitchFamily="34" charset="0"/>
                    <a:cs typeface="Calibri" pitchFamily="34" charset="0"/>
                  </a:rPr>
                  <a:t>à 3 ans</a:t>
                </a:r>
              </a:p>
            </p:txBody>
          </p:sp>
        </p:grpSp>
        <p:grpSp>
          <p:nvGrpSpPr>
            <p:cNvPr id="34862" name="Group 46"/>
            <p:cNvGrpSpPr>
              <a:grpSpLocks/>
            </p:cNvGrpSpPr>
            <p:nvPr/>
          </p:nvGrpSpPr>
          <p:grpSpPr bwMode="auto">
            <a:xfrm>
              <a:off x="1971" y="4050"/>
              <a:ext cx="2919" cy="498"/>
              <a:chOff x="1971" y="4050"/>
              <a:chExt cx="2919" cy="498"/>
            </a:xfrm>
          </p:grpSpPr>
          <p:sp>
            <p:nvSpPr>
              <p:cNvPr id="34863" name="Oval 47"/>
              <p:cNvSpPr>
                <a:spLocks noChangeArrowheads="1"/>
              </p:cNvSpPr>
              <p:nvPr/>
            </p:nvSpPr>
            <p:spPr bwMode="auto">
              <a:xfrm>
                <a:off x="1971" y="4050"/>
                <a:ext cx="2919" cy="498"/>
              </a:xfrm>
              <a:prstGeom prst="ellipse">
                <a:avLst/>
              </a:prstGeom>
              <a:solidFill>
                <a:srgbClr val="00EFEF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4864" name="Text Box 48"/>
              <p:cNvSpPr txBox="1">
                <a:spLocks noChangeArrowheads="1"/>
              </p:cNvSpPr>
              <p:nvPr/>
            </p:nvSpPr>
            <p:spPr bwMode="auto">
              <a:xfrm>
                <a:off x="2664" y="4128"/>
                <a:ext cx="1581" cy="348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900">
                    <a:latin typeface="Calibri" pitchFamily="34" charset="0"/>
                    <a:cs typeface="Calibri" pitchFamily="34" charset="0"/>
                  </a:rPr>
                  <a:t>Processus opérationnels</a:t>
                </a:r>
              </a:p>
            </p:txBody>
          </p:sp>
        </p:grpSp>
        <p:sp>
          <p:nvSpPr>
            <p:cNvPr id="34865" name="Text Box 49"/>
            <p:cNvSpPr txBox="1">
              <a:spLocks noChangeArrowheads="1"/>
            </p:cNvSpPr>
            <p:nvPr/>
          </p:nvSpPr>
          <p:spPr bwMode="auto">
            <a:xfrm>
              <a:off x="2240" y="3059"/>
              <a:ext cx="584" cy="197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2100">
                  <a:latin typeface="Calibri" pitchFamily="34" charset="0"/>
                  <a:cs typeface="Calibri" pitchFamily="34" charset="0"/>
                </a:rPr>
                <a:t>politique</a:t>
              </a:r>
            </a:p>
          </p:txBody>
        </p:sp>
        <p:sp>
          <p:nvSpPr>
            <p:cNvPr id="34866" name="Text Box 50"/>
            <p:cNvSpPr txBox="1">
              <a:spLocks noChangeArrowheads="1"/>
            </p:cNvSpPr>
            <p:nvPr/>
          </p:nvSpPr>
          <p:spPr bwMode="auto">
            <a:xfrm>
              <a:off x="2238" y="3386"/>
              <a:ext cx="578" cy="197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2100">
                  <a:latin typeface="Calibri" pitchFamily="34" charset="0"/>
                  <a:cs typeface="Calibri" pitchFamily="34" charset="0"/>
                </a:rPr>
                <a:t>stratégie</a:t>
              </a:r>
            </a:p>
          </p:txBody>
        </p:sp>
        <p:sp>
          <p:nvSpPr>
            <p:cNvPr id="34867" name="Text Box 51"/>
            <p:cNvSpPr txBox="1">
              <a:spLocks noChangeArrowheads="1"/>
            </p:cNvSpPr>
            <p:nvPr/>
          </p:nvSpPr>
          <p:spPr bwMode="auto">
            <a:xfrm>
              <a:off x="2239" y="3702"/>
              <a:ext cx="537" cy="197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2100">
                  <a:latin typeface="Calibri" pitchFamily="34" charset="0"/>
                  <a:cs typeface="Calibri" pitchFamily="34" charset="0"/>
                </a:rPr>
                <a:t>tactique</a:t>
              </a:r>
            </a:p>
          </p:txBody>
        </p:sp>
        <p:sp>
          <p:nvSpPr>
            <p:cNvPr id="34868" name="Line 52"/>
            <p:cNvSpPr>
              <a:spLocks noChangeShapeType="1"/>
            </p:cNvSpPr>
            <p:nvPr/>
          </p:nvSpPr>
          <p:spPr bwMode="auto">
            <a:xfrm flipV="1">
              <a:off x="820" y="3285"/>
              <a:ext cx="1293" cy="841"/>
            </a:xfrm>
            <a:prstGeom prst="line">
              <a:avLst/>
            </a:prstGeom>
            <a:noFill/>
            <a:ln w="3024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869" name="Line 53"/>
            <p:cNvSpPr>
              <a:spLocks noChangeShapeType="1"/>
            </p:cNvSpPr>
            <p:nvPr/>
          </p:nvSpPr>
          <p:spPr bwMode="auto">
            <a:xfrm flipV="1">
              <a:off x="2642" y="2117"/>
              <a:ext cx="1293" cy="841"/>
            </a:xfrm>
            <a:prstGeom prst="line">
              <a:avLst/>
            </a:prstGeom>
            <a:noFill/>
            <a:ln w="3024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870" name="Line 54"/>
            <p:cNvSpPr>
              <a:spLocks noChangeShapeType="1"/>
            </p:cNvSpPr>
            <p:nvPr/>
          </p:nvSpPr>
          <p:spPr bwMode="auto">
            <a:xfrm flipV="1">
              <a:off x="4194" y="1227"/>
              <a:ext cx="1148" cy="758"/>
            </a:xfrm>
            <a:prstGeom prst="line">
              <a:avLst/>
            </a:prstGeom>
            <a:noFill/>
            <a:ln w="3024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871" name="Line 55"/>
            <p:cNvSpPr>
              <a:spLocks noChangeShapeType="1"/>
            </p:cNvSpPr>
            <p:nvPr/>
          </p:nvSpPr>
          <p:spPr bwMode="auto">
            <a:xfrm>
              <a:off x="2088" y="2669"/>
              <a:ext cx="254" cy="410"/>
            </a:xfrm>
            <a:prstGeom prst="line">
              <a:avLst/>
            </a:prstGeom>
            <a:noFill/>
            <a:ln w="3024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872" name="Line 56"/>
            <p:cNvSpPr>
              <a:spLocks noChangeShapeType="1"/>
            </p:cNvSpPr>
            <p:nvPr/>
          </p:nvSpPr>
          <p:spPr bwMode="auto">
            <a:xfrm>
              <a:off x="3795" y="1609"/>
              <a:ext cx="254" cy="409"/>
            </a:xfrm>
            <a:prstGeom prst="line">
              <a:avLst/>
            </a:prstGeom>
            <a:noFill/>
            <a:ln w="3024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873" name="Text Box 57"/>
            <p:cNvSpPr txBox="1">
              <a:spLocks noChangeArrowheads="1"/>
            </p:cNvSpPr>
            <p:nvPr/>
          </p:nvSpPr>
          <p:spPr bwMode="auto">
            <a:xfrm>
              <a:off x="1444" y="2316"/>
              <a:ext cx="604" cy="41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2100">
                  <a:latin typeface="Calibri" pitchFamily="34" charset="0"/>
                  <a:cs typeface="Calibri" pitchFamily="34" charset="0"/>
                </a:rPr>
                <a:t>Objectifs</a:t>
              </a:r>
            </a:p>
            <a:p>
              <a:pPr>
                <a:lnSpc>
                  <a:spcPct val="100000"/>
                </a:lnSpc>
                <a:spcBef>
                  <a:spcPts val="313"/>
                </a:spcBef>
                <a:tabLst>
                  <a:tab pos="723900" algn="l"/>
                </a:tabLst>
              </a:pPr>
              <a:r>
                <a:rPr lang="fr-FR" sz="2100">
                  <a:latin typeface="Calibri" pitchFamily="34" charset="0"/>
                  <a:cs typeface="Calibri" pitchFamily="34" charset="0"/>
                </a:rPr>
                <a:t>année 1</a:t>
              </a:r>
            </a:p>
          </p:txBody>
        </p:sp>
        <p:sp>
          <p:nvSpPr>
            <p:cNvPr id="34874" name="Text Box 58"/>
            <p:cNvSpPr txBox="1">
              <a:spLocks noChangeArrowheads="1"/>
            </p:cNvSpPr>
            <p:nvPr/>
          </p:nvSpPr>
          <p:spPr bwMode="auto">
            <a:xfrm>
              <a:off x="3151" y="1241"/>
              <a:ext cx="604" cy="41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2100">
                  <a:latin typeface="Calibri" pitchFamily="34" charset="0"/>
                  <a:cs typeface="Calibri" pitchFamily="34" charset="0"/>
                </a:rPr>
                <a:t>Objectifs</a:t>
              </a:r>
            </a:p>
            <a:p>
              <a:pPr>
                <a:lnSpc>
                  <a:spcPct val="100000"/>
                </a:lnSpc>
                <a:spcBef>
                  <a:spcPts val="313"/>
                </a:spcBef>
                <a:tabLst>
                  <a:tab pos="723900" algn="l"/>
                </a:tabLst>
              </a:pPr>
              <a:r>
                <a:rPr lang="fr-FR" sz="2100">
                  <a:latin typeface="Calibri" pitchFamily="34" charset="0"/>
                  <a:cs typeface="Calibri" pitchFamily="34" charset="0"/>
                </a:rPr>
                <a:t>année 2</a:t>
              </a:r>
            </a:p>
          </p:txBody>
        </p:sp>
        <p:sp>
          <p:nvSpPr>
            <p:cNvPr id="34875" name="Text Box 59"/>
            <p:cNvSpPr txBox="1">
              <a:spLocks noChangeArrowheads="1"/>
            </p:cNvSpPr>
            <p:nvPr/>
          </p:nvSpPr>
          <p:spPr bwMode="auto">
            <a:xfrm>
              <a:off x="446" y="3202"/>
              <a:ext cx="1373" cy="41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2100" b="1">
                  <a:latin typeface="Calibri" pitchFamily="34" charset="0"/>
                  <a:cs typeface="Calibri" pitchFamily="34" charset="0"/>
                </a:rPr>
                <a:t>Axes stratégiques</a:t>
              </a:r>
            </a:p>
            <a:p>
              <a:pPr algn="ctr">
                <a:lnSpc>
                  <a:spcPct val="100000"/>
                </a:lnSpc>
                <a:spcBef>
                  <a:spcPts val="313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2100" b="1">
                  <a:latin typeface="Calibri" pitchFamily="34" charset="0"/>
                  <a:cs typeface="Calibri" pitchFamily="34" charset="0"/>
                </a:rPr>
                <a:t>année 1</a:t>
              </a:r>
            </a:p>
          </p:txBody>
        </p:sp>
        <p:sp>
          <p:nvSpPr>
            <p:cNvPr id="34876" name="Text Box 60"/>
            <p:cNvSpPr txBox="1">
              <a:spLocks noChangeArrowheads="1"/>
            </p:cNvSpPr>
            <p:nvPr/>
          </p:nvSpPr>
          <p:spPr bwMode="auto">
            <a:xfrm>
              <a:off x="2021" y="1845"/>
              <a:ext cx="1374" cy="420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2100" b="1">
                  <a:latin typeface="Calibri" pitchFamily="34" charset="0"/>
                  <a:cs typeface="Calibri" pitchFamily="34" charset="0"/>
                </a:rPr>
                <a:t>Axes stratégiques</a:t>
              </a:r>
            </a:p>
            <a:p>
              <a:pPr algn="ctr">
                <a:lnSpc>
                  <a:spcPct val="100000"/>
                </a:lnSpc>
                <a:spcBef>
                  <a:spcPts val="313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2100" b="1">
                  <a:latin typeface="Calibri" pitchFamily="34" charset="0"/>
                  <a:cs typeface="Calibri" pitchFamily="34" charset="0"/>
                </a:rPr>
                <a:t>année 2</a:t>
              </a:r>
            </a:p>
          </p:txBody>
        </p:sp>
        <p:sp>
          <p:nvSpPr>
            <p:cNvPr id="34877" name="Text Box 61"/>
            <p:cNvSpPr txBox="1">
              <a:spLocks noChangeArrowheads="1"/>
            </p:cNvSpPr>
            <p:nvPr/>
          </p:nvSpPr>
          <p:spPr bwMode="auto">
            <a:xfrm>
              <a:off x="3658" y="797"/>
              <a:ext cx="1374" cy="420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2100" b="1">
                  <a:latin typeface="Calibri" pitchFamily="34" charset="0"/>
                  <a:cs typeface="Calibri" pitchFamily="34" charset="0"/>
                </a:rPr>
                <a:t>Axes stratégiques</a:t>
              </a:r>
            </a:p>
            <a:p>
              <a:pPr algn="ctr">
                <a:lnSpc>
                  <a:spcPct val="100000"/>
                </a:lnSpc>
                <a:spcBef>
                  <a:spcPts val="313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2100" b="1">
                  <a:latin typeface="Calibri" pitchFamily="34" charset="0"/>
                  <a:cs typeface="Calibri" pitchFamily="34" charset="0"/>
                </a:rPr>
                <a:t>année 3</a:t>
              </a:r>
            </a:p>
          </p:txBody>
        </p:sp>
        <p:sp>
          <p:nvSpPr>
            <p:cNvPr id="34878" name="Text Box 62"/>
            <p:cNvSpPr txBox="1">
              <a:spLocks noChangeArrowheads="1"/>
            </p:cNvSpPr>
            <p:nvPr/>
          </p:nvSpPr>
          <p:spPr bwMode="auto">
            <a:xfrm>
              <a:off x="5128" y="2301"/>
              <a:ext cx="607" cy="41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2100">
                  <a:latin typeface="Calibri" pitchFamily="34" charset="0"/>
                  <a:cs typeface="Calibri" pitchFamily="34" charset="0"/>
                </a:rPr>
                <a:t>Tableaux</a:t>
              </a:r>
            </a:p>
            <a:p>
              <a:pPr>
                <a:lnSpc>
                  <a:spcPct val="100000"/>
                </a:lnSpc>
                <a:spcBef>
                  <a:spcPts val="313"/>
                </a:spcBef>
                <a:tabLst>
                  <a:tab pos="723900" algn="l"/>
                </a:tabLst>
              </a:pPr>
              <a:r>
                <a:rPr lang="fr-FR" sz="2100">
                  <a:latin typeface="Calibri" pitchFamily="34" charset="0"/>
                  <a:cs typeface="Calibri" pitchFamily="34" charset="0"/>
                </a:rPr>
                <a:t>de bord</a:t>
              </a:r>
            </a:p>
          </p:txBody>
        </p:sp>
        <p:sp>
          <p:nvSpPr>
            <p:cNvPr id="34879" name="Line 63"/>
            <p:cNvSpPr>
              <a:spLocks noChangeShapeType="1"/>
            </p:cNvSpPr>
            <p:nvPr/>
          </p:nvSpPr>
          <p:spPr bwMode="auto">
            <a:xfrm>
              <a:off x="2158" y="2546"/>
              <a:ext cx="2864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880" name="Line 64"/>
            <p:cNvSpPr>
              <a:spLocks noChangeShapeType="1"/>
            </p:cNvSpPr>
            <p:nvPr/>
          </p:nvSpPr>
          <p:spPr bwMode="auto">
            <a:xfrm>
              <a:off x="257" y="4640"/>
              <a:ext cx="5451" cy="1"/>
            </a:xfrm>
            <a:prstGeom prst="line">
              <a:avLst/>
            </a:prstGeom>
            <a:noFill/>
            <a:ln w="3024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881" name="Text Box 65"/>
            <p:cNvSpPr txBox="1">
              <a:spLocks noChangeArrowheads="1"/>
            </p:cNvSpPr>
            <p:nvPr/>
          </p:nvSpPr>
          <p:spPr bwMode="auto">
            <a:xfrm>
              <a:off x="5787" y="4514"/>
              <a:ext cx="380" cy="17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1900" i="1">
                  <a:latin typeface="Calibri" pitchFamily="34" charset="0"/>
                  <a:cs typeface="Calibri" pitchFamily="34" charset="0"/>
                </a:rPr>
                <a:t>Temps</a:t>
              </a:r>
            </a:p>
          </p:txBody>
        </p:sp>
        <p:sp>
          <p:nvSpPr>
            <p:cNvPr id="34882" name="Line 66"/>
            <p:cNvSpPr>
              <a:spLocks noChangeShapeType="1"/>
            </p:cNvSpPr>
            <p:nvPr/>
          </p:nvSpPr>
          <p:spPr bwMode="auto">
            <a:xfrm>
              <a:off x="2497" y="3567"/>
              <a:ext cx="0" cy="169"/>
            </a:xfrm>
            <a:prstGeom prst="line">
              <a:avLst/>
            </a:prstGeom>
            <a:noFill/>
            <a:ln w="3024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883" name="Line 67"/>
            <p:cNvSpPr>
              <a:spLocks noChangeShapeType="1"/>
            </p:cNvSpPr>
            <p:nvPr/>
          </p:nvSpPr>
          <p:spPr bwMode="auto">
            <a:xfrm>
              <a:off x="2489" y="3258"/>
              <a:ext cx="0" cy="169"/>
            </a:xfrm>
            <a:prstGeom prst="line">
              <a:avLst/>
            </a:prstGeom>
            <a:noFill/>
            <a:ln w="3024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884" name="Text Box 68"/>
            <p:cNvSpPr txBox="1">
              <a:spLocks noChangeArrowheads="1"/>
            </p:cNvSpPr>
            <p:nvPr/>
          </p:nvSpPr>
          <p:spPr bwMode="auto">
            <a:xfrm>
              <a:off x="3129" y="3275"/>
              <a:ext cx="879" cy="197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2100">
                  <a:latin typeface="Calibri" pitchFamily="34" charset="0"/>
                  <a:cs typeface="Calibri" pitchFamily="34" charset="0"/>
                </a:rPr>
                <a:t>business-plan</a:t>
              </a:r>
            </a:p>
          </p:txBody>
        </p:sp>
        <p:sp>
          <p:nvSpPr>
            <p:cNvPr id="34885" name="Text Box 69"/>
            <p:cNvSpPr txBox="1">
              <a:spLocks noChangeArrowheads="1"/>
            </p:cNvSpPr>
            <p:nvPr/>
          </p:nvSpPr>
          <p:spPr bwMode="auto">
            <a:xfrm>
              <a:off x="3128" y="3523"/>
              <a:ext cx="458" cy="197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2100">
                  <a:latin typeface="Calibri" pitchFamily="34" charset="0"/>
                  <a:cs typeface="Calibri" pitchFamily="34" charset="0"/>
                </a:rPr>
                <a:t>budget</a:t>
              </a:r>
            </a:p>
          </p:txBody>
        </p:sp>
        <p:sp>
          <p:nvSpPr>
            <p:cNvPr id="34886" name="Line 70"/>
            <p:cNvSpPr>
              <a:spLocks noChangeShapeType="1"/>
            </p:cNvSpPr>
            <p:nvPr/>
          </p:nvSpPr>
          <p:spPr bwMode="auto">
            <a:xfrm flipV="1">
              <a:off x="2868" y="3380"/>
              <a:ext cx="200" cy="86"/>
            </a:xfrm>
            <a:prstGeom prst="line">
              <a:avLst/>
            </a:prstGeom>
            <a:noFill/>
            <a:ln w="3024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887" name="Line 71"/>
            <p:cNvSpPr>
              <a:spLocks noChangeShapeType="1"/>
            </p:cNvSpPr>
            <p:nvPr/>
          </p:nvSpPr>
          <p:spPr bwMode="auto">
            <a:xfrm>
              <a:off x="2876" y="3521"/>
              <a:ext cx="199" cy="138"/>
            </a:xfrm>
            <a:prstGeom prst="line">
              <a:avLst/>
            </a:prstGeom>
            <a:noFill/>
            <a:ln w="3024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888" name="Text Box 72"/>
            <p:cNvSpPr txBox="1">
              <a:spLocks noChangeArrowheads="1"/>
            </p:cNvSpPr>
            <p:nvPr/>
          </p:nvSpPr>
          <p:spPr bwMode="auto">
            <a:xfrm>
              <a:off x="3113" y="3716"/>
              <a:ext cx="1298" cy="197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2100">
                  <a:latin typeface="Calibri" pitchFamily="34" charset="0"/>
                  <a:cs typeface="Calibri" pitchFamily="34" charset="0"/>
                </a:rPr>
                <a:t>Plans opérationnels</a:t>
              </a:r>
            </a:p>
          </p:txBody>
        </p:sp>
        <p:sp>
          <p:nvSpPr>
            <p:cNvPr id="34889" name="Line 73"/>
            <p:cNvSpPr>
              <a:spLocks noChangeShapeType="1"/>
            </p:cNvSpPr>
            <p:nvPr/>
          </p:nvSpPr>
          <p:spPr bwMode="auto">
            <a:xfrm>
              <a:off x="2852" y="3823"/>
              <a:ext cx="199" cy="0"/>
            </a:xfrm>
            <a:prstGeom prst="line">
              <a:avLst/>
            </a:prstGeom>
            <a:noFill/>
            <a:ln w="3024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890" name="Line 74"/>
            <p:cNvSpPr>
              <a:spLocks noChangeShapeType="1"/>
            </p:cNvSpPr>
            <p:nvPr/>
          </p:nvSpPr>
          <p:spPr bwMode="auto">
            <a:xfrm>
              <a:off x="4134" y="3196"/>
              <a:ext cx="887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891" name="Line 75"/>
            <p:cNvSpPr>
              <a:spLocks noChangeShapeType="1"/>
            </p:cNvSpPr>
            <p:nvPr/>
          </p:nvSpPr>
          <p:spPr bwMode="auto">
            <a:xfrm>
              <a:off x="4134" y="3392"/>
              <a:ext cx="887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892" name="Line 76"/>
            <p:cNvSpPr>
              <a:spLocks noChangeShapeType="1"/>
            </p:cNvSpPr>
            <p:nvPr/>
          </p:nvSpPr>
          <p:spPr bwMode="auto">
            <a:xfrm>
              <a:off x="4134" y="3644"/>
              <a:ext cx="887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893" name="Line 77"/>
            <p:cNvSpPr>
              <a:spLocks noChangeShapeType="1"/>
            </p:cNvSpPr>
            <p:nvPr/>
          </p:nvSpPr>
          <p:spPr bwMode="auto">
            <a:xfrm>
              <a:off x="4474" y="3838"/>
              <a:ext cx="532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894" name="Freeform 78"/>
            <p:cNvSpPr>
              <a:spLocks/>
            </p:cNvSpPr>
            <p:nvPr/>
          </p:nvSpPr>
          <p:spPr bwMode="auto">
            <a:xfrm>
              <a:off x="4891" y="1169"/>
              <a:ext cx="1537" cy="3117"/>
            </a:xfrm>
            <a:custGeom>
              <a:avLst/>
              <a:gdLst/>
              <a:ahLst/>
              <a:cxnLst>
                <a:cxn ang="0">
                  <a:pos x="0" y="13748"/>
                </a:cxn>
                <a:cxn ang="0">
                  <a:pos x="5209" y="0"/>
                </a:cxn>
              </a:cxnLst>
              <a:rect l="0" t="0" r="r" b="b"/>
              <a:pathLst>
                <a:path w="6784" h="13749">
                  <a:moveTo>
                    <a:pt x="0" y="13748"/>
                  </a:moveTo>
                  <a:cubicBezTo>
                    <a:pt x="4648" y="10870"/>
                    <a:pt x="6783" y="5236"/>
                    <a:pt x="5209" y="0"/>
                  </a:cubicBezTo>
                </a:path>
              </a:pathLst>
            </a:custGeom>
            <a:noFill/>
            <a:ln w="3024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895" name="Freeform 79"/>
            <p:cNvSpPr>
              <a:spLocks/>
            </p:cNvSpPr>
            <p:nvPr/>
          </p:nvSpPr>
          <p:spPr bwMode="auto">
            <a:xfrm>
              <a:off x="4891" y="2562"/>
              <a:ext cx="959" cy="1717"/>
            </a:xfrm>
            <a:custGeom>
              <a:avLst/>
              <a:gdLst/>
              <a:ahLst/>
              <a:cxnLst>
                <a:cxn ang="0">
                  <a:pos x="0" y="7575"/>
                </a:cxn>
                <a:cxn ang="0">
                  <a:pos x="4085" y="0"/>
                </a:cxn>
              </a:cxnLst>
              <a:rect l="0" t="0" r="r" b="b"/>
              <a:pathLst>
                <a:path w="4234" h="7576">
                  <a:moveTo>
                    <a:pt x="0" y="7575"/>
                  </a:moveTo>
                  <a:cubicBezTo>
                    <a:pt x="2665" y="6000"/>
                    <a:pt x="4233" y="3092"/>
                    <a:pt x="4085" y="0"/>
                  </a:cubicBezTo>
                </a:path>
              </a:pathLst>
            </a:custGeom>
            <a:noFill/>
            <a:ln w="3024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896" name="Line 80"/>
            <p:cNvSpPr>
              <a:spLocks noChangeShapeType="1"/>
            </p:cNvSpPr>
            <p:nvPr/>
          </p:nvSpPr>
          <p:spPr bwMode="auto">
            <a:xfrm>
              <a:off x="3478" y="3900"/>
              <a:ext cx="99" cy="131"/>
            </a:xfrm>
            <a:prstGeom prst="line">
              <a:avLst/>
            </a:prstGeom>
            <a:noFill/>
            <a:ln w="3024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897" name="Freeform 81"/>
            <p:cNvSpPr>
              <a:spLocks/>
            </p:cNvSpPr>
            <p:nvPr/>
          </p:nvSpPr>
          <p:spPr bwMode="auto">
            <a:xfrm>
              <a:off x="4899" y="3203"/>
              <a:ext cx="580" cy="1067"/>
            </a:xfrm>
            <a:custGeom>
              <a:avLst/>
              <a:gdLst/>
              <a:ahLst/>
              <a:cxnLst>
                <a:cxn ang="0">
                  <a:pos x="0" y="4710"/>
                </a:cxn>
                <a:cxn ang="0">
                  <a:pos x="1054" y="0"/>
                </a:cxn>
              </a:cxnLst>
              <a:rect l="0" t="0" r="r" b="b"/>
              <a:pathLst>
                <a:path w="2562" h="4711">
                  <a:moveTo>
                    <a:pt x="0" y="4710"/>
                  </a:moveTo>
                  <a:cubicBezTo>
                    <a:pt x="1990" y="4021"/>
                    <a:pt x="2561" y="1471"/>
                    <a:pt x="1054" y="0"/>
                  </a:cubicBezTo>
                </a:path>
              </a:pathLst>
            </a:custGeom>
            <a:noFill/>
            <a:ln w="3024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898" name="Freeform 82"/>
            <p:cNvSpPr>
              <a:spLocks/>
            </p:cNvSpPr>
            <p:nvPr/>
          </p:nvSpPr>
          <p:spPr bwMode="auto">
            <a:xfrm>
              <a:off x="4883" y="3398"/>
              <a:ext cx="434" cy="873"/>
            </a:xfrm>
            <a:custGeom>
              <a:avLst/>
              <a:gdLst/>
              <a:ahLst/>
              <a:cxnLst>
                <a:cxn ang="0">
                  <a:pos x="0" y="3853"/>
                </a:cxn>
                <a:cxn ang="0">
                  <a:pos x="780" y="0"/>
                </a:cxn>
              </a:cxnLst>
              <a:rect l="0" t="0" r="r" b="b"/>
              <a:pathLst>
                <a:path w="1919" h="3854">
                  <a:moveTo>
                    <a:pt x="0" y="3853"/>
                  </a:moveTo>
                  <a:cubicBezTo>
                    <a:pt x="1520" y="3183"/>
                    <a:pt x="1918" y="1210"/>
                    <a:pt x="780" y="0"/>
                  </a:cubicBezTo>
                </a:path>
              </a:pathLst>
            </a:custGeom>
            <a:noFill/>
            <a:ln w="3024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899" name="Freeform 83"/>
            <p:cNvSpPr>
              <a:spLocks/>
            </p:cNvSpPr>
            <p:nvPr/>
          </p:nvSpPr>
          <p:spPr bwMode="auto">
            <a:xfrm>
              <a:off x="4891" y="3653"/>
              <a:ext cx="266" cy="610"/>
            </a:xfrm>
            <a:custGeom>
              <a:avLst/>
              <a:gdLst/>
              <a:ahLst/>
              <a:cxnLst>
                <a:cxn ang="0">
                  <a:pos x="0" y="2694"/>
                </a:cxn>
                <a:cxn ang="0">
                  <a:pos x="678" y="0"/>
                </a:cxn>
              </a:cxnLst>
              <a:rect l="0" t="0" r="r" b="b"/>
              <a:pathLst>
                <a:path w="1177" h="2695">
                  <a:moveTo>
                    <a:pt x="0" y="2694"/>
                  </a:moveTo>
                  <a:cubicBezTo>
                    <a:pt x="881" y="2104"/>
                    <a:pt x="1176" y="938"/>
                    <a:pt x="678" y="0"/>
                  </a:cubicBezTo>
                </a:path>
              </a:pathLst>
            </a:custGeom>
            <a:noFill/>
            <a:ln w="3024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900" name="Freeform 84"/>
            <p:cNvSpPr>
              <a:spLocks/>
            </p:cNvSpPr>
            <p:nvPr/>
          </p:nvSpPr>
          <p:spPr bwMode="auto">
            <a:xfrm>
              <a:off x="4883" y="3831"/>
              <a:ext cx="154" cy="455"/>
            </a:xfrm>
            <a:custGeom>
              <a:avLst/>
              <a:gdLst/>
              <a:ahLst/>
              <a:cxnLst>
                <a:cxn ang="0">
                  <a:pos x="0" y="2008"/>
                </a:cxn>
                <a:cxn ang="0">
                  <a:pos x="478" y="0"/>
                </a:cxn>
              </a:cxnLst>
              <a:rect l="0" t="0" r="r" b="b"/>
              <a:pathLst>
                <a:path w="683" h="2009">
                  <a:moveTo>
                    <a:pt x="0" y="2008"/>
                  </a:moveTo>
                  <a:cubicBezTo>
                    <a:pt x="500" y="1466"/>
                    <a:pt x="682" y="711"/>
                    <a:pt x="478" y="0"/>
                  </a:cubicBezTo>
                </a:path>
              </a:pathLst>
            </a:custGeom>
            <a:noFill/>
            <a:ln w="3024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</p:grpSp>
      <p:pic>
        <p:nvPicPr>
          <p:cNvPr id="88" name="Image 87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1"/>
          <p:cNvSpPr txBox="1">
            <a:spLocks noChangeArrowheads="1"/>
          </p:cNvSpPr>
          <p:nvPr/>
        </p:nvSpPr>
        <p:spPr bwMode="auto">
          <a:xfrm>
            <a:off x="-301625" y="660400"/>
            <a:ext cx="10985500" cy="43180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>
                <a:latin typeface="Calibri" pitchFamily="34" charset="0"/>
                <a:cs typeface="Calibri" pitchFamily="34" charset="0"/>
              </a:rPr>
              <a:t>Pilotage stratégique : 4 compétences utiles</a:t>
            </a:r>
          </a:p>
        </p:txBody>
      </p:sp>
      <p:grpSp>
        <p:nvGrpSpPr>
          <p:cNvPr id="35879" name="Group 39"/>
          <p:cNvGrpSpPr>
            <a:grpSpLocks/>
          </p:cNvGrpSpPr>
          <p:nvPr/>
        </p:nvGrpSpPr>
        <p:grpSpPr bwMode="auto">
          <a:xfrm>
            <a:off x="865188" y="1920875"/>
            <a:ext cx="9075737" cy="4519613"/>
            <a:chOff x="545" y="1210"/>
            <a:chExt cx="5717" cy="2847"/>
          </a:xfrm>
        </p:grpSpPr>
        <p:sp>
          <p:nvSpPr>
            <p:cNvPr id="35880" name="Text Box 40"/>
            <p:cNvSpPr txBox="1">
              <a:spLocks noChangeArrowheads="1"/>
            </p:cNvSpPr>
            <p:nvPr/>
          </p:nvSpPr>
          <p:spPr bwMode="auto">
            <a:xfrm>
              <a:off x="563" y="1210"/>
              <a:ext cx="5073" cy="672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</a:tabLst>
              </a:pPr>
              <a:r>
                <a:rPr lang="fr-FR" b="1">
                  <a:latin typeface="Calibri" pitchFamily="34" charset="0"/>
                  <a:cs typeface="Calibri" pitchFamily="34" charset="0"/>
                </a:rPr>
                <a:t>La culture du sens stratégique : </a:t>
              </a:r>
            </a:p>
            <a:p>
              <a:pPr>
                <a:lnSpc>
                  <a:spcPct val="100000"/>
                </a:lnSpc>
                <a:spcBef>
                  <a:spcPts val="350"/>
                </a:spcBef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</a:tabLst>
              </a:pPr>
              <a:r>
                <a:rPr lang="fr-FR">
                  <a:latin typeface="Calibri" pitchFamily="34" charset="0"/>
                  <a:cs typeface="Calibri" pitchFamily="34" charset="0"/>
                </a:rPr>
                <a:t>Savoir préparer l'avenir dans un environnement incertain.</a:t>
              </a:r>
            </a:p>
          </p:txBody>
        </p:sp>
        <p:sp>
          <p:nvSpPr>
            <p:cNvPr id="35881" name="Text Box 41"/>
            <p:cNvSpPr txBox="1">
              <a:spLocks noChangeArrowheads="1"/>
            </p:cNvSpPr>
            <p:nvPr/>
          </p:nvSpPr>
          <p:spPr bwMode="auto">
            <a:xfrm>
              <a:off x="553" y="1869"/>
              <a:ext cx="5709" cy="707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</a:tabLst>
              </a:pPr>
              <a:r>
                <a:rPr lang="fr-FR" b="1" dirty="0">
                  <a:latin typeface="Calibri" pitchFamily="34" charset="0"/>
                  <a:cs typeface="Calibri" pitchFamily="34" charset="0"/>
                </a:rPr>
                <a:t>La compréhension et l'intégration de la logique des processus :</a:t>
              </a:r>
            </a:p>
            <a:p>
              <a:pPr>
                <a:lnSpc>
                  <a:spcPct val="100000"/>
                </a:lnSpc>
                <a:spcBef>
                  <a:spcPts val="350"/>
                </a:spcBef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</a:tabLst>
              </a:pPr>
              <a:r>
                <a:rPr lang="fr-FR" dirty="0">
                  <a:latin typeface="Calibri" pitchFamily="34" charset="0"/>
                  <a:cs typeface="Calibri" pitchFamily="34" charset="0"/>
                </a:rPr>
                <a:t>Savoir gérer et améliorer des flux d'activité produisant de la valeur ajoutée pour </a:t>
              </a:r>
              <a:r>
                <a:rPr lang="fr-FR" dirty="0" smtClean="0">
                  <a:latin typeface="Calibri" pitchFamily="34" charset="0"/>
                  <a:cs typeface="Calibri" pitchFamily="34" charset="0"/>
                </a:rPr>
                <a:t>les affiliés.</a:t>
              </a:r>
              <a:endParaRPr lang="fr-FR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5882" name="Text Box 42"/>
            <p:cNvSpPr txBox="1">
              <a:spLocks noChangeArrowheads="1"/>
            </p:cNvSpPr>
            <p:nvPr/>
          </p:nvSpPr>
          <p:spPr bwMode="auto">
            <a:xfrm>
              <a:off x="545" y="2692"/>
              <a:ext cx="4900" cy="532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</a:pPr>
              <a:r>
                <a:rPr lang="fr-FR" b="1" dirty="0">
                  <a:latin typeface="Calibri" pitchFamily="34" charset="0"/>
                  <a:cs typeface="Calibri" pitchFamily="34" charset="0"/>
                </a:rPr>
                <a:t>Le management de projets </a:t>
              </a:r>
              <a:r>
                <a:rPr lang="fr-FR" b="1" dirty="0" smtClean="0">
                  <a:latin typeface="Calibri" pitchFamily="34" charset="0"/>
                  <a:cs typeface="Calibri" pitchFamily="34" charset="0"/>
                </a:rPr>
                <a:t>(stages / événements) :</a:t>
              </a:r>
              <a:endParaRPr lang="fr-FR" b="1" dirty="0">
                <a:latin typeface="Calibri" pitchFamily="34" charset="0"/>
                <a:cs typeface="Calibri" pitchFamily="34" charset="0"/>
              </a:endParaRPr>
            </a:p>
            <a:p>
              <a:pPr>
                <a:lnSpc>
                  <a:spcPct val="100000"/>
                </a:lnSpc>
                <a:spcBef>
                  <a:spcPts val="350"/>
                </a:spcBef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</a:pPr>
              <a:r>
                <a:rPr lang="fr-FR" dirty="0">
                  <a:latin typeface="Calibri" pitchFamily="34" charset="0"/>
                  <a:cs typeface="Calibri" pitchFamily="34" charset="0"/>
                </a:rPr>
                <a:t>Savoir piloter des organisations transversales temporaires.</a:t>
              </a:r>
            </a:p>
          </p:txBody>
        </p:sp>
        <p:sp>
          <p:nvSpPr>
            <p:cNvPr id="35883" name="Text Box 43"/>
            <p:cNvSpPr txBox="1">
              <a:spLocks noChangeArrowheads="1"/>
            </p:cNvSpPr>
            <p:nvPr/>
          </p:nvSpPr>
          <p:spPr bwMode="auto">
            <a:xfrm>
              <a:off x="566" y="3327"/>
              <a:ext cx="4319" cy="730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</a:tabLst>
              </a:pPr>
              <a:r>
                <a:rPr lang="fr-FR" b="1" dirty="0">
                  <a:latin typeface="Calibri" pitchFamily="34" charset="0"/>
                  <a:cs typeface="Calibri" pitchFamily="34" charset="0"/>
                </a:rPr>
                <a:t>Le développement des compétences :</a:t>
              </a:r>
            </a:p>
            <a:p>
              <a:pPr>
                <a:lnSpc>
                  <a:spcPct val="100000"/>
                </a:lnSpc>
                <a:spcBef>
                  <a:spcPts val="350"/>
                </a:spcBef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</a:tabLst>
              </a:pPr>
              <a:r>
                <a:rPr lang="fr-FR" dirty="0">
                  <a:latin typeface="Calibri" pitchFamily="34" charset="0"/>
                  <a:cs typeface="Calibri" pitchFamily="34" charset="0"/>
                </a:rPr>
                <a:t>Savoir sans </a:t>
              </a:r>
              <a:r>
                <a:rPr lang="fr-FR" dirty="0" smtClean="0">
                  <a:latin typeface="Calibri" pitchFamily="34" charset="0"/>
                  <a:cs typeface="Calibri" pitchFamily="34" charset="0"/>
                </a:rPr>
                <a:t>cesse </a:t>
              </a:r>
              <a:r>
                <a:rPr lang="fr-FR" dirty="0">
                  <a:latin typeface="Calibri" pitchFamily="34" charset="0"/>
                  <a:cs typeface="Calibri" pitchFamily="34" charset="0"/>
                </a:rPr>
                <a:t>apprendre et donner aux autres des occasions d'apprendre.</a:t>
              </a:r>
            </a:p>
          </p:txBody>
        </p:sp>
      </p:grpSp>
      <p:pic>
        <p:nvPicPr>
          <p:cNvPr id="47" name="Image 46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1"/>
          <p:cNvSpPr txBox="1">
            <a:spLocks noChangeArrowheads="1"/>
          </p:cNvSpPr>
          <p:nvPr/>
        </p:nvSpPr>
        <p:spPr bwMode="auto">
          <a:xfrm>
            <a:off x="0" y="631825"/>
            <a:ext cx="10367963" cy="45561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Culture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du sens</a:t>
            </a:r>
          </a:p>
        </p:txBody>
      </p:sp>
      <p:sp>
        <p:nvSpPr>
          <p:cNvPr id="36903" name="Text Box 39"/>
          <p:cNvSpPr txBox="1">
            <a:spLocks noChangeArrowheads="1"/>
          </p:cNvSpPr>
          <p:nvPr/>
        </p:nvSpPr>
        <p:spPr bwMode="auto">
          <a:xfrm>
            <a:off x="2687638" y="1749425"/>
            <a:ext cx="5314950" cy="157321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i="1">
                <a:latin typeface="Calibri" pitchFamily="34" charset="0"/>
                <a:cs typeface="Calibri" pitchFamily="34" charset="0"/>
              </a:rPr>
              <a:t>La stratégie peut se définir comme l'art </a:t>
            </a:r>
          </a:p>
          <a:p>
            <a:pPr algn="ctr"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i="1">
                <a:latin typeface="Calibri" pitchFamily="34" charset="0"/>
                <a:cs typeface="Calibri" pitchFamily="34" charset="0"/>
              </a:rPr>
              <a:t>de survivre et de se développer</a:t>
            </a:r>
          </a:p>
          <a:p>
            <a:pPr algn="ctr"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i="1">
                <a:latin typeface="Calibri" pitchFamily="34" charset="0"/>
                <a:cs typeface="Calibri" pitchFamily="34" charset="0"/>
              </a:rPr>
              <a:t>dans son environnement</a:t>
            </a:r>
          </a:p>
          <a:p>
            <a:pPr algn="ctr"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i="1">
                <a:latin typeface="Calibri" pitchFamily="34" charset="0"/>
                <a:cs typeface="Calibri" pitchFamily="34" charset="0"/>
              </a:rPr>
              <a:t>en utilisant au mieux ses ressources.</a:t>
            </a:r>
          </a:p>
        </p:txBody>
      </p:sp>
      <p:sp>
        <p:nvSpPr>
          <p:cNvPr id="36904" name="Text Box 40"/>
          <p:cNvSpPr txBox="1">
            <a:spLocks noChangeArrowheads="1"/>
          </p:cNvSpPr>
          <p:nvPr/>
        </p:nvSpPr>
        <p:spPr bwMode="auto">
          <a:xfrm>
            <a:off x="1989138" y="3984625"/>
            <a:ext cx="6656387" cy="278348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b="1" dirty="0">
                <a:latin typeface="Calibri" pitchFamily="34" charset="0"/>
                <a:cs typeface="Calibri" pitchFamily="34" charset="0"/>
              </a:rPr>
              <a:t>Réalité :</a:t>
            </a:r>
          </a:p>
          <a:p>
            <a:pPr algn="ctr"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fr-FR" dirty="0"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Le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président ou les membres fondateurs pensent </a:t>
            </a:r>
            <a:r>
              <a:rPr lang="fr-FR" dirty="0">
                <a:latin typeface="Calibri" pitchFamily="34" charset="0"/>
                <a:cs typeface="Calibri" pitchFamily="34" charset="0"/>
              </a:rPr>
              <a:t>le futur de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la fédération,</a:t>
            </a:r>
            <a:endParaRPr lang="fr-FR" dirty="0"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de ses fonctions, de ses rôles</a:t>
            </a:r>
          </a:p>
          <a:p>
            <a:pPr algn="ctr"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dans un environnement toujours plus incertain.</a:t>
            </a:r>
          </a:p>
        </p:txBody>
      </p:sp>
      <p:pic>
        <p:nvPicPr>
          <p:cNvPr id="44" name="Image 43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1"/>
          <p:cNvSpPr txBox="1">
            <a:spLocks noChangeArrowheads="1"/>
          </p:cNvSpPr>
          <p:nvPr/>
        </p:nvSpPr>
        <p:spPr bwMode="auto">
          <a:xfrm>
            <a:off x="0" y="647428"/>
            <a:ext cx="10367963" cy="576064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Trois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approches</a:t>
            </a:r>
          </a:p>
        </p:txBody>
      </p:sp>
      <p:grpSp>
        <p:nvGrpSpPr>
          <p:cNvPr id="37927" name="Group 39"/>
          <p:cNvGrpSpPr>
            <a:grpSpLocks/>
          </p:cNvGrpSpPr>
          <p:nvPr/>
        </p:nvGrpSpPr>
        <p:grpSpPr bwMode="auto">
          <a:xfrm>
            <a:off x="2079625" y="2432050"/>
            <a:ext cx="6853238" cy="3141663"/>
            <a:chOff x="1310" y="1532"/>
            <a:chExt cx="4317" cy="1979"/>
          </a:xfrm>
        </p:grpSpPr>
        <p:grpSp>
          <p:nvGrpSpPr>
            <p:cNvPr id="37928" name="Group 40"/>
            <p:cNvGrpSpPr>
              <a:grpSpLocks/>
            </p:cNvGrpSpPr>
            <p:nvPr/>
          </p:nvGrpSpPr>
          <p:grpSpPr bwMode="auto">
            <a:xfrm>
              <a:off x="1310" y="1706"/>
              <a:ext cx="3031" cy="630"/>
              <a:chOff x="1310" y="1706"/>
              <a:chExt cx="3031" cy="630"/>
            </a:xfrm>
          </p:grpSpPr>
          <p:sp>
            <p:nvSpPr>
              <p:cNvPr id="37929" name="Freeform 41"/>
              <p:cNvSpPr>
                <a:spLocks noChangeArrowheads="1"/>
              </p:cNvSpPr>
              <p:nvPr/>
            </p:nvSpPr>
            <p:spPr bwMode="auto">
              <a:xfrm>
                <a:off x="1310" y="1706"/>
                <a:ext cx="3031" cy="630"/>
              </a:xfrm>
              <a:custGeom>
                <a:avLst/>
                <a:gdLst/>
                <a:ahLst/>
                <a:cxnLst>
                  <a:cxn ang="0">
                    <a:pos x="8648" y="1598"/>
                  </a:cxn>
                  <a:cxn ang="0">
                    <a:pos x="8596" y="1306"/>
                  </a:cxn>
                  <a:cxn ang="0">
                    <a:pos x="176" y="2783"/>
                  </a:cxn>
                  <a:cxn ang="0">
                    <a:pos x="0" y="1923"/>
                  </a:cxn>
                  <a:cxn ang="0">
                    <a:pos x="8443" y="438"/>
                  </a:cxn>
                  <a:cxn ang="0">
                    <a:pos x="8384" y="102"/>
                  </a:cxn>
                  <a:cxn ang="0">
                    <a:pos x="13369" y="0"/>
                  </a:cxn>
                  <a:cxn ang="0">
                    <a:pos x="8648" y="1598"/>
                  </a:cxn>
                </a:cxnLst>
                <a:rect l="0" t="0" r="r" b="b"/>
                <a:pathLst>
                  <a:path w="13370" h="2784">
                    <a:moveTo>
                      <a:pt x="8648" y="1598"/>
                    </a:moveTo>
                    <a:lnTo>
                      <a:pt x="8596" y="1306"/>
                    </a:lnTo>
                    <a:lnTo>
                      <a:pt x="176" y="2783"/>
                    </a:lnTo>
                    <a:lnTo>
                      <a:pt x="0" y="1923"/>
                    </a:lnTo>
                    <a:lnTo>
                      <a:pt x="8443" y="438"/>
                    </a:lnTo>
                    <a:lnTo>
                      <a:pt x="8384" y="102"/>
                    </a:lnTo>
                    <a:lnTo>
                      <a:pt x="13369" y="0"/>
                    </a:lnTo>
                    <a:lnTo>
                      <a:pt x="8648" y="1598"/>
                    </a:lnTo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7930" name="Text Box 42"/>
              <p:cNvSpPr txBox="1">
                <a:spLocks noChangeArrowheads="1"/>
              </p:cNvSpPr>
              <p:nvPr/>
            </p:nvSpPr>
            <p:spPr bwMode="auto">
              <a:xfrm rot="21000000">
                <a:off x="1474" y="1942"/>
                <a:ext cx="2247" cy="157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</a:pPr>
                <a:r>
                  <a:rPr lang="fr-FR" sz="16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alibri" pitchFamily="34" charset="0"/>
                    <a:cs typeface="Calibri" pitchFamily="34" charset="0"/>
                  </a:rPr>
                  <a:t>ANALYTIQUE - INTELLECTUELLE</a:t>
                </a:r>
              </a:p>
            </p:txBody>
          </p:sp>
        </p:grpSp>
        <p:grpSp>
          <p:nvGrpSpPr>
            <p:cNvPr id="37931" name="Group 43"/>
            <p:cNvGrpSpPr>
              <a:grpSpLocks/>
            </p:cNvGrpSpPr>
            <p:nvPr/>
          </p:nvGrpSpPr>
          <p:grpSpPr bwMode="auto">
            <a:xfrm>
              <a:off x="1348" y="2385"/>
              <a:ext cx="3033" cy="343"/>
              <a:chOff x="1348" y="2385"/>
              <a:chExt cx="3033" cy="343"/>
            </a:xfrm>
          </p:grpSpPr>
          <p:sp>
            <p:nvSpPr>
              <p:cNvPr id="37932" name="Freeform 44"/>
              <p:cNvSpPr>
                <a:spLocks noChangeArrowheads="1"/>
              </p:cNvSpPr>
              <p:nvPr/>
            </p:nvSpPr>
            <p:spPr bwMode="auto">
              <a:xfrm>
                <a:off x="1348" y="2385"/>
                <a:ext cx="3033" cy="343"/>
              </a:xfrm>
              <a:custGeom>
                <a:avLst/>
                <a:gdLst/>
                <a:ahLst/>
                <a:cxnLst>
                  <a:cxn ang="0">
                    <a:pos x="8495" y="1517"/>
                  </a:cxn>
                  <a:cxn ang="0">
                    <a:pos x="8495" y="1220"/>
                  </a:cxn>
                  <a:cxn ang="0">
                    <a:pos x="24" y="1217"/>
                  </a:cxn>
                  <a:cxn ang="0">
                    <a:pos x="0" y="340"/>
                  </a:cxn>
                  <a:cxn ang="0">
                    <a:pos x="8495" y="340"/>
                  </a:cxn>
                  <a:cxn ang="0">
                    <a:pos x="8495" y="0"/>
                  </a:cxn>
                  <a:cxn ang="0">
                    <a:pos x="13377" y="762"/>
                  </a:cxn>
                  <a:cxn ang="0">
                    <a:pos x="8495" y="1517"/>
                  </a:cxn>
                </a:cxnLst>
                <a:rect l="0" t="0" r="r" b="b"/>
                <a:pathLst>
                  <a:path w="13378" h="1518">
                    <a:moveTo>
                      <a:pt x="8495" y="1517"/>
                    </a:moveTo>
                    <a:lnTo>
                      <a:pt x="8495" y="1220"/>
                    </a:lnTo>
                    <a:lnTo>
                      <a:pt x="24" y="1217"/>
                    </a:lnTo>
                    <a:lnTo>
                      <a:pt x="0" y="340"/>
                    </a:lnTo>
                    <a:lnTo>
                      <a:pt x="8495" y="340"/>
                    </a:lnTo>
                    <a:lnTo>
                      <a:pt x="8495" y="0"/>
                    </a:lnTo>
                    <a:lnTo>
                      <a:pt x="13377" y="762"/>
                    </a:lnTo>
                    <a:lnTo>
                      <a:pt x="8495" y="1517"/>
                    </a:lnTo>
                  </a:path>
                </a:pathLst>
              </a:custGeom>
              <a:solidFill>
                <a:srgbClr val="FFFF00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7933" name="Text Box 45"/>
              <p:cNvSpPr txBox="1">
                <a:spLocks noChangeArrowheads="1"/>
              </p:cNvSpPr>
              <p:nvPr/>
            </p:nvSpPr>
            <p:spPr bwMode="auto">
              <a:xfrm>
                <a:off x="1512" y="2486"/>
                <a:ext cx="2227" cy="157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</a:pPr>
                <a:r>
                  <a:rPr lang="fr-FR" sz="16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alibri" pitchFamily="34" charset="0"/>
                    <a:cs typeface="Calibri" pitchFamily="34" charset="0"/>
                  </a:rPr>
                  <a:t>HABITUDE - CERTITUDE</a:t>
                </a:r>
              </a:p>
            </p:txBody>
          </p:sp>
        </p:grpSp>
        <p:grpSp>
          <p:nvGrpSpPr>
            <p:cNvPr id="37934" name="Group 46"/>
            <p:cNvGrpSpPr>
              <a:grpSpLocks/>
            </p:cNvGrpSpPr>
            <p:nvPr/>
          </p:nvGrpSpPr>
          <p:grpSpPr bwMode="auto">
            <a:xfrm>
              <a:off x="1314" y="2770"/>
              <a:ext cx="2967" cy="562"/>
              <a:chOff x="1314" y="2770"/>
              <a:chExt cx="2967" cy="562"/>
            </a:xfrm>
          </p:grpSpPr>
          <p:sp>
            <p:nvSpPr>
              <p:cNvPr id="37935" name="Freeform 47"/>
              <p:cNvSpPr>
                <a:spLocks noChangeArrowheads="1"/>
              </p:cNvSpPr>
              <p:nvPr/>
            </p:nvSpPr>
            <p:spPr bwMode="auto">
              <a:xfrm>
                <a:off x="1314" y="2770"/>
                <a:ext cx="2967" cy="563"/>
              </a:xfrm>
              <a:custGeom>
                <a:avLst/>
                <a:gdLst/>
                <a:ahLst/>
                <a:cxnLst>
                  <a:cxn ang="0">
                    <a:pos x="8212" y="2476"/>
                  </a:cxn>
                  <a:cxn ang="0">
                    <a:pos x="8257" y="2183"/>
                  </a:cxn>
                  <a:cxn ang="0">
                    <a:pos x="0" y="871"/>
                  </a:cxn>
                  <a:cxn ang="0">
                    <a:pos x="114" y="0"/>
                  </a:cxn>
                  <a:cxn ang="0">
                    <a:pos x="8395" y="1314"/>
                  </a:cxn>
                  <a:cxn ang="0">
                    <a:pos x="8449" y="977"/>
                  </a:cxn>
                  <a:cxn ang="0">
                    <a:pos x="13089" y="2484"/>
                  </a:cxn>
                  <a:cxn ang="0">
                    <a:pos x="8212" y="2476"/>
                  </a:cxn>
                </a:cxnLst>
                <a:rect l="0" t="0" r="r" b="b"/>
                <a:pathLst>
                  <a:path w="13090" h="2485">
                    <a:moveTo>
                      <a:pt x="8212" y="2476"/>
                    </a:moveTo>
                    <a:lnTo>
                      <a:pt x="8257" y="2183"/>
                    </a:lnTo>
                    <a:lnTo>
                      <a:pt x="0" y="871"/>
                    </a:lnTo>
                    <a:lnTo>
                      <a:pt x="114" y="0"/>
                    </a:lnTo>
                    <a:lnTo>
                      <a:pt x="8395" y="1314"/>
                    </a:lnTo>
                    <a:lnTo>
                      <a:pt x="8449" y="977"/>
                    </a:lnTo>
                    <a:lnTo>
                      <a:pt x="13089" y="2484"/>
                    </a:lnTo>
                    <a:lnTo>
                      <a:pt x="8212" y="2476"/>
                    </a:lnTo>
                  </a:path>
                </a:pathLst>
              </a:custGeom>
              <a:solidFill>
                <a:srgbClr val="FFCCCC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7936" name="Text Box 48"/>
              <p:cNvSpPr txBox="1">
                <a:spLocks noChangeArrowheads="1"/>
              </p:cNvSpPr>
              <p:nvPr/>
            </p:nvSpPr>
            <p:spPr bwMode="auto">
              <a:xfrm rot="540000">
                <a:off x="1471" y="2990"/>
                <a:ext cx="2198" cy="157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</a:pPr>
                <a:r>
                  <a:rPr lang="fr-FR" sz="16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alibri" pitchFamily="34" charset="0"/>
                    <a:cs typeface="Calibri" pitchFamily="34" charset="0"/>
                  </a:rPr>
                  <a:t>CRÉATIVE - INTUITIVE</a:t>
                </a:r>
              </a:p>
            </p:txBody>
          </p:sp>
        </p:grpSp>
        <p:grpSp>
          <p:nvGrpSpPr>
            <p:cNvPr id="37937" name="Group 49"/>
            <p:cNvGrpSpPr>
              <a:grpSpLocks/>
            </p:cNvGrpSpPr>
            <p:nvPr/>
          </p:nvGrpSpPr>
          <p:grpSpPr bwMode="auto">
            <a:xfrm>
              <a:off x="4412" y="2355"/>
              <a:ext cx="914" cy="399"/>
              <a:chOff x="4412" y="2355"/>
              <a:chExt cx="914" cy="399"/>
            </a:xfrm>
          </p:grpSpPr>
          <p:sp>
            <p:nvSpPr>
              <p:cNvPr id="37938" name="Text Box 50"/>
              <p:cNvSpPr txBox="1">
                <a:spLocks noChangeArrowheads="1"/>
              </p:cNvSpPr>
              <p:nvPr/>
            </p:nvSpPr>
            <p:spPr bwMode="auto">
              <a:xfrm>
                <a:off x="4473" y="2355"/>
                <a:ext cx="785" cy="253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pPr>
                  <a:lnSpc>
                    <a:spcPct val="100000"/>
                  </a:lnSpc>
                  <a:tabLst>
                    <a:tab pos="723900" algn="l"/>
                  </a:tabLst>
                </a:pPr>
                <a:r>
                  <a:rPr lang="fr-FR" sz="2600" b="1">
                    <a:latin typeface="Calibri" pitchFamily="34" charset="0"/>
                    <a:cs typeface="Calibri" pitchFamily="34" charset="0"/>
                  </a:rPr>
                  <a:t>Routine</a:t>
                </a:r>
              </a:p>
            </p:txBody>
          </p:sp>
          <p:sp>
            <p:nvSpPr>
              <p:cNvPr id="37939" name="Text Box 51"/>
              <p:cNvSpPr txBox="1">
                <a:spLocks noChangeArrowheads="1"/>
              </p:cNvSpPr>
              <p:nvPr/>
            </p:nvSpPr>
            <p:spPr bwMode="auto">
              <a:xfrm>
                <a:off x="4412" y="2559"/>
                <a:ext cx="914" cy="195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pPr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2000" i="1" dirty="0" smtClean="0">
                    <a:latin typeface="Calibri" pitchFamily="34" charset="0"/>
                    <a:cs typeface="Calibri" pitchFamily="34" charset="0"/>
                  </a:rPr>
                  <a:t>Reproduction</a:t>
                </a:r>
                <a:endParaRPr lang="fr-FR" sz="2000" i="1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37940" name="Group 52"/>
            <p:cNvGrpSpPr>
              <a:grpSpLocks/>
            </p:cNvGrpSpPr>
            <p:nvPr/>
          </p:nvGrpSpPr>
          <p:grpSpPr bwMode="auto">
            <a:xfrm>
              <a:off x="4377" y="1532"/>
              <a:ext cx="1250" cy="420"/>
              <a:chOff x="4377" y="1532"/>
              <a:chExt cx="1250" cy="420"/>
            </a:xfrm>
          </p:grpSpPr>
          <p:sp>
            <p:nvSpPr>
              <p:cNvPr id="37941" name="Text Box 53"/>
              <p:cNvSpPr txBox="1">
                <a:spLocks noChangeArrowheads="1"/>
              </p:cNvSpPr>
              <p:nvPr/>
            </p:nvSpPr>
            <p:spPr bwMode="auto">
              <a:xfrm>
                <a:off x="4377" y="1532"/>
                <a:ext cx="1250" cy="256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pPr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2600" b="1">
                    <a:latin typeface="Calibri" pitchFamily="34" charset="0"/>
                    <a:cs typeface="Calibri" pitchFamily="34" charset="0"/>
                  </a:rPr>
                  <a:t>Planification</a:t>
                </a:r>
              </a:p>
            </p:txBody>
          </p:sp>
          <p:sp>
            <p:nvSpPr>
              <p:cNvPr id="37942" name="Text Box 54"/>
              <p:cNvSpPr txBox="1">
                <a:spLocks noChangeArrowheads="1"/>
              </p:cNvSpPr>
              <p:nvPr/>
            </p:nvSpPr>
            <p:spPr bwMode="auto">
              <a:xfrm>
                <a:off x="4455" y="1757"/>
                <a:ext cx="976" cy="195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pPr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2000" i="1" dirty="0">
                    <a:latin typeface="Calibri" pitchFamily="34" charset="0"/>
                    <a:cs typeface="Calibri" pitchFamily="34" charset="0"/>
                  </a:rPr>
                  <a:t>Anticipation</a:t>
                </a:r>
              </a:p>
            </p:txBody>
          </p:sp>
        </p:grpSp>
        <p:grpSp>
          <p:nvGrpSpPr>
            <p:cNvPr id="37943" name="Group 55"/>
            <p:cNvGrpSpPr>
              <a:grpSpLocks/>
            </p:cNvGrpSpPr>
            <p:nvPr/>
          </p:nvGrpSpPr>
          <p:grpSpPr bwMode="auto">
            <a:xfrm>
              <a:off x="4349" y="3097"/>
              <a:ext cx="1108" cy="414"/>
              <a:chOff x="4349" y="3097"/>
              <a:chExt cx="1108" cy="414"/>
            </a:xfrm>
          </p:grpSpPr>
          <p:sp>
            <p:nvSpPr>
              <p:cNvPr id="37944" name="Text Box 56"/>
              <p:cNvSpPr txBox="1">
                <a:spLocks noChangeArrowheads="1"/>
              </p:cNvSpPr>
              <p:nvPr/>
            </p:nvSpPr>
            <p:spPr bwMode="auto">
              <a:xfrm>
                <a:off x="4349" y="3097"/>
                <a:ext cx="1108" cy="253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pPr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2600" b="1">
                    <a:latin typeface="Calibri" pitchFamily="34" charset="0"/>
                    <a:cs typeface="Calibri" pitchFamily="34" charset="0"/>
                  </a:rPr>
                  <a:t>Incertitude</a:t>
                </a:r>
              </a:p>
            </p:txBody>
          </p:sp>
          <p:sp>
            <p:nvSpPr>
              <p:cNvPr id="37945" name="Text Box 57"/>
              <p:cNvSpPr txBox="1">
                <a:spLocks noChangeArrowheads="1"/>
              </p:cNvSpPr>
              <p:nvPr/>
            </p:nvSpPr>
            <p:spPr bwMode="auto">
              <a:xfrm>
                <a:off x="4628" y="3315"/>
                <a:ext cx="375" cy="195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pPr>
                  <a:lnSpc>
                    <a:spcPct val="100000"/>
                  </a:lnSpc>
                </a:pPr>
                <a:r>
                  <a:rPr lang="fr-FR" sz="2000" i="1">
                    <a:latin typeface="Calibri" pitchFamily="34" charset="0"/>
                    <a:cs typeface="Calibri" pitchFamily="34" charset="0"/>
                  </a:rPr>
                  <a:t>Pari</a:t>
                </a:r>
              </a:p>
            </p:txBody>
          </p:sp>
        </p:grpSp>
      </p:grpSp>
      <p:pic>
        <p:nvPicPr>
          <p:cNvPr id="61" name="Image 60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0" y="431403"/>
            <a:ext cx="10367964" cy="54451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Planification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prévisionnelle</a:t>
            </a:r>
          </a:p>
        </p:txBody>
      </p:sp>
      <p:sp>
        <p:nvSpPr>
          <p:cNvPr id="38951" name="Text Box 39"/>
          <p:cNvSpPr txBox="1">
            <a:spLocks noChangeArrowheads="1"/>
          </p:cNvSpPr>
          <p:nvPr/>
        </p:nvSpPr>
        <p:spPr bwMode="auto">
          <a:xfrm>
            <a:off x="1223541" y="2015579"/>
            <a:ext cx="8308975" cy="460851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400" b="1" dirty="0">
                <a:latin typeface="Calibri" pitchFamily="34" charset="0"/>
                <a:cs typeface="Calibri" pitchFamily="34" charset="0"/>
              </a:rPr>
              <a:t>Modèle dominant dans les grandes </a:t>
            </a:r>
            <a:r>
              <a:rPr lang="fr-FR" sz="1400" b="1" dirty="0" smtClean="0">
                <a:latin typeface="Calibri" pitchFamily="34" charset="0"/>
                <a:cs typeface="Calibri" pitchFamily="34" charset="0"/>
              </a:rPr>
              <a:t>fédérations.</a:t>
            </a:r>
            <a:r>
              <a:rPr lang="fr-FR" sz="1400" dirty="0" smtClean="0">
                <a:latin typeface="Calibri" pitchFamily="34" charset="0"/>
                <a:cs typeface="Calibri" pitchFamily="34" charset="0"/>
              </a:rPr>
              <a:t> </a:t>
            </a:r>
            <a:endParaRPr lang="fr-FR" sz="1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400" dirty="0">
                <a:latin typeface="Calibri" pitchFamily="34" charset="0"/>
                <a:cs typeface="Calibri" pitchFamily="34" charset="0"/>
              </a:rPr>
              <a:t>Les systèmes qui en découlent ont souvent échoué à cause de trois hypothèses qui, poussées trop loin,</a:t>
            </a: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400" dirty="0">
                <a:latin typeface="Calibri" pitchFamily="34" charset="0"/>
                <a:cs typeface="Calibri" pitchFamily="34" charset="0"/>
              </a:rPr>
              <a:t>sont devenues des erreurs.</a:t>
            </a: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fr-FR" sz="1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400" b="1" dirty="0">
                <a:latin typeface="Calibri" pitchFamily="34" charset="0"/>
                <a:cs typeface="Calibri" pitchFamily="34" charset="0"/>
              </a:rPr>
              <a:t>1 - LA PRÉDÉTERMINATION</a:t>
            </a:r>
            <a:r>
              <a:rPr lang="fr-FR" sz="1400" dirty="0"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400" dirty="0">
                <a:latin typeface="Calibri" pitchFamily="34" charset="0"/>
                <a:cs typeface="Calibri" pitchFamily="34" charset="0"/>
              </a:rPr>
              <a:t>qui est devenue inadaptée dans un monde instable et imprévisible. </a:t>
            </a: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400" dirty="0">
                <a:latin typeface="Calibri" pitchFamily="34" charset="0"/>
                <a:cs typeface="Calibri" pitchFamily="34" charset="0"/>
              </a:rPr>
              <a:t>L'analyse de l'existant, ce qui se passe aujourd'hui, ne suffit plus pour savoir de quoi demain sera fait.</a:t>
            </a: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fr-FR" sz="1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400" b="1" dirty="0">
                <a:latin typeface="Calibri" pitchFamily="34" charset="0"/>
                <a:cs typeface="Calibri" pitchFamily="34" charset="0"/>
              </a:rPr>
              <a:t>2 - LE DÉTACHEMENT DES FAITS</a:t>
            </a:r>
            <a:r>
              <a:rPr lang="fr-FR" sz="1400" dirty="0"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400" dirty="0">
                <a:latin typeface="Calibri" pitchFamily="34" charset="0"/>
                <a:cs typeface="Calibri" pitchFamily="34" charset="0"/>
              </a:rPr>
              <a:t>qui a conduit a séparer la pensée de l'action, la stratégie des </a:t>
            </a:r>
            <a:r>
              <a:rPr lang="fr-FR" sz="1400" dirty="0" smtClean="0">
                <a:latin typeface="Calibri" pitchFamily="34" charset="0"/>
                <a:cs typeface="Calibri" pitchFamily="34" charset="0"/>
              </a:rPr>
              <a:t>bénévoles et professionnels </a:t>
            </a:r>
            <a:r>
              <a:rPr lang="fr-FR" sz="1400" dirty="0">
                <a:latin typeface="Calibri" pitchFamily="34" charset="0"/>
                <a:cs typeface="Calibri" pitchFamily="34" charset="0"/>
              </a:rPr>
              <a:t>de terrain. </a:t>
            </a: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400" dirty="0">
                <a:latin typeface="Calibri" pitchFamily="34" charset="0"/>
                <a:cs typeface="Calibri" pitchFamily="34" charset="0"/>
              </a:rPr>
              <a:t>Privilégier les chiffres par rapport au vécu conduit à une connaissance partielle de la réalité de </a:t>
            </a:r>
            <a:r>
              <a:rPr lang="fr-FR" sz="1400" dirty="0" smtClean="0">
                <a:latin typeface="Calibri" pitchFamily="34" charset="0"/>
                <a:cs typeface="Calibri" pitchFamily="34" charset="0"/>
              </a:rPr>
              <a:t>la fédération.</a:t>
            </a:r>
            <a:endParaRPr lang="fr-FR" sz="1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fr-FR" sz="1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400" b="1" dirty="0">
                <a:latin typeface="Calibri" pitchFamily="34" charset="0"/>
                <a:cs typeface="Calibri" pitchFamily="34" charset="0"/>
              </a:rPr>
              <a:t>3 - LA FORMALISATION </a:t>
            </a: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400" dirty="0">
                <a:latin typeface="Calibri" pitchFamily="34" charset="0"/>
                <a:cs typeface="Calibri" pitchFamily="34" charset="0"/>
              </a:rPr>
              <a:t>qui a des limites. La logique déductive qui applique des modèles au réel ne garantit pas la production</a:t>
            </a: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400" dirty="0">
                <a:latin typeface="Calibri" pitchFamily="34" charset="0"/>
                <a:cs typeface="Calibri" pitchFamily="34" charset="0"/>
              </a:rPr>
              <a:t>d'une bonne stratégie. </a:t>
            </a: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fr-FR" sz="1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400" b="1" i="1" dirty="0">
                <a:latin typeface="Calibri" pitchFamily="34" charset="0"/>
                <a:cs typeface="Calibri" pitchFamily="34" charset="0"/>
              </a:rPr>
              <a:t>Ces trois hypothèses sont maintenant remises en questions.</a:t>
            </a:r>
            <a:r>
              <a:rPr lang="fr-FR" sz="1400" i="1" dirty="0"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400" i="1" dirty="0">
                <a:latin typeface="Calibri" pitchFamily="34" charset="0"/>
                <a:cs typeface="Calibri" pitchFamily="34" charset="0"/>
              </a:rPr>
              <a:t>Les systèmes de planification stratégique peuvent préparer la stratégie ou organiser sa mise en œuvre</a:t>
            </a: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400" i="1" dirty="0">
                <a:latin typeface="Calibri" pitchFamily="34" charset="0"/>
                <a:cs typeface="Calibri" pitchFamily="34" charset="0"/>
              </a:rPr>
              <a:t>mais ne permettent pas de la concevoir. </a:t>
            </a:r>
          </a:p>
        </p:txBody>
      </p:sp>
      <p:sp>
        <p:nvSpPr>
          <p:cNvPr id="38952" name="Text Box 40"/>
          <p:cNvSpPr txBox="1">
            <a:spLocks noChangeArrowheads="1"/>
          </p:cNvSpPr>
          <p:nvPr/>
        </p:nvSpPr>
        <p:spPr bwMode="auto">
          <a:xfrm>
            <a:off x="3822700" y="1092200"/>
            <a:ext cx="2765425" cy="4381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fr-FR" sz="2000" i="1">
                <a:latin typeface="Calibri" pitchFamily="34" charset="0"/>
                <a:cs typeface="Calibri" pitchFamily="34" charset="0"/>
              </a:rPr>
              <a:t>Approche dite classique</a:t>
            </a:r>
          </a:p>
        </p:txBody>
      </p:sp>
      <p:pic>
        <p:nvPicPr>
          <p:cNvPr id="44" name="Image 43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1"/>
          <p:cNvSpPr txBox="1">
            <a:spLocks noChangeArrowheads="1"/>
          </p:cNvSpPr>
          <p:nvPr/>
        </p:nvSpPr>
        <p:spPr bwMode="auto">
          <a:xfrm>
            <a:off x="0" y="503411"/>
            <a:ext cx="10367964" cy="865188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Management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de l'incertitude</a:t>
            </a:r>
          </a:p>
        </p:txBody>
      </p:sp>
      <p:sp>
        <p:nvSpPr>
          <p:cNvPr id="39975" name="Text Box 39"/>
          <p:cNvSpPr txBox="1">
            <a:spLocks noChangeArrowheads="1"/>
          </p:cNvSpPr>
          <p:nvPr/>
        </p:nvSpPr>
        <p:spPr bwMode="auto">
          <a:xfrm>
            <a:off x="3822700" y="1092200"/>
            <a:ext cx="2765425" cy="4381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fr-FR" sz="2000" i="1">
                <a:latin typeface="Calibri" pitchFamily="34" charset="0"/>
                <a:cs typeface="Calibri" pitchFamily="34" charset="0"/>
              </a:rPr>
              <a:t>Approche dite novatrice</a:t>
            </a:r>
          </a:p>
        </p:txBody>
      </p:sp>
      <p:sp>
        <p:nvSpPr>
          <p:cNvPr id="39976" name="Text Box 40"/>
          <p:cNvSpPr txBox="1">
            <a:spLocks noChangeArrowheads="1"/>
          </p:cNvSpPr>
          <p:nvPr/>
        </p:nvSpPr>
        <p:spPr bwMode="auto">
          <a:xfrm>
            <a:off x="1031875" y="1979613"/>
            <a:ext cx="8797925" cy="4173537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b="1">
                <a:latin typeface="Calibri" pitchFamily="34" charset="0"/>
                <a:cs typeface="Calibri" pitchFamily="34" charset="0"/>
              </a:rPr>
              <a:t>Il n'y a pas de logique déterministe. </a:t>
            </a:r>
          </a:p>
          <a:p>
            <a:pPr>
              <a:lnSpc>
                <a:spcPct val="100000"/>
              </a:lnSpc>
              <a:spcBef>
                <a:spcPts val="325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2200">
                <a:latin typeface="Calibri" pitchFamily="34" charset="0"/>
                <a:cs typeface="Calibri" pitchFamily="34" charset="0"/>
              </a:rPr>
              <a:t>La prospective considère l'investigation des différents avenirs</a:t>
            </a:r>
          </a:p>
          <a:p>
            <a:pPr>
              <a:lnSpc>
                <a:spcPct val="100000"/>
              </a:lnSpc>
              <a:spcBef>
                <a:spcPts val="325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2200">
                <a:latin typeface="Calibri" pitchFamily="34" charset="0"/>
                <a:cs typeface="Calibri" pitchFamily="34" charset="0"/>
              </a:rPr>
              <a:t>comme un préalable à l'élaboration de stratégies. </a:t>
            </a:r>
          </a:p>
          <a:p>
            <a:pPr>
              <a:lnSpc>
                <a:spcPct val="100000"/>
              </a:lnSpc>
              <a:spcBef>
                <a:spcPts val="325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sz="220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b="1">
                <a:latin typeface="Calibri" pitchFamily="34" charset="0"/>
                <a:cs typeface="Calibri" pitchFamily="34" charset="0"/>
              </a:rPr>
              <a:t>La stratégie des scénarios réfute l'idée d'un futur prévisible.</a:t>
            </a:r>
            <a:r>
              <a:rPr lang="fr-FR"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325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2200">
                <a:latin typeface="Calibri" pitchFamily="34" charset="0"/>
                <a:cs typeface="Calibri" pitchFamily="34" charset="0"/>
              </a:rPr>
              <a:t>Seule la répétition du futurs possibles avec leurs réponses prépare</a:t>
            </a:r>
          </a:p>
          <a:p>
            <a:pPr>
              <a:lnSpc>
                <a:spcPct val="100000"/>
              </a:lnSpc>
              <a:spcBef>
                <a:spcPts val="325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2200">
                <a:latin typeface="Calibri" pitchFamily="34" charset="0"/>
                <a:cs typeface="Calibri" pitchFamily="34" charset="0"/>
              </a:rPr>
              <a:t>à faire face à la réalité même si celle-ci diffère de ce qui a été envisagé.</a:t>
            </a:r>
          </a:p>
          <a:p>
            <a:pPr>
              <a:lnSpc>
                <a:spcPct val="100000"/>
              </a:lnSpc>
              <a:spcBef>
                <a:spcPts val="325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sz="220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b="1" i="1">
                <a:latin typeface="Calibri" pitchFamily="34" charset="0"/>
                <a:cs typeface="Calibri" pitchFamily="34" charset="0"/>
              </a:rPr>
              <a:t>Une bonne stratégie se fonde sur :</a:t>
            </a:r>
          </a:p>
          <a:p>
            <a:pPr>
              <a:lnSpc>
                <a:spcPct val="100000"/>
              </a:lnSpc>
              <a:spcBef>
                <a:spcPts val="325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2200" i="1">
                <a:latin typeface="Calibri" pitchFamily="34" charset="0"/>
                <a:cs typeface="Calibri" pitchFamily="34" charset="0"/>
              </a:rPr>
              <a:t>l'intuition, l'imagination, une connaissance interne et rapprochée</a:t>
            </a:r>
          </a:p>
          <a:p>
            <a:pPr>
              <a:lnSpc>
                <a:spcPct val="100000"/>
              </a:lnSpc>
              <a:spcBef>
                <a:spcPts val="325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2200" i="1">
                <a:latin typeface="Calibri" pitchFamily="34" charset="0"/>
                <a:cs typeface="Calibri" pitchFamily="34" charset="0"/>
              </a:rPr>
              <a:t>des réalités professionnelles, un art de la synthèse.</a:t>
            </a:r>
          </a:p>
        </p:txBody>
      </p:sp>
      <p:pic>
        <p:nvPicPr>
          <p:cNvPr id="44" name="Image 43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1"/>
          <p:cNvSpPr txBox="1">
            <a:spLocks noChangeArrowheads="1"/>
          </p:cNvSpPr>
          <p:nvPr/>
        </p:nvSpPr>
        <p:spPr bwMode="auto">
          <a:xfrm>
            <a:off x="0" y="431403"/>
            <a:ext cx="10367963" cy="446087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Approche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traditionnelle</a:t>
            </a:r>
          </a:p>
        </p:txBody>
      </p:sp>
      <p:sp>
        <p:nvSpPr>
          <p:cNvPr id="40999" name="Text Box 39"/>
          <p:cNvSpPr txBox="1">
            <a:spLocks noChangeArrowheads="1"/>
          </p:cNvSpPr>
          <p:nvPr/>
        </p:nvSpPr>
        <p:spPr bwMode="auto">
          <a:xfrm>
            <a:off x="1007517" y="1295499"/>
            <a:ext cx="7776864" cy="504056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255588" indent="-255588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800" dirty="0">
                <a:latin typeface="Calibri" pitchFamily="34" charset="0"/>
                <a:cs typeface="Calibri" pitchFamily="34" charset="0"/>
              </a:rPr>
              <a:t>À partir d'un environnement peu incertain, cette approche se fonde sur :</a:t>
            </a:r>
          </a:p>
          <a:p>
            <a:pPr marL="255588" indent="-255588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fr-FR" sz="1800" dirty="0">
              <a:latin typeface="Calibri" pitchFamily="34" charset="0"/>
              <a:cs typeface="Calibri" pitchFamily="34" charset="0"/>
            </a:endParaRP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SzPct val="95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800" dirty="0">
                <a:latin typeface="Calibri" pitchFamily="34" charset="0"/>
                <a:cs typeface="Calibri" pitchFamily="34" charset="0"/>
              </a:rPr>
              <a:t>La prédétermination mécaniste / Un mouvement de rouages et de leviers.</a:t>
            </a: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SzPct val="95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800" dirty="0">
                <a:latin typeface="Calibri" pitchFamily="34" charset="0"/>
                <a:cs typeface="Calibri" pitchFamily="34" charset="0"/>
              </a:rPr>
              <a:t>Le détachement des faits / La formalisation théorique.</a:t>
            </a: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SzPct val="95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800" dirty="0">
                <a:latin typeface="Calibri" pitchFamily="34" charset="0"/>
                <a:cs typeface="Calibri" pitchFamily="34" charset="0"/>
              </a:rPr>
              <a:t>Il n'y a qu'une seule façon d'agir (one best </a:t>
            </a:r>
            <a:r>
              <a:rPr lang="fr-FR" sz="1800" dirty="0" err="1">
                <a:latin typeface="Calibri" pitchFamily="34" charset="0"/>
                <a:cs typeface="Calibri" pitchFamily="34" charset="0"/>
              </a:rPr>
              <a:t>way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).</a:t>
            </a: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fr-FR" sz="1800" dirty="0">
              <a:latin typeface="Calibri" pitchFamily="34" charset="0"/>
              <a:cs typeface="Calibri" pitchFamily="34" charset="0"/>
            </a:endParaRP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800" i="1" dirty="0">
                <a:latin typeface="Calibri" pitchFamily="34" charset="0"/>
                <a:cs typeface="Calibri" pitchFamily="34" charset="0"/>
              </a:rPr>
              <a:t>La pensée analytique prévoit, conçoit et planifie (programme).</a:t>
            </a: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fr-FR" sz="1800" i="1" dirty="0">
              <a:latin typeface="Calibri" pitchFamily="34" charset="0"/>
              <a:cs typeface="Calibri" pitchFamily="34" charset="0"/>
            </a:endParaRP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800" dirty="0">
                <a:latin typeface="Calibri" pitchFamily="34" charset="0"/>
                <a:cs typeface="Calibri" pitchFamily="34" charset="0"/>
              </a:rPr>
              <a:t>Elle précède et commande l'action stratégique chargée de mettre en œuvre</a:t>
            </a: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800" dirty="0">
                <a:latin typeface="Calibri" pitchFamily="34" charset="0"/>
                <a:cs typeface="Calibri" pitchFamily="34" charset="0"/>
              </a:rPr>
              <a:t>la stratégie envisagée.</a:t>
            </a: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800" dirty="0">
                <a:latin typeface="Calibri" pitchFamily="34" charset="0"/>
                <a:cs typeface="Calibri" pitchFamily="34" charset="0"/>
              </a:rPr>
              <a:t>Elle identifie les éléments et les mécanismes de </a:t>
            </a:r>
            <a:r>
              <a:rPr lang="fr-FR" sz="1800" dirty="0" smtClean="0">
                <a:latin typeface="Calibri" pitchFamily="34" charset="0"/>
                <a:cs typeface="Calibri" pitchFamily="34" charset="0"/>
              </a:rPr>
              <a:t>la fédération 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sur son </a:t>
            </a:r>
            <a:r>
              <a:rPr lang="fr-FR" sz="1800" dirty="0" smtClean="0">
                <a:latin typeface="Calibri" pitchFamily="34" charset="0"/>
                <a:cs typeface="Calibri" pitchFamily="34" charset="0"/>
              </a:rPr>
              <a:t>créneau</a:t>
            </a:r>
            <a:endParaRPr lang="fr-FR" sz="1800" dirty="0">
              <a:latin typeface="Calibri" pitchFamily="34" charset="0"/>
              <a:cs typeface="Calibri" pitchFamily="34" charset="0"/>
            </a:endParaRP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800" dirty="0">
                <a:latin typeface="Calibri" pitchFamily="34" charset="0"/>
                <a:cs typeface="Calibri" pitchFamily="34" charset="0"/>
              </a:rPr>
              <a:t>pour décider au mieux et agir sur les "bons" leviers d'action.</a:t>
            </a: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800" dirty="0">
                <a:latin typeface="Calibri" pitchFamily="34" charset="0"/>
                <a:cs typeface="Calibri" pitchFamily="34" charset="0"/>
              </a:rPr>
              <a:t>La construction est a posteriori et fait passer un plan dans le réel.</a:t>
            </a: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800" b="1" dirty="0">
                <a:latin typeface="Calibri" pitchFamily="34" charset="0"/>
                <a:cs typeface="Calibri" pitchFamily="34" charset="0"/>
              </a:rPr>
              <a:t>La démarche est déductive.</a:t>
            </a:r>
          </a:p>
          <a:p>
            <a:pPr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800" dirty="0">
                <a:latin typeface="Calibri" pitchFamily="34" charset="0"/>
                <a:cs typeface="Calibri" pitchFamily="34" charset="0"/>
              </a:rPr>
              <a:t>Elle utilise des outils tels que l'analyse de positionnement concurrentiel, Courbe d'expérience...</a:t>
            </a:r>
          </a:p>
        </p:txBody>
      </p:sp>
      <p:pic>
        <p:nvPicPr>
          <p:cNvPr id="43" name="Image 42" descr="Jujuts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1"/>
          <p:cNvSpPr txBox="1">
            <a:spLocks noChangeArrowheads="1"/>
          </p:cNvSpPr>
          <p:nvPr/>
        </p:nvSpPr>
        <p:spPr bwMode="auto">
          <a:xfrm>
            <a:off x="0" y="359395"/>
            <a:ext cx="10367963" cy="4857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Approche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novatrice</a:t>
            </a:r>
          </a:p>
        </p:txBody>
      </p:sp>
      <p:sp>
        <p:nvSpPr>
          <p:cNvPr id="42023" name="Text Box 39"/>
          <p:cNvSpPr txBox="1">
            <a:spLocks noChangeArrowheads="1"/>
          </p:cNvSpPr>
          <p:nvPr/>
        </p:nvSpPr>
        <p:spPr bwMode="auto">
          <a:xfrm>
            <a:off x="575469" y="1007467"/>
            <a:ext cx="9528175" cy="592772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255588" indent="-255588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fr-FR" sz="1800" dirty="0">
                <a:latin typeface="Calibri" pitchFamily="34" charset="0"/>
                <a:cs typeface="Calibri" pitchFamily="34" charset="0"/>
              </a:rPr>
              <a:t>À partir d'un environnement incertain, ce modèle s'appuie sur :</a:t>
            </a:r>
          </a:p>
          <a:p>
            <a:pPr marL="255588" indent="-255588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endParaRPr lang="fr-FR" sz="1800" dirty="0">
              <a:latin typeface="Calibri" pitchFamily="34" charset="0"/>
              <a:cs typeface="Calibri" pitchFamily="34" charset="0"/>
            </a:endParaRP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SzPct val="95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fr-FR" sz="1800" dirty="0">
                <a:latin typeface="Calibri" pitchFamily="34" charset="0"/>
                <a:cs typeface="Calibri" pitchFamily="34" charset="0"/>
              </a:rPr>
              <a:t>Un fonctionnement organique.</a:t>
            </a: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SzPct val="95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fr-FR" sz="1800" dirty="0">
                <a:latin typeface="Calibri" pitchFamily="34" charset="0"/>
                <a:cs typeface="Calibri" pitchFamily="34" charset="0"/>
              </a:rPr>
              <a:t>Le développement de systèmes vivants et intelligents.</a:t>
            </a: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SzPct val="95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fr-FR" sz="1800" dirty="0">
                <a:latin typeface="Calibri" pitchFamily="34" charset="0"/>
                <a:cs typeface="Calibri" pitchFamily="34" charset="0"/>
              </a:rPr>
              <a:t>Une succession de tâtonnements, d'essais, d'erreurs, de découvertes fortuites,</a:t>
            </a:r>
            <a:br>
              <a:rPr lang="fr-FR" sz="1800" dirty="0">
                <a:latin typeface="Calibri" pitchFamily="34" charset="0"/>
                <a:cs typeface="Calibri" pitchFamily="34" charset="0"/>
              </a:rPr>
            </a:br>
            <a:r>
              <a:rPr lang="fr-FR" sz="1800" dirty="0">
                <a:latin typeface="Calibri" pitchFamily="34" charset="0"/>
                <a:cs typeface="Calibri" pitchFamily="34" charset="0"/>
              </a:rPr>
              <a:t>de cheminements désordonnés, d'hésitations.</a:t>
            </a: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endParaRPr lang="fr-FR" sz="1800" dirty="0">
              <a:latin typeface="Calibri" pitchFamily="34" charset="0"/>
              <a:cs typeface="Calibri" pitchFamily="34" charset="0"/>
            </a:endParaRP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fr-FR" sz="1800" i="1" dirty="0">
                <a:latin typeface="Calibri" pitchFamily="34" charset="0"/>
                <a:cs typeface="Calibri" pitchFamily="34" charset="0"/>
              </a:rPr>
              <a:t>Il n'y a pas de "stratégie" au départ mais une volonté, une intention globale.</a:t>
            </a: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endParaRPr lang="fr-FR" sz="1800" i="1" dirty="0">
              <a:latin typeface="Calibri" pitchFamily="34" charset="0"/>
              <a:cs typeface="Calibri" pitchFamily="34" charset="0"/>
            </a:endParaRP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ClrTx/>
              <a:buSzTx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fr-FR" sz="1800" dirty="0">
                <a:latin typeface="Calibri" pitchFamily="34" charset="0"/>
                <a:cs typeface="Calibri" pitchFamily="34" charset="0"/>
              </a:rPr>
              <a:t>Elle se construit pas à pas, par l'action, en se confrontant aux situations de terrain.</a:t>
            </a: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ClrTx/>
              <a:buSzTx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fr-FR" sz="1800" dirty="0">
                <a:latin typeface="Calibri" pitchFamily="34" charset="0"/>
                <a:cs typeface="Calibri" pitchFamily="34" charset="0"/>
              </a:rPr>
              <a:t>C'est un processus d'adaptation et d'apprentissage fondé sur l'expérimentation.</a:t>
            </a: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ClrTx/>
              <a:buSzTx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fr-FR" sz="1800" dirty="0">
                <a:latin typeface="Calibri" pitchFamily="34" charset="0"/>
                <a:cs typeface="Calibri" pitchFamily="34" charset="0"/>
              </a:rPr>
              <a:t>La stratégie s'élabore peu à peu, fondée sur la découverte de mode d'action efficace.</a:t>
            </a: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endParaRPr lang="fr-FR" sz="1800" dirty="0">
              <a:latin typeface="Calibri" pitchFamily="34" charset="0"/>
              <a:cs typeface="Calibri" pitchFamily="34" charset="0"/>
            </a:endParaRP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fr-FR" sz="1800" b="1" dirty="0">
                <a:latin typeface="Calibri" pitchFamily="34" charset="0"/>
                <a:cs typeface="Calibri" pitchFamily="34" charset="0"/>
              </a:rPr>
              <a:t>La stratégie est émergente. </a:t>
            </a: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ClrTx/>
              <a:buSzTx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fr-FR" sz="1800" dirty="0">
                <a:latin typeface="Calibri" pitchFamily="34" charset="0"/>
                <a:cs typeface="Calibri" pitchFamily="34" charset="0"/>
              </a:rPr>
              <a:t>La pensée n'est pas coupée de l'action mais alimentée par elle. </a:t>
            </a:r>
            <a:r>
              <a:rPr lang="fr-FR" sz="18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fr-FR" sz="1800" dirty="0" smtClean="0">
                <a:latin typeface="Calibri" pitchFamily="34" charset="0"/>
                <a:cs typeface="Calibri" pitchFamily="34" charset="0"/>
              </a:rPr>
            </a:br>
            <a:endParaRPr lang="fr-FR" sz="1800" dirty="0">
              <a:latin typeface="Calibri" pitchFamily="34" charset="0"/>
              <a:cs typeface="Calibri" pitchFamily="34" charset="0"/>
            </a:endParaRP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fr-FR" sz="1800" b="1" dirty="0">
                <a:latin typeface="Calibri" pitchFamily="34" charset="0"/>
                <a:cs typeface="Calibri" pitchFamily="34" charset="0"/>
              </a:rPr>
              <a:t>La démarche est inductive. </a:t>
            </a:r>
          </a:p>
          <a:p>
            <a:pPr marL="255588" indent="-255588">
              <a:lnSpc>
                <a:spcPct val="100000"/>
              </a:lnSpc>
              <a:spcBef>
                <a:spcPts val="300"/>
              </a:spcBef>
              <a:buClrTx/>
              <a:buSzTx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fr-FR" sz="1800" dirty="0">
                <a:latin typeface="Calibri" pitchFamily="34" charset="0"/>
                <a:cs typeface="Calibri" pitchFamily="34" charset="0"/>
              </a:rPr>
              <a:t>Elle utilise la découverte progressive du réel, les </a:t>
            </a:r>
            <a:r>
              <a:rPr lang="fr-FR" sz="1800" dirty="0" smtClean="0">
                <a:latin typeface="Calibri" pitchFamily="34" charset="0"/>
                <a:cs typeface="Calibri" pitchFamily="34" charset="0"/>
              </a:rPr>
              <a:t>processus qui 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y sont à l'œuvre, </a:t>
            </a:r>
            <a:r>
              <a:rPr lang="fr-FR" sz="18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fr-FR" sz="1800" dirty="0" smtClean="0">
                <a:latin typeface="Calibri" pitchFamily="34" charset="0"/>
                <a:cs typeface="Calibri" pitchFamily="34" charset="0"/>
              </a:rPr>
            </a:br>
            <a:r>
              <a:rPr lang="fr-FR" sz="1800" dirty="0" smtClean="0">
                <a:latin typeface="Calibri" pitchFamily="34" charset="0"/>
                <a:cs typeface="Calibri" pitchFamily="34" charset="0"/>
              </a:rPr>
              <a:t>pour 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s'y adapter.</a:t>
            </a:r>
          </a:p>
        </p:txBody>
      </p:sp>
      <p:pic>
        <p:nvPicPr>
          <p:cNvPr id="43" name="Image 42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1"/>
          <p:cNvSpPr txBox="1">
            <a:spLocks noChangeArrowheads="1"/>
          </p:cNvSpPr>
          <p:nvPr/>
        </p:nvSpPr>
        <p:spPr bwMode="auto">
          <a:xfrm>
            <a:off x="0" y="359395"/>
            <a:ext cx="10367963" cy="56197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Culture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du sens</a:t>
            </a:r>
          </a:p>
        </p:txBody>
      </p:sp>
      <p:sp>
        <p:nvSpPr>
          <p:cNvPr id="43047" name="Text Box 39"/>
          <p:cNvSpPr txBox="1">
            <a:spLocks noChangeArrowheads="1"/>
          </p:cNvSpPr>
          <p:nvPr/>
        </p:nvSpPr>
        <p:spPr bwMode="auto">
          <a:xfrm>
            <a:off x="1079525" y="1295499"/>
            <a:ext cx="8496944" cy="516731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En synthèse, la culture du sens stratégique se nourrit d'analyse</a:t>
            </a:r>
          </a:p>
          <a:p>
            <a:pPr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et de synthèse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, d'engagement </a:t>
            </a:r>
            <a:r>
              <a:rPr lang="fr-FR" dirty="0">
                <a:latin typeface="Calibri" pitchFamily="34" charset="0"/>
                <a:cs typeface="Calibri" pitchFamily="34" charset="0"/>
              </a:rPr>
              <a:t>et d'action, de réflexion et d'intuition.</a:t>
            </a:r>
          </a:p>
          <a:p>
            <a:pPr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fr-FR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Pour cultiver efficacement ce sens, le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président ou les membres fondateurs est/sont tenu(s) de </a:t>
            </a:r>
            <a:r>
              <a:rPr lang="fr-FR" dirty="0">
                <a:latin typeface="Calibri" pitchFamily="34" charset="0"/>
                <a:cs typeface="Calibri" pitchFamily="34" charset="0"/>
              </a:rPr>
              <a:t>développer des liens entre stratégie et organisation.</a:t>
            </a:r>
          </a:p>
          <a:p>
            <a:pPr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Concrètement,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ils associent </a:t>
            </a:r>
            <a:r>
              <a:rPr lang="fr-FR" dirty="0">
                <a:latin typeface="Calibri" pitchFamily="34" charset="0"/>
                <a:cs typeface="Calibri" pitchFamily="34" charset="0"/>
              </a:rPr>
              <a:t>les dimensions externes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et internes </a:t>
            </a:r>
            <a:r>
              <a:rPr lang="fr-FR" dirty="0">
                <a:latin typeface="Calibri" pitchFamily="34" charset="0"/>
                <a:cs typeface="Calibri" pitchFamily="34" charset="0"/>
              </a:rPr>
              <a:t>de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la fédération:</a:t>
            </a:r>
            <a:endParaRPr lang="fr-FR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fr-FR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b="1" dirty="0">
                <a:latin typeface="Calibri" pitchFamily="34" charset="0"/>
                <a:cs typeface="Calibri" pitchFamily="34" charset="0"/>
              </a:rPr>
              <a:t>Externe : </a:t>
            </a:r>
          </a:p>
          <a:p>
            <a:pPr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son évolution et ses relations avec l'environnement (stratégie).</a:t>
            </a:r>
          </a:p>
          <a:p>
            <a:pPr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b="1" dirty="0">
                <a:latin typeface="Calibri" pitchFamily="34" charset="0"/>
                <a:cs typeface="Calibri" pitchFamily="34" charset="0"/>
              </a:rPr>
              <a:t>Interne : </a:t>
            </a:r>
          </a:p>
          <a:p>
            <a:pPr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son fonctionnement dans le cadre existant (organisation).</a:t>
            </a:r>
          </a:p>
        </p:txBody>
      </p:sp>
      <p:pic>
        <p:nvPicPr>
          <p:cNvPr id="43" name="Image 42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-314325" y="668338"/>
            <a:ext cx="10850563" cy="53657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Humour</a:t>
            </a:r>
            <a:endParaRPr lang="fr-FR" sz="25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423" name="Text Box 39"/>
          <p:cNvSpPr txBox="1">
            <a:spLocks noChangeArrowheads="1"/>
          </p:cNvSpPr>
          <p:nvPr/>
        </p:nvSpPr>
        <p:spPr bwMode="auto">
          <a:xfrm>
            <a:off x="1511573" y="1799555"/>
            <a:ext cx="8042944" cy="294322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just">
              <a:lnSpc>
                <a:spcPct val="2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3100" i="1" dirty="0">
                <a:latin typeface="Calibri" pitchFamily="34" charset="0"/>
                <a:cs typeface="Calibri" pitchFamily="34" charset="0"/>
              </a:rPr>
              <a:t>John : </a:t>
            </a:r>
            <a:r>
              <a:rPr lang="fr-FR" sz="3100" b="1" i="1" dirty="0" smtClean="0">
                <a:latin typeface="Calibri" pitchFamily="34" charset="0"/>
                <a:cs typeface="Calibri" pitchFamily="34" charset="0"/>
              </a:rPr>
              <a:t>«Faisons </a:t>
            </a:r>
            <a:r>
              <a:rPr lang="fr-FR" sz="3100" b="1" i="1" dirty="0">
                <a:latin typeface="Calibri" pitchFamily="34" charset="0"/>
                <a:cs typeface="Calibri" pitchFamily="34" charset="0"/>
              </a:rPr>
              <a:t>un peu de stratégie </a:t>
            </a:r>
            <a:r>
              <a:rPr lang="fr-FR" sz="3100" b="1" i="1" dirty="0" smtClean="0">
                <a:latin typeface="Calibri" pitchFamily="34" charset="0"/>
                <a:cs typeface="Calibri" pitchFamily="34" charset="0"/>
              </a:rPr>
              <a:t>!»</a:t>
            </a:r>
            <a:endParaRPr lang="fr-FR" sz="3100" b="1" i="1" dirty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200000"/>
              </a:lnSpc>
              <a:spcBef>
                <a:spcPts val="46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3100" i="1" dirty="0">
                <a:latin typeface="Calibri" pitchFamily="34" charset="0"/>
                <a:cs typeface="Calibri" pitchFamily="34" charset="0"/>
              </a:rPr>
              <a:t>Michel : </a:t>
            </a:r>
            <a:r>
              <a:rPr lang="fr-FR" sz="3100" b="1" i="1" dirty="0" smtClean="0">
                <a:latin typeface="Calibri" pitchFamily="34" charset="0"/>
                <a:cs typeface="Calibri" pitchFamily="34" charset="0"/>
              </a:rPr>
              <a:t>«C'est </a:t>
            </a:r>
            <a:r>
              <a:rPr lang="fr-FR" sz="3100" b="1" i="1" dirty="0">
                <a:latin typeface="Calibri" pitchFamily="34" charset="0"/>
                <a:cs typeface="Calibri" pitchFamily="34" charset="0"/>
              </a:rPr>
              <a:t>quoi la tragédie </a:t>
            </a:r>
            <a:r>
              <a:rPr lang="fr-FR" sz="3100" b="1" i="1" dirty="0" smtClean="0">
                <a:latin typeface="Calibri" pitchFamily="34" charset="0"/>
                <a:cs typeface="Calibri" pitchFamily="34" charset="0"/>
              </a:rPr>
              <a:t>?»</a:t>
            </a:r>
            <a:endParaRPr lang="fr-FR" sz="3100" b="1" i="1" dirty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200000"/>
              </a:lnSpc>
              <a:spcBef>
                <a:spcPts val="46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3100" i="1" dirty="0">
                <a:latin typeface="Calibri" pitchFamily="34" charset="0"/>
                <a:cs typeface="Calibri" pitchFamily="34" charset="0"/>
              </a:rPr>
              <a:t>John : </a:t>
            </a:r>
            <a:r>
              <a:rPr lang="fr-FR" sz="3100" b="1" i="1" dirty="0" smtClean="0">
                <a:latin typeface="Calibri" pitchFamily="34" charset="0"/>
                <a:cs typeface="Calibri" pitchFamily="34" charset="0"/>
              </a:rPr>
              <a:t>«Bon</a:t>
            </a:r>
            <a:r>
              <a:rPr lang="fr-FR" sz="3100" b="1" i="1" dirty="0">
                <a:latin typeface="Calibri" pitchFamily="34" charset="0"/>
                <a:cs typeface="Calibri" pitchFamily="34" charset="0"/>
              </a:rPr>
              <a:t>, faisons un plan d'action</a:t>
            </a:r>
            <a:r>
              <a:rPr lang="fr-FR" sz="3100" b="1" i="1" dirty="0" smtClean="0">
                <a:latin typeface="Calibri" pitchFamily="34" charset="0"/>
                <a:cs typeface="Calibri" pitchFamily="34" charset="0"/>
              </a:rPr>
              <a:t>.»</a:t>
            </a:r>
            <a:endParaRPr lang="fr-FR" sz="3100" b="1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424" name="Text Box 40"/>
          <p:cNvSpPr txBox="1">
            <a:spLocks noChangeArrowheads="1"/>
          </p:cNvSpPr>
          <p:nvPr/>
        </p:nvSpPr>
        <p:spPr bwMode="auto">
          <a:xfrm>
            <a:off x="5760045" y="5183931"/>
            <a:ext cx="3802483" cy="75247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just">
              <a:lnSpc>
                <a:spcPct val="2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fr-FR" sz="2500" dirty="0">
                <a:latin typeface="Calibri" pitchFamily="34" charset="0"/>
                <a:cs typeface="Calibri" pitchFamily="34" charset="0"/>
              </a:rPr>
              <a:t>relevé dans Peter Pan</a:t>
            </a:r>
          </a:p>
        </p:txBody>
      </p:sp>
      <p:pic>
        <p:nvPicPr>
          <p:cNvPr id="44" name="Image 43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84381" y="597601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0" y="287387"/>
            <a:ext cx="10367963" cy="56197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Étymologie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et définition</a:t>
            </a:r>
          </a:p>
        </p:txBody>
      </p:sp>
      <p:sp>
        <p:nvSpPr>
          <p:cNvPr id="44071" name="Text Box 39"/>
          <p:cNvSpPr txBox="1">
            <a:spLocks noChangeArrowheads="1"/>
          </p:cNvSpPr>
          <p:nvPr/>
        </p:nvSpPr>
        <p:spPr bwMode="auto">
          <a:xfrm>
            <a:off x="935509" y="3023691"/>
            <a:ext cx="8310562" cy="2664296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312738" indent="-312738" algn="just">
              <a:lnSpc>
                <a:spcPct val="115000"/>
              </a:lnSpc>
              <a:buSzPct val="97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2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Art managérial</a:t>
            </a:r>
            <a:r>
              <a:rPr lang="fr-FR" sz="2200" dirty="0">
                <a:latin typeface="Calibri" pitchFamily="34" charset="0"/>
                <a:cs typeface="Calibri" pitchFamily="34" charset="0"/>
              </a:rPr>
              <a:t> qui consiste à organiser l'ensemble des opérations d'une politique déterminée : financière, marketing, production, </a:t>
            </a:r>
            <a:r>
              <a:rPr lang="fr-FR" sz="2200" dirty="0" smtClean="0">
                <a:latin typeface="Calibri" pitchFamily="34" charset="0"/>
                <a:cs typeface="Calibri" pitchFamily="34" charset="0"/>
              </a:rPr>
              <a:t>développement, </a:t>
            </a:r>
            <a:r>
              <a:rPr lang="fr-FR" sz="2200" dirty="0">
                <a:latin typeface="Calibri" pitchFamily="34" charset="0"/>
                <a:cs typeface="Calibri" pitchFamily="34" charset="0"/>
              </a:rPr>
              <a:t>ressources humaines ... dans la durée et l'espace</a:t>
            </a:r>
            <a:r>
              <a:rPr lang="fr-FR" sz="22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12738" indent="-312738">
              <a:lnSpc>
                <a:spcPct val="115000"/>
              </a:lnSpc>
              <a:buSzPct val="97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fr-FR" sz="2200" dirty="0">
              <a:latin typeface="Calibri" pitchFamily="34" charset="0"/>
              <a:cs typeface="Calibri" pitchFamily="34" charset="0"/>
            </a:endParaRPr>
          </a:p>
          <a:p>
            <a:pPr marL="312738" indent="-312738" algn="just">
              <a:lnSpc>
                <a:spcPct val="115000"/>
              </a:lnSpc>
              <a:spcBef>
                <a:spcPts val="363"/>
              </a:spcBef>
              <a:buSzPct val="97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2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Art d'affecter</a:t>
            </a:r>
            <a:r>
              <a:rPr lang="fr-FR" sz="2200" dirty="0">
                <a:latin typeface="Calibri" pitchFamily="34" charset="0"/>
                <a:cs typeface="Calibri" pitchFamily="34" charset="0"/>
              </a:rPr>
              <a:t> les ressources rares de l'entreprise (temps, hommes et argent) afin qu'elle construise des avantages durablement rentables.</a:t>
            </a:r>
          </a:p>
        </p:txBody>
      </p:sp>
      <p:sp>
        <p:nvSpPr>
          <p:cNvPr id="44072" name="Text Box 40"/>
          <p:cNvSpPr txBox="1">
            <a:spLocks noChangeArrowheads="1"/>
          </p:cNvSpPr>
          <p:nvPr/>
        </p:nvSpPr>
        <p:spPr bwMode="auto">
          <a:xfrm>
            <a:off x="2591693" y="1223491"/>
            <a:ext cx="4659313" cy="125730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fr-FR" b="1" dirty="0" err="1">
                <a:latin typeface="Calibri" pitchFamily="34" charset="0"/>
                <a:cs typeface="Calibri" pitchFamily="34" charset="0"/>
              </a:rPr>
              <a:t>Stratigos</a:t>
            </a:r>
            <a:r>
              <a:rPr lang="fr-FR" dirty="0">
                <a:latin typeface="Calibri" pitchFamily="34" charset="0"/>
                <a:cs typeface="Calibri" pitchFamily="34" charset="0"/>
              </a:rPr>
              <a:t> = chef d'armée, général.</a:t>
            </a:r>
          </a:p>
          <a:p>
            <a:pPr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fr-FR" b="1" dirty="0" err="1">
                <a:latin typeface="Calibri" pitchFamily="34" charset="0"/>
                <a:cs typeface="Calibri" pitchFamily="34" charset="0"/>
              </a:rPr>
              <a:t>Stratos</a:t>
            </a:r>
            <a:r>
              <a:rPr lang="fr-FR" dirty="0">
                <a:latin typeface="Calibri" pitchFamily="34" charset="0"/>
                <a:cs typeface="Calibri" pitchFamily="34" charset="0"/>
              </a:rPr>
              <a:t> = armée.</a:t>
            </a:r>
          </a:p>
          <a:p>
            <a:pPr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fr-FR" b="1" dirty="0" err="1">
                <a:latin typeface="Calibri" pitchFamily="34" charset="0"/>
                <a:cs typeface="Calibri" pitchFamily="34" charset="0"/>
              </a:rPr>
              <a:t>Agein</a:t>
            </a:r>
            <a:r>
              <a:rPr lang="fr-FR" dirty="0">
                <a:latin typeface="Calibri" pitchFamily="34" charset="0"/>
                <a:cs typeface="Calibri" pitchFamily="34" charset="0"/>
              </a:rPr>
              <a:t> = conduire.</a:t>
            </a:r>
          </a:p>
        </p:txBody>
      </p:sp>
      <p:pic>
        <p:nvPicPr>
          <p:cNvPr id="44" name="Image 43" descr="Jujuts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0" y="503411"/>
            <a:ext cx="10367964" cy="51752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Autres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étymologies et définitions</a:t>
            </a:r>
          </a:p>
        </p:txBody>
      </p:sp>
      <p:sp>
        <p:nvSpPr>
          <p:cNvPr id="45096" name="Text Box 40"/>
          <p:cNvSpPr txBox="1">
            <a:spLocks noChangeArrowheads="1"/>
          </p:cNvSpPr>
          <p:nvPr/>
        </p:nvSpPr>
        <p:spPr bwMode="auto">
          <a:xfrm>
            <a:off x="1607169" y="2015579"/>
            <a:ext cx="6264365" cy="1004459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fr-FR" sz="2100" b="1">
                <a:solidFill>
                  <a:srgbClr val="DA0030"/>
                </a:solidFill>
                <a:latin typeface="Calibri" pitchFamily="34" charset="0"/>
                <a:cs typeface="Calibri" pitchFamily="34" charset="0"/>
              </a:rPr>
              <a:t>Politikos</a:t>
            </a:r>
            <a:r>
              <a:rPr lang="fr-FR" sz="2100">
                <a:latin typeface="Calibri" pitchFamily="34" charset="0"/>
                <a:cs typeface="Calibri" pitchFamily="34" charset="0"/>
              </a:rPr>
              <a:t> = de la cité</a:t>
            </a:r>
          </a:p>
          <a:p>
            <a:pPr>
              <a:lnSpc>
                <a:spcPct val="100000"/>
              </a:lnSpc>
              <a:spcBef>
                <a:spcPts val="325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fr-FR" sz="2100">
                <a:latin typeface="Calibri" pitchFamily="34" charset="0"/>
                <a:cs typeface="Calibri" pitchFamily="34" charset="0"/>
              </a:rPr>
              <a:t>Science ou art de gouverner, mener des affaires.</a:t>
            </a:r>
          </a:p>
          <a:p>
            <a:pPr>
              <a:lnSpc>
                <a:spcPct val="100000"/>
              </a:lnSpc>
              <a:spcBef>
                <a:spcPts val="325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fr-FR" sz="2100">
                <a:latin typeface="Calibri" pitchFamily="34" charset="0"/>
                <a:cs typeface="Calibri" pitchFamily="34" charset="0"/>
              </a:rPr>
              <a:t>Conduite calculée pour atteindre un but précis.</a:t>
            </a:r>
          </a:p>
        </p:txBody>
      </p:sp>
      <p:sp>
        <p:nvSpPr>
          <p:cNvPr id="45097" name="Text Box 41"/>
          <p:cNvSpPr txBox="1">
            <a:spLocks noChangeArrowheads="1"/>
          </p:cNvSpPr>
          <p:nvPr/>
        </p:nvSpPr>
        <p:spPr bwMode="auto">
          <a:xfrm>
            <a:off x="1583581" y="3383731"/>
            <a:ext cx="7841408" cy="196499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2100" b="1" dirty="0" err="1">
                <a:solidFill>
                  <a:srgbClr val="DA0030"/>
                </a:solidFill>
                <a:latin typeface="Calibri" pitchFamily="34" charset="0"/>
                <a:cs typeface="Calibri" pitchFamily="34" charset="0"/>
              </a:rPr>
              <a:t>Taktiké</a:t>
            </a:r>
            <a:r>
              <a:rPr lang="fr-FR" sz="2100" dirty="0">
                <a:latin typeface="Calibri" pitchFamily="34" charset="0"/>
                <a:cs typeface="Calibri" pitchFamily="34" charset="0"/>
              </a:rPr>
              <a:t> = art de ranger, de disposer</a:t>
            </a:r>
          </a:p>
          <a:p>
            <a:pPr>
              <a:lnSpc>
                <a:spcPct val="100000"/>
              </a:lnSpc>
              <a:spcBef>
                <a:spcPts val="325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Art de conduire une opération limitée dans le temps</a:t>
            </a:r>
          </a:p>
          <a:p>
            <a:pPr>
              <a:lnSpc>
                <a:spcPct val="100000"/>
              </a:lnSpc>
              <a:spcBef>
                <a:spcPts val="325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(par opposition à stratégie).</a:t>
            </a:r>
          </a:p>
          <a:p>
            <a:pPr>
              <a:lnSpc>
                <a:spcPct val="100000"/>
              </a:lnSpc>
              <a:spcBef>
                <a:spcPts val="325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Ensemble de moyens que l'on emploie pour </a:t>
            </a:r>
            <a:r>
              <a:rPr lang="fr-FR" sz="2100" dirty="0" smtClean="0">
                <a:latin typeface="Calibri" pitchFamily="34" charset="0"/>
                <a:cs typeface="Calibri" pitchFamily="34" charset="0"/>
              </a:rPr>
              <a:t>atteindre un </a:t>
            </a:r>
            <a:r>
              <a:rPr lang="fr-FR" sz="2100" dirty="0">
                <a:latin typeface="Calibri" pitchFamily="34" charset="0"/>
                <a:cs typeface="Calibri" pitchFamily="34" charset="0"/>
              </a:rPr>
              <a:t>objectif.</a:t>
            </a:r>
          </a:p>
          <a:p>
            <a:pPr>
              <a:lnSpc>
                <a:spcPct val="100000"/>
              </a:lnSpc>
              <a:spcBef>
                <a:spcPts val="325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Conduite adoptée pour obtenir quelque chose.</a:t>
            </a:r>
          </a:p>
        </p:txBody>
      </p:sp>
      <p:pic>
        <p:nvPicPr>
          <p:cNvPr id="45" name="Image 44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 Box 1"/>
          <p:cNvSpPr txBox="1">
            <a:spLocks noChangeArrowheads="1"/>
          </p:cNvSpPr>
          <p:nvPr/>
        </p:nvSpPr>
        <p:spPr bwMode="auto">
          <a:xfrm>
            <a:off x="0" y="431403"/>
            <a:ext cx="10367963" cy="45720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Positionnement</a:t>
            </a:r>
            <a:endParaRPr lang="fr-FR" sz="2500" b="1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46120" name="Group 40"/>
          <p:cNvGrpSpPr>
            <a:grpSpLocks/>
          </p:cNvGrpSpPr>
          <p:nvPr/>
        </p:nvGrpSpPr>
        <p:grpSpPr bwMode="auto">
          <a:xfrm>
            <a:off x="4679951" y="2112963"/>
            <a:ext cx="5111750" cy="3336925"/>
            <a:chOff x="2948" y="1331"/>
            <a:chExt cx="3220" cy="2102"/>
          </a:xfrm>
        </p:grpSpPr>
        <p:grpSp>
          <p:nvGrpSpPr>
            <p:cNvPr id="46121" name="Group 41"/>
            <p:cNvGrpSpPr>
              <a:grpSpLocks/>
            </p:cNvGrpSpPr>
            <p:nvPr/>
          </p:nvGrpSpPr>
          <p:grpSpPr bwMode="auto">
            <a:xfrm>
              <a:off x="3185" y="1331"/>
              <a:ext cx="2983" cy="1800"/>
              <a:chOff x="3185" y="1331"/>
              <a:chExt cx="2983" cy="1800"/>
            </a:xfrm>
          </p:grpSpPr>
          <p:grpSp>
            <p:nvGrpSpPr>
              <p:cNvPr id="46122" name="Group 42"/>
              <p:cNvGrpSpPr>
                <a:grpSpLocks/>
              </p:cNvGrpSpPr>
              <p:nvPr/>
            </p:nvGrpSpPr>
            <p:grpSpPr bwMode="auto">
              <a:xfrm>
                <a:off x="3185" y="1331"/>
                <a:ext cx="2166" cy="1800"/>
                <a:chOff x="3185" y="1331"/>
                <a:chExt cx="2166" cy="1800"/>
              </a:xfrm>
            </p:grpSpPr>
            <p:grpSp>
              <p:nvGrpSpPr>
                <p:cNvPr id="46123" name="Group 43"/>
                <p:cNvGrpSpPr>
                  <a:grpSpLocks/>
                </p:cNvGrpSpPr>
                <p:nvPr/>
              </p:nvGrpSpPr>
              <p:grpSpPr bwMode="auto">
                <a:xfrm>
                  <a:off x="3185" y="2548"/>
                  <a:ext cx="2166" cy="582"/>
                  <a:chOff x="3185" y="2548"/>
                  <a:chExt cx="2166" cy="582"/>
                </a:xfrm>
              </p:grpSpPr>
              <p:sp>
                <p:nvSpPr>
                  <p:cNvPr id="46124" name="Freeform 44"/>
                  <p:cNvSpPr>
                    <a:spLocks noChangeArrowheads="1"/>
                  </p:cNvSpPr>
                  <p:nvPr/>
                </p:nvSpPr>
                <p:spPr bwMode="auto">
                  <a:xfrm>
                    <a:off x="3572" y="2548"/>
                    <a:ext cx="1779" cy="58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431" y="2572"/>
                      </a:cxn>
                      <a:cxn ang="0">
                        <a:pos x="7848" y="2128"/>
                      </a:cxn>
                      <a:cxn ang="0">
                        <a:pos x="6534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7849" h="2573">
                        <a:moveTo>
                          <a:pt x="0" y="0"/>
                        </a:moveTo>
                        <a:lnTo>
                          <a:pt x="7431" y="2572"/>
                        </a:lnTo>
                        <a:lnTo>
                          <a:pt x="7848" y="2128"/>
                        </a:lnTo>
                        <a:lnTo>
                          <a:pt x="6534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7000"/>
                  </a:solidFill>
                  <a:ln w="1512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46125" name="Freeform 45"/>
                  <p:cNvSpPr>
                    <a:spLocks noChangeArrowheads="1"/>
                  </p:cNvSpPr>
                  <p:nvPr/>
                </p:nvSpPr>
                <p:spPr bwMode="auto">
                  <a:xfrm>
                    <a:off x="3471" y="2548"/>
                    <a:ext cx="1583" cy="354"/>
                  </a:xfrm>
                  <a:custGeom>
                    <a:avLst/>
                    <a:gdLst/>
                    <a:ahLst/>
                    <a:cxnLst>
                      <a:cxn ang="0">
                        <a:pos x="448" y="0"/>
                      </a:cxn>
                      <a:cxn ang="0">
                        <a:pos x="0" y="433"/>
                      </a:cxn>
                      <a:cxn ang="0">
                        <a:pos x="5500" y="1565"/>
                      </a:cxn>
                      <a:cxn ang="0">
                        <a:pos x="6982" y="0"/>
                      </a:cxn>
                      <a:cxn ang="0">
                        <a:pos x="448" y="0"/>
                      </a:cxn>
                    </a:cxnLst>
                    <a:rect l="0" t="0" r="r" b="b"/>
                    <a:pathLst>
                      <a:path w="6983" h="1566">
                        <a:moveTo>
                          <a:pt x="448" y="0"/>
                        </a:moveTo>
                        <a:lnTo>
                          <a:pt x="0" y="433"/>
                        </a:lnTo>
                        <a:lnTo>
                          <a:pt x="5500" y="1565"/>
                        </a:lnTo>
                        <a:lnTo>
                          <a:pt x="6982" y="0"/>
                        </a:lnTo>
                        <a:lnTo>
                          <a:pt x="448" y="0"/>
                        </a:lnTo>
                      </a:path>
                    </a:pathLst>
                  </a:custGeom>
                  <a:solidFill>
                    <a:srgbClr val="00CE00"/>
                  </a:solidFill>
                  <a:ln w="1512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46126" name="Freeform 46"/>
                  <p:cNvSpPr>
                    <a:spLocks noChangeArrowheads="1"/>
                  </p:cNvSpPr>
                  <p:nvPr/>
                </p:nvSpPr>
                <p:spPr bwMode="auto">
                  <a:xfrm>
                    <a:off x="3185" y="2643"/>
                    <a:ext cx="2069" cy="481"/>
                  </a:xfrm>
                  <a:custGeom>
                    <a:avLst/>
                    <a:gdLst/>
                    <a:ahLst/>
                    <a:cxnLst>
                      <a:cxn ang="0">
                        <a:pos x="1279" y="0"/>
                      </a:cxn>
                      <a:cxn ang="0">
                        <a:pos x="0" y="2125"/>
                      </a:cxn>
                      <a:cxn ang="0">
                        <a:pos x="9127" y="2125"/>
                      </a:cxn>
                      <a:cxn ang="0">
                        <a:pos x="7821" y="0"/>
                      </a:cxn>
                      <a:cxn ang="0">
                        <a:pos x="1279" y="0"/>
                      </a:cxn>
                    </a:cxnLst>
                    <a:rect l="0" t="0" r="r" b="b"/>
                    <a:pathLst>
                      <a:path w="9128" h="2126">
                        <a:moveTo>
                          <a:pt x="1279" y="0"/>
                        </a:moveTo>
                        <a:lnTo>
                          <a:pt x="0" y="2125"/>
                        </a:lnTo>
                        <a:lnTo>
                          <a:pt x="9127" y="2125"/>
                        </a:lnTo>
                        <a:lnTo>
                          <a:pt x="7821" y="0"/>
                        </a:lnTo>
                        <a:lnTo>
                          <a:pt x="1279" y="0"/>
                        </a:lnTo>
                      </a:path>
                    </a:pathLst>
                  </a:custGeom>
                  <a:solidFill>
                    <a:srgbClr val="009800"/>
                  </a:solidFill>
                  <a:ln w="1512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</p:grpSp>
            <p:grpSp>
              <p:nvGrpSpPr>
                <p:cNvPr id="46127" name="Group 47"/>
                <p:cNvGrpSpPr>
                  <a:grpSpLocks/>
                </p:cNvGrpSpPr>
                <p:nvPr/>
              </p:nvGrpSpPr>
              <p:grpSpPr bwMode="auto">
                <a:xfrm>
                  <a:off x="3519" y="2013"/>
                  <a:ext cx="1499" cy="573"/>
                  <a:chOff x="3519" y="2013"/>
                  <a:chExt cx="1499" cy="573"/>
                </a:xfrm>
              </p:grpSpPr>
              <p:sp>
                <p:nvSpPr>
                  <p:cNvPr id="46128" name="Freeform 48"/>
                  <p:cNvSpPr>
                    <a:spLocks noChangeArrowheads="1"/>
                  </p:cNvSpPr>
                  <p:nvPr/>
                </p:nvSpPr>
                <p:spPr bwMode="auto">
                  <a:xfrm>
                    <a:off x="3904" y="2013"/>
                    <a:ext cx="1114" cy="57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465" y="2529"/>
                      </a:cxn>
                      <a:cxn ang="0">
                        <a:pos x="4916" y="2104"/>
                      </a:cxn>
                      <a:cxn ang="0">
                        <a:pos x="3656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917" h="2530">
                        <a:moveTo>
                          <a:pt x="0" y="0"/>
                        </a:moveTo>
                        <a:lnTo>
                          <a:pt x="4465" y="2529"/>
                        </a:lnTo>
                        <a:lnTo>
                          <a:pt x="4916" y="2104"/>
                        </a:lnTo>
                        <a:lnTo>
                          <a:pt x="3656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C96F00"/>
                  </a:solidFill>
                  <a:ln w="1512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46129" name="Freeform 49"/>
                  <p:cNvSpPr>
                    <a:spLocks noChangeArrowheads="1"/>
                  </p:cNvSpPr>
                  <p:nvPr/>
                </p:nvSpPr>
                <p:spPr bwMode="auto">
                  <a:xfrm>
                    <a:off x="3807" y="2013"/>
                    <a:ext cx="925" cy="214"/>
                  </a:xfrm>
                  <a:custGeom>
                    <a:avLst/>
                    <a:gdLst/>
                    <a:ahLst/>
                    <a:cxnLst>
                      <a:cxn ang="0">
                        <a:pos x="427" y="0"/>
                      </a:cxn>
                      <a:cxn ang="0">
                        <a:pos x="0" y="427"/>
                      </a:cxn>
                      <a:cxn ang="0">
                        <a:pos x="3167" y="948"/>
                      </a:cxn>
                      <a:cxn ang="0">
                        <a:pos x="4083" y="0"/>
                      </a:cxn>
                      <a:cxn ang="0">
                        <a:pos x="427" y="0"/>
                      </a:cxn>
                    </a:cxnLst>
                    <a:rect l="0" t="0" r="r" b="b"/>
                    <a:pathLst>
                      <a:path w="4084" h="949">
                        <a:moveTo>
                          <a:pt x="427" y="0"/>
                        </a:moveTo>
                        <a:lnTo>
                          <a:pt x="0" y="427"/>
                        </a:lnTo>
                        <a:lnTo>
                          <a:pt x="3167" y="948"/>
                        </a:lnTo>
                        <a:lnTo>
                          <a:pt x="4083" y="0"/>
                        </a:lnTo>
                        <a:lnTo>
                          <a:pt x="427" y="0"/>
                        </a:lnTo>
                      </a:path>
                    </a:pathLst>
                  </a:custGeom>
                  <a:solidFill>
                    <a:srgbClr val="FFAD2C"/>
                  </a:solidFill>
                  <a:ln w="1512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46130" name="Freeform 50"/>
                  <p:cNvSpPr>
                    <a:spLocks noChangeArrowheads="1"/>
                  </p:cNvSpPr>
                  <p:nvPr/>
                </p:nvSpPr>
                <p:spPr bwMode="auto">
                  <a:xfrm>
                    <a:off x="3519" y="2109"/>
                    <a:ext cx="1403" cy="475"/>
                  </a:xfrm>
                  <a:custGeom>
                    <a:avLst/>
                    <a:gdLst/>
                    <a:ahLst/>
                    <a:cxnLst>
                      <a:cxn ang="0">
                        <a:pos x="1273" y="0"/>
                      </a:cxn>
                      <a:cxn ang="0">
                        <a:pos x="0" y="2096"/>
                      </a:cxn>
                      <a:cxn ang="0">
                        <a:pos x="6192" y="2096"/>
                      </a:cxn>
                      <a:cxn ang="0">
                        <a:pos x="4934" y="0"/>
                      </a:cxn>
                      <a:cxn ang="0">
                        <a:pos x="1273" y="0"/>
                      </a:cxn>
                    </a:cxnLst>
                    <a:rect l="0" t="0" r="r" b="b"/>
                    <a:pathLst>
                      <a:path w="6193" h="2097">
                        <a:moveTo>
                          <a:pt x="1273" y="0"/>
                        </a:moveTo>
                        <a:lnTo>
                          <a:pt x="0" y="2096"/>
                        </a:lnTo>
                        <a:lnTo>
                          <a:pt x="6192" y="2096"/>
                        </a:lnTo>
                        <a:lnTo>
                          <a:pt x="4934" y="0"/>
                        </a:lnTo>
                        <a:lnTo>
                          <a:pt x="1273" y="0"/>
                        </a:lnTo>
                      </a:path>
                    </a:pathLst>
                  </a:custGeom>
                  <a:solidFill>
                    <a:srgbClr val="FB9214"/>
                  </a:solidFill>
                  <a:ln w="1512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</p:grpSp>
            <p:grpSp>
              <p:nvGrpSpPr>
                <p:cNvPr id="46131" name="Group 51"/>
                <p:cNvGrpSpPr>
                  <a:grpSpLocks/>
                </p:cNvGrpSpPr>
                <p:nvPr/>
              </p:nvGrpSpPr>
              <p:grpSpPr bwMode="auto">
                <a:xfrm>
                  <a:off x="3847" y="1331"/>
                  <a:ext cx="849" cy="716"/>
                  <a:chOff x="3847" y="1331"/>
                  <a:chExt cx="849" cy="716"/>
                </a:xfrm>
              </p:grpSpPr>
              <p:sp>
                <p:nvSpPr>
                  <p:cNvPr id="46132" name="Freeform 52"/>
                  <p:cNvSpPr>
                    <a:spLocks noChangeArrowheads="1"/>
                  </p:cNvSpPr>
                  <p:nvPr/>
                </p:nvSpPr>
                <p:spPr bwMode="auto">
                  <a:xfrm>
                    <a:off x="4227" y="1331"/>
                    <a:ext cx="470" cy="709"/>
                  </a:xfrm>
                  <a:custGeom>
                    <a:avLst/>
                    <a:gdLst/>
                    <a:ahLst/>
                    <a:cxnLst>
                      <a:cxn ang="0">
                        <a:pos x="406" y="0"/>
                      </a:cxn>
                      <a:cxn ang="0">
                        <a:pos x="0" y="419"/>
                      </a:cxn>
                      <a:cxn ang="0">
                        <a:pos x="1628" y="3132"/>
                      </a:cxn>
                      <a:cxn ang="0">
                        <a:pos x="2074" y="2739"/>
                      </a:cxn>
                      <a:cxn ang="0">
                        <a:pos x="406" y="0"/>
                      </a:cxn>
                    </a:cxnLst>
                    <a:rect l="0" t="0" r="r" b="b"/>
                    <a:pathLst>
                      <a:path w="2075" h="3133">
                        <a:moveTo>
                          <a:pt x="406" y="0"/>
                        </a:moveTo>
                        <a:lnTo>
                          <a:pt x="0" y="419"/>
                        </a:lnTo>
                        <a:lnTo>
                          <a:pt x="1628" y="3132"/>
                        </a:lnTo>
                        <a:lnTo>
                          <a:pt x="2074" y="2739"/>
                        </a:lnTo>
                        <a:lnTo>
                          <a:pt x="406" y="0"/>
                        </a:lnTo>
                      </a:path>
                    </a:pathLst>
                  </a:custGeom>
                  <a:solidFill>
                    <a:srgbClr val="960018"/>
                  </a:solidFill>
                  <a:ln w="1512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46133" name="Freeform 53"/>
                  <p:cNvSpPr>
                    <a:spLocks noChangeArrowheads="1"/>
                  </p:cNvSpPr>
                  <p:nvPr/>
                </p:nvSpPr>
                <p:spPr bwMode="auto">
                  <a:xfrm>
                    <a:off x="3847" y="1425"/>
                    <a:ext cx="754" cy="621"/>
                  </a:xfrm>
                  <a:custGeom>
                    <a:avLst/>
                    <a:gdLst/>
                    <a:ahLst/>
                    <a:cxnLst>
                      <a:cxn ang="0">
                        <a:pos x="1656" y="0"/>
                      </a:cxn>
                      <a:cxn ang="0">
                        <a:pos x="0" y="2744"/>
                      </a:cxn>
                      <a:cxn ang="0">
                        <a:pos x="3327" y="2744"/>
                      </a:cxn>
                      <a:cxn ang="0">
                        <a:pos x="1656" y="0"/>
                      </a:cxn>
                    </a:cxnLst>
                    <a:rect l="0" t="0" r="r" b="b"/>
                    <a:pathLst>
                      <a:path w="3328" h="2745">
                        <a:moveTo>
                          <a:pt x="1656" y="0"/>
                        </a:moveTo>
                        <a:lnTo>
                          <a:pt x="0" y="2744"/>
                        </a:lnTo>
                        <a:lnTo>
                          <a:pt x="3327" y="2744"/>
                        </a:lnTo>
                        <a:lnTo>
                          <a:pt x="1656" y="0"/>
                        </a:lnTo>
                      </a:path>
                    </a:pathLst>
                  </a:custGeom>
                  <a:solidFill>
                    <a:srgbClr val="FF0000"/>
                  </a:solidFill>
                  <a:ln w="1512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</p:grpSp>
            <p:grpSp>
              <p:nvGrpSpPr>
                <p:cNvPr id="46134" name="Group 54"/>
                <p:cNvGrpSpPr>
                  <a:grpSpLocks/>
                </p:cNvGrpSpPr>
                <p:nvPr/>
              </p:nvGrpSpPr>
              <p:grpSpPr bwMode="auto">
                <a:xfrm>
                  <a:off x="3357" y="2671"/>
                  <a:ext cx="1724" cy="419"/>
                  <a:chOff x="3357" y="2671"/>
                  <a:chExt cx="1724" cy="419"/>
                </a:xfrm>
              </p:grpSpPr>
              <p:sp>
                <p:nvSpPr>
                  <p:cNvPr id="46135" name="Freeform 55"/>
                  <p:cNvSpPr>
                    <a:spLocks noChangeArrowheads="1"/>
                  </p:cNvSpPr>
                  <p:nvPr/>
                </p:nvSpPr>
                <p:spPr bwMode="auto">
                  <a:xfrm>
                    <a:off x="3357" y="2671"/>
                    <a:ext cx="1725" cy="420"/>
                  </a:xfrm>
                  <a:custGeom>
                    <a:avLst/>
                    <a:gdLst/>
                    <a:ahLst/>
                    <a:cxnLst>
                      <a:cxn ang="0">
                        <a:pos x="0" y="1854"/>
                      </a:cxn>
                      <a:cxn ang="0">
                        <a:pos x="7608" y="1854"/>
                      </a:cxn>
                      <a:cxn ang="0">
                        <a:pos x="7608" y="0"/>
                      </a:cxn>
                      <a:cxn ang="0">
                        <a:pos x="0" y="0"/>
                      </a:cxn>
                      <a:cxn ang="0">
                        <a:pos x="2" y="1854"/>
                      </a:cxn>
                      <a:cxn ang="0">
                        <a:pos x="0" y="1854"/>
                      </a:cxn>
                    </a:cxnLst>
                    <a:rect l="0" t="0" r="r" b="b"/>
                    <a:pathLst>
                      <a:path w="7609" h="1855">
                        <a:moveTo>
                          <a:pt x="0" y="1854"/>
                        </a:moveTo>
                        <a:lnTo>
                          <a:pt x="7608" y="1854"/>
                        </a:lnTo>
                        <a:lnTo>
                          <a:pt x="7608" y="0"/>
                        </a:lnTo>
                        <a:lnTo>
                          <a:pt x="0" y="0"/>
                        </a:lnTo>
                        <a:lnTo>
                          <a:pt x="2" y="1854"/>
                        </a:lnTo>
                        <a:lnTo>
                          <a:pt x="0" y="1854"/>
                        </a:lnTo>
                      </a:path>
                    </a:pathLst>
                  </a:custGeom>
                  <a:noFill/>
                  <a:ln w="1512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46136" name="Text Box 5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98" y="2726"/>
                    <a:ext cx="1436" cy="323"/>
                  </a:xfrm>
                  <a:prstGeom prst="rect">
                    <a:avLst/>
                  </a:prstGeom>
                  <a:noFill/>
                  <a:ln w="10080">
                    <a:noFill/>
                    <a:round/>
                    <a:headEnd/>
                    <a:tailEnd/>
                  </a:ln>
                  <a:effectLst/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ct val="100000"/>
                      </a:lnSpc>
                      <a:tabLst>
                        <a:tab pos="723900" algn="l"/>
                        <a:tab pos="1447800" algn="l"/>
                        <a:tab pos="2171700" algn="l"/>
                      </a:tabLst>
                    </a:pPr>
                    <a:r>
                      <a:rPr lang="fr-FR" sz="1800">
                        <a:solidFill>
                          <a:srgbClr val="FFFFFF"/>
                        </a:solidFill>
                        <a:latin typeface="Calibri" pitchFamily="34" charset="0"/>
                        <a:cs typeface="Calibri" pitchFamily="34" charset="0"/>
                      </a:rPr>
                      <a:t>TACTIQUE</a:t>
                    </a:r>
                  </a:p>
                </p:txBody>
              </p:sp>
            </p:grpSp>
            <p:grpSp>
              <p:nvGrpSpPr>
                <p:cNvPr id="46137" name="Group 57"/>
                <p:cNvGrpSpPr>
                  <a:grpSpLocks/>
                </p:cNvGrpSpPr>
                <p:nvPr/>
              </p:nvGrpSpPr>
              <p:grpSpPr bwMode="auto">
                <a:xfrm>
                  <a:off x="3685" y="2243"/>
                  <a:ext cx="1105" cy="213"/>
                  <a:chOff x="3685" y="2243"/>
                  <a:chExt cx="1105" cy="213"/>
                </a:xfrm>
              </p:grpSpPr>
              <p:sp>
                <p:nvSpPr>
                  <p:cNvPr id="46138" name="Freeform 58"/>
                  <p:cNvSpPr>
                    <a:spLocks noChangeArrowheads="1"/>
                  </p:cNvSpPr>
                  <p:nvPr/>
                </p:nvSpPr>
                <p:spPr bwMode="auto">
                  <a:xfrm>
                    <a:off x="3685" y="2243"/>
                    <a:ext cx="1105" cy="213"/>
                  </a:xfrm>
                  <a:custGeom>
                    <a:avLst/>
                    <a:gdLst/>
                    <a:ahLst/>
                    <a:cxnLst>
                      <a:cxn ang="0">
                        <a:pos x="0" y="942"/>
                      </a:cxn>
                      <a:cxn ang="0">
                        <a:pos x="4876" y="942"/>
                      </a:cxn>
                      <a:cxn ang="0">
                        <a:pos x="4876" y="0"/>
                      </a:cxn>
                      <a:cxn ang="0">
                        <a:pos x="0" y="0"/>
                      </a:cxn>
                      <a:cxn ang="0">
                        <a:pos x="1" y="942"/>
                      </a:cxn>
                      <a:cxn ang="0">
                        <a:pos x="0" y="942"/>
                      </a:cxn>
                    </a:cxnLst>
                    <a:rect l="0" t="0" r="r" b="b"/>
                    <a:pathLst>
                      <a:path w="4877" h="943">
                        <a:moveTo>
                          <a:pt x="0" y="942"/>
                        </a:moveTo>
                        <a:lnTo>
                          <a:pt x="4876" y="942"/>
                        </a:lnTo>
                        <a:lnTo>
                          <a:pt x="4876" y="0"/>
                        </a:lnTo>
                        <a:lnTo>
                          <a:pt x="0" y="0"/>
                        </a:lnTo>
                        <a:lnTo>
                          <a:pt x="1" y="942"/>
                        </a:lnTo>
                        <a:lnTo>
                          <a:pt x="0" y="942"/>
                        </a:lnTo>
                      </a:path>
                    </a:pathLst>
                  </a:custGeom>
                  <a:noFill/>
                  <a:ln w="1512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46139" name="Text Box 5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76" y="2271"/>
                    <a:ext cx="920" cy="164"/>
                  </a:xfrm>
                  <a:prstGeom prst="rect">
                    <a:avLst/>
                  </a:prstGeom>
                  <a:noFill/>
                  <a:ln w="10080">
                    <a:noFill/>
                    <a:round/>
                    <a:headEnd/>
                    <a:tailEnd/>
                  </a:ln>
                  <a:effectLst/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ct val="100000"/>
                      </a:lnSpc>
                      <a:tabLst>
                        <a:tab pos="723900" algn="l"/>
                        <a:tab pos="1447800" algn="l"/>
                      </a:tabLst>
                    </a:pPr>
                    <a:r>
                      <a:rPr lang="fr-FR" sz="1700">
                        <a:solidFill>
                          <a:srgbClr val="FFFFFF"/>
                        </a:solidFill>
                        <a:latin typeface="Calibri" pitchFamily="34" charset="0"/>
                        <a:cs typeface="Calibri" pitchFamily="34" charset="0"/>
                      </a:rPr>
                      <a:t>STRATÉGIQUE</a:t>
                    </a:r>
                  </a:p>
                </p:txBody>
              </p:sp>
            </p:grpSp>
            <p:grpSp>
              <p:nvGrpSpPr>
                <p:cNvPr id="46140" name="Group 60"/>
                <p:cNvGrpSpPr>
                  <a:grpSpLocks/>
                </p:cNvGrpSpPr>
                <p:nvPr/>
              </p:nvGrpSpPr>
              <p:grpSpPr bwMode="auto">
                <a:xfrm>
                  <a:off x="3834" y="1746"/>
                  <a:ext cx="769" cy="337"/>
                  <a:chOff x="3834" y="1746"/>
                  <a:chExt cx="769" cy="337"/>
                </a:xfrm>
              </p:grpSpPr>
              <p:sp>
                <p:nvSpPr>
                  <p:cNvPr id="46141" name="Freeform 61"/>
                  <p:cNvSpPr>
                    <a:spLocks noChangeArrowheads="1"/>
                  </p:cNvSpPr>
                  <p:nvPr/>
                </p:nvSpPr>
                <p:spPr bwMode="auto">
                  <a:xfrm>
                    <a:off x="3834" y="1746"/>
                    <a:ext cx="769" cy="337"/>
                  </a:xfrm>
                  <a:custGeom>
                    <a:avLst/>
                    <a:gdLst/>
                    <a:ahLst/>
                    <a:cxnLst>
                      <a:cxn ang="0">
                        <a:pos x="0" y="1489"/>
                      </a:cxn>
                      <a:cxn ang="0">
                        <a:pos x="3394" y="1489"/>
                      </a:cxn>
                      <a:cxn ang="0">
                        <a:pos x="3394" y="0"/>
                      </a:cxn>
                      <a:cxn ang="0">
                        <a:pos x="0" y="0"/>
                      </a:cxn>
                      <a:cxn ang="0">
                        <a:pos x="1" y="1489"/>
                      </a:cxn>
                      <a:cxn ang="0">
                        <a:pos x="0" y="1489"/>
                      </a:cxn>
                    </a:cxnLst>
                    <a:rect l="0" t="0" r="r" b="b"/>
                    <a:pathLst>
                      <a:path w="3395" h="1490">
                        <a:moveTo>
                          <a:pt x="0" y="1489"/>
                        </a:moveTo>
                        <a:lnTo>
                          <a:pt x="3394" y="1489"/>
                        </a:lnTo>
                        <a:lnTo>
                          <a:pt x="3394" y="0"/>
                        </a:lnTo>
                        <a:lnTo>
                          <a:pt x="0" y="0"/>
                        </a:lnTo>
                        <a:lnTo>
                          <a:pt x="1" y="1489"/>
                        </a:lnTo>
                        <a:lnTo>
                          <a:pt x="0" y="1489"/>
                        </a:lnTo>
                      </a:path>
                    </a:pathLst>
                  </a:custGeom>
                  <a:noFill/>
                  <a:ln w="1512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46142" name="Text Box 6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98" y="1790"/>
                    <a:ext cx="640" cy="259"/>
                  </a:xfrm>
                  <a:prstGeom prst="rect">
                    <a:avLst/>
                  </a:prstGeom>
                  <a:noFill/>
                  <a:ln w="10080">
                    <a:noFill/>
                    <a:round/>
                    <a:headEnd/>
                    <a:tailEnd/>
                  </a:ln>
                  <a:effectLst/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ct val="100000"/>
                      </a:lnSpc>
                      <a:tabLst>
                        <a:tab pos="723900" algn="l"/>
                      </a:tabLst>
                    </a:pPr>
                    <a:r>
                      <a:rPr lang="fr-FR" sz="1400">
                        <a:solidFill>
                          <a:srgbClr val="FFFFFF"/>
                        </a:solidFill>
                        <a:latin typeface="Calibri" pitchFamily="34" charset="0"/>
                        <a:cs typeface="Calibri" pitchFamily="34" charset="0"/>
                      </a:rPr>
                      <a:t>POLITIQUE</a:t>
                    </a:r>
                  </a:p>
                </p:txBody>
              </p:sp>
            </p:grpSp>
          </p:grpSp>
          <p:grpSp>
            <p:nvGrpSpPr>
              <p:cNvPr id="46143" name="Group 63"/>
              <p:cNvGrpSpPr>
                <a:grpSpLocks/>
              </p:cNvGrpSpPr>
              <p:nvPr/>
            </p:nvGrpSpPr>
            <p:grpSpPr bwMode="auto">
              <a:xfrm>
                <a:off x="5125" y="2041"/>
                <a:ext cx="1043" cy="852"/>
                <a:chOff x="5125" y="2041"/>
                <a:chExt cx="1043" cy="852"/>
              </a:xfrm>
            </p:grpSpPr>
            <p:sp>
              <p:nvSpPr>
                <p:cNvPr id="46144" name="Text Box 64"/>
                <p:cNvSpPr txBox="1">
                  <a:spLocks noChangeArrowheads="1"/>
                </p:cNvSpPr>
                <p:nvPr/>
              </p:nvSpPr>
              <p:spPr bwMode="auto">
                <a:xfrm>
                  <a:off x="5125" y="2041"/>
                  <a:ext cx="931" cy="315"/>
                </a:xfrm>
                <a:prstGeom prst="rect">
                  <a:avLst/>
                </a:prstGeom>
                <a:noFill/>
                <a:ln w="15120">
                  <a:noFill/>
                  <a:round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pPr>
                    <a:lnSpc>
                      <a:spcPct val="100000"/>
                    </a:lnSpc>
                    <a:tabLst>
                      <a:tab pos="723900" algn="l"/>
                      <a:tab pos="1447800" algn="l"/>
                    </a:tabLst>
                  </a:pPr>
                  <a:r>
                    <a:rPr lang="fr-FR" sz="1700" dirty="0">
                      <a:latin typeface="Calibri" pitchFamily="34" charset="0"/>
                      <a:cs typeface="Calibri" pitchFamily="34" charset="0"/>
                    </a:rPr>
                    <a:t>Business </a:t>
                  </a:r>
                  <a:r>
                    <a:rPr lang="fr-FR" sz="1700" dirty="0" err="1">
                      <a:latin typeface="Calibri" pitchFamily="34" charset="0"/>
                      <a:cs typeface="Calibri" pitchFamily="34" charset="0"/>
                    </a:rPr>
                    <a:t>strategy</a:t>
                  </a:r>
                  <a:endParaRPr lang="fr-FR" sz="1700" dirty="0"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46145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5322" y="2585"/>
                  <a:ext cx="846" cy="308"/>
                </a:xfrm>
                <a:prstGeom prst="rect">
                  <a:avLst/>
                </a:prstGeom>
                <a:noFill/>
                <a:ln w="15120">
                  <a:noFill/>
                  <a:round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pPr>
                    <a:lnSpc>
                      <a:spcPct val="100000"/>
                    </a:lnSpc>
                    <a:tabLst>
                      <a:tab pos="723900" algn="l"/>
                      <a:tab pos="1447800" algn="l"/>
                    </a:tabLst>
                  </a:pPr>
                  <a:r>
                    <a:rPr lang="fr-FR" sz="1600" dirty="0" smtClean="0">
                      <a:latin typeface="Calibri" pitchFamily="34" charset="0"/>
                      <a:cs typeface="Calibri" pitchFamily="34" charset="0"/>
                    </a:rPr>
                    <a:t>Management</a:t>
                  </a:r>
                </a:p>
                <a:p>
                  <a:pPr>
                    <a:lnSpc>
                      <a:spcPct val="100000"/>
                    </a:lnSpc>
                    <a:tabLst>
                      <a:tab pos="723900" algn="l"/>
                      <a:tab pos="1447800" algn="l"/>
                    </a:tabLst>
                  </a:pPr>
                  <a:r>
                    <a:rPr lang="fr-FR" sz="1600" dirty="0" smtClean="0">
                      <a:latin typeface="Calibri" pitchFamily="34" charset="0"/>
                      <a:cs typeface="Calibri" pitchFamily="34" charset="0"/>
                    </a:rPr>
                    <a:t>par </a:t>
                  </a:r>
                  <a:r>
                    <a:rPr lang="fr-FR" sz="1600" dirty="0">
                      <a:latin typeface="Calibri" pitchFamily="34" charset="0"/>
                      <a:cs typeface="Calibri" pitchFamily="34" charset="0"/>
                    </a:rPr>
                    <a:t>projet</a:t>
                  </a:r>
                </a:p>
              </p:txBody>
            </p:sp>
          </p:grpSp>
          <p:grpSp>
            <p:nvGrpSpPr>
              <p:cNvPr id="46146" name="Group 66"/>
              <p:cNvGrpSpPr>
                <a:grpSpLocks/>
              </p:cNvGrpSpPr>
              <p:nvPr/>
            </p:nvGrpSpPr>
            <p:grpSpPr bwMode="auto">
              <a:xfrm>
                <a:off x="4717" y="1496"/>
                <a:ext cx="1134" cy="364"/>
                <a:chOff x="4717" y="1496"/>
                <a:chExt cx="1134" cy="364"/>
              </a:xfrm>
            </p:grpSpPr>
            <p:sp>
              <p:nvSpPr>
                <p:cNvPr id="46147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4717" y="1496"/>
                  <a:ext cx="1055" cy="227"/>
                </a:xfrm>
                <a:prstGeom prst="rect">
                  <a:avLst/>
                </a:prstGeom>
                <a:noFill/>
                <a:ln w="15120">
                  <a:noFill/>
                  <a:round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pPr>
                    <a:lnSpc>
                      <a:spcPct val="100000"/>
                    </a:lnSpc>
                    <a:tabLst>
                      <a:tab pos="723900" algn="l"/>
                      <a:tab pos="1447800" algn="l"/>
                    </a:tabLst>
                  </a:pPr>
                  <a:r>
                    <a:rPr lang="fr-FR" sz="1700" dirty="0" err="1">
                      <a:latin typeface="Calibri" pitchFamily="34" charset="0"/>
                      <a:cs typeface="Calibri" pitchFamily="34" charset="0"/>
                    </a:rPr>
                    <a:t>Corporate</a:t>
                  </a:r>
                  <a:r>
                    <a:rPr lang="fr-FR" sz="1700" dirty="0">
                      <a:latin typeface="Calibri" pitchFamily="34" charset="0"/>
                      <a:cs typeface="Calibri" pitchFamily="34" charset="0"/>
                    </a:rPr>
                    <a:t> </a:t>
                  </a:r>
                  <a:r>
                    <a:rPr lang="fr-FR" sz="1700" dirty="0" err="1">
                      <a:latin typeface="Calibri" pitchFamily="34" charset="0"/>
                      <a:cs typeface="Calibri" pitchFamily="34" charset="0"/>
                    </a:rPr>
                    <a:t>strategy</a:t>
                  </a:r>
                  <a:endParaRPr lang="fr-FR" sz="1700" dirty="0"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46148" name="Text Box 68"/>
                <p:cNvSpPr txBox="1">
                  <a:spLocks noChangeArrowheads="1"/>
                </p:cNvSpPr>
                <p:nvPr/>
              </p:nvSpPr>
              <p:spPr bwMode="auto">
                <a:xfrm>
                  <a:off x="4717" y="1633"/>
                  <a:ext cx="1134" cy="227"/>
                </a:xfrm>
                <a:prstGeom prst="rect">
                  <a:avLst/>
                </a:prstGeom>
                <a:noFill/>
                <a:ln w="15120">
                  <a:noFill/>
                  <a:round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pPr>
                    <a:lnSpc>
                      <a:spcPct val="100000"/>
                    </a:lnSpc>
                    <a:tabLst>
                      <a:tab pos="723900" algn="l"/>
                      <a:tab pos="1447800" algn="l"/>
                    </a:tabLst>
                  </a:pPr>
                  <a:r>
                    <a:rPr lang="fr-FR" sz="1600" dirty="0">
                      <a:latin typeface="Calibri" pitchFamily="34" charset="0"/>
                      <a:cs typeface="Calibri" pitchFamily="34" charset="0"/>
                    </a:rPr>
                    <a:t>management global</a:t>
                  </a:r>
                </a:p>
              </p:txBody>
            </p:sp>
          </p:grpSp>
        </p:grpSp>
        <p:sp>
          <p:nvSpPr>
            <p:cNvPr id="46149" name="Text Box 69"/>
            <p:cNvSpPr txBox="1">
              <a:spLocks noChangeArrowheads="1"/>
            </p:cNvSpPr>
            <p:nvPr/>
          </p:nvSpPr>
          <p:spPr bwMode="auto">
            <a:xfrm>
              <a:off x="2948" y="3220"/>
              <a:ext cx="3133" cy="213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</a:pPr>
              <a:r>
                <a:rPr lang="fr-FR" sz="1500" b="1" i="1" dirty="0">
                  <a:latin typeface="Calibri" pitchFamily="34" charset="0"/>
                  <a:cs typeface="Calibri" pitchFamily="34" charset="0"/>
                </a:rPr>
                <a:t>La stratégie est l'interface entre la politique et la tactique.</a:t>
              </a:r>
            </a:p>
          </p:txBody>
        </p:sp>
      </p:grpSp>
      <p:grpSp>
        <p:nvGrpSpPr>
          <p:cNvPr id="81" name="Groupe 80"/>
          <p:cNvGrpSpPr/>
          <p:nvPr/>
        </p:nvGrpSpPr>
        <p:grpSpPr>
          <a:xfrm>
            <a:off x="1011634" y="1727547"/>
            <a:ext cx="4009330" cy="826195"/>
            <a:chOff x="287437" y="1727547"/>
            <a:chExt cx="4009330" cy="826195"/>
          </a:xfrm>
        </p:grpSpPr>
        <p:sp>
          <p:nvSpPr>
            <p:cNvPr id="46151" name="Text Box 71"/>
            <p:cNvSpPr txBox="1">
              <a:spLocks noChangeArrowheads="1"/>
            </p:cNvSpPr>
            <p:nvPr/>
          </p:nvSpPr>
          <p:spPr bwMode="auto">
            <a:xfrm>
              <a:off x="287437" y="1727547"/>
              <a:ext cx="3055938" cy="50958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lnSpc>
                  <a:spcPct val="115000"/>
                </a:lnSpc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1500" b="1" dirty="0">
                  <a:latin typeface="Calibri" pitchFamily="34" charset="0"/>
                  <a:cs typeface="Calibri" pitchFamily="34" charset="0"/>
                </a:rPr>
                <a:t>1 - STRATEGIC PLANNING - Où ?</a:t>
              </a:r>
            </a:p>
          </p:txBody>
        </p:sp>
        <p:sp>
          <p:nvSpPr>
            <p:cNvPr id="46152" name="Text Box 72"/>
            <p:cNvSpPr txBox="1">
              <a:spLocks noChangeArrowheads="1"/>
            </p:cNvSpPr>
            <p:nvPr/>
          </p:nvSpPr>
          <p:spPr bwMode="auto">
            <a:xfrm>
              <a:off x="503461" y="2015579"/>
              <a:ext cx="3793306" cy="538163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lnSpc>
                  <a:spcPct val="115000"/>
                </a:lnSpc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1500" dirty="0">
                  <a:latin typeface="Calibri" pitchFamily="34" charset="0"/>
                  <a:cs typeface="Calibri" pitchFamily="34" charset="0"/>
                </a:rPr>
                <a:t>a - Définition des objectifs </a:t>
              </a:r>
              <a:r>
                <a:rPr lang="fr-FR" sz="1500" dirty="0" smtClean="0">
                  <a:latin typeface="Calibri" pitchFamily="34" charset="0"/>
                  <a:cs typeface="Calibri" pitchFamily="34" charset="0"/>
                </a:rPr>
                <a:t>fondamentaux</a:t>
              </a:r>
              <a:r>
                <a:rPr lang="fr-FR" sz="1500" dirty="0">
                  <a:latin typeface="Calibri" pitchFamily="34" charset="0"/>
                  <a:cs typeface="Calibri" pitchFamily="34" charset="0"/>
                </a:rPr>
                <a:t>.</a:t>
              </a:r>
            </a:p>
            <a:p>
              <a:pPr>
                <a:lnSpc>
                  <a:spcPct val="115000"/>
                </a:lnSpc>
                <a:spcBef>
                  <a:spcPts val="225"/>
                </a:spcBef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1500" dirty="0">
                  <a:latin typeface="Calibri" pitchFamily="34" charset="0"/>
                  <a:cs typeface="Calibri" pitchFamily="34" charset="0"/>
                </a:rPr>
                <a:t>b - Choix des stratégies possibles</a:t>
              </a:r>
              <a:r>
                <a:rPr lang="fr-FR" sz="1500" dirty="0" smtClean="0">
                  <a:latin typeface="Calibri" pitchFamily="34" charset="0"/>
                  <a:cs typeface="Calibri" pitchFamily="34" charset="0"/>
                </a:rPr>
                <a:t>.     </a:t>
              </a:r>
              <a:endParaRPr lang="fr-FR" sz="1500" dirty="0"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82" name="Groupe 81"/>
          <p:cNvGrpSpPr/>
          <p:nvPr/>
        </p:nvGrpSpPr>
        <p:grpSpPr>
          <a:xfrm>
            <a:off x="1011634" y="2735659"/>
            <a:ext cx="5324475" cy="1080120"/>
            <a:chOff x="287437" y="2735659"/>
            <a:chExt cx="5324475" cy="1080120"/>
          </a:xfrm>
        </p:grpSpPr>
        <p:sp>
          <p:nvSpPr>
            <p:cNvPr id="46154" name="Text Box 74"/>
            <p:cNvSpPr txBox="1">
              <a:spLocks noChangeArrowheads="1"/>
            </p:cNvSpPr>
            <p:nvPr/>
          </p:nvSpPr>
          <p:spPr bwMode="auto">
            <a:xfrm>
              <a:off x="287437" y="2735659"/>
              <a:ext cx="5324475" cy="50958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lnSpc>
                  <a:spcPct val="115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</a:pPr>
              <a:r>
                <a:rPr lang="fr-FR" sz="1500" b="1" dirty="0">
                  <a:latin typeface="Calibri" pitchFamily="34" charset="0"/>
                  <a:cs typeface="Calibri" pitchFamily="34" charset="0"/>
                </a:rPr>
                <a:t>2 - CORPORATE DEVELOPMENT PLANNING - Comment ?</a:t>
              </a:r>
            </a:p>
          </p:txBody>
        </p:sp>
        <p:sp>
          <p:nvSpPr>
            <p:cNvPr id="46155" name="Text Box 75"/>
            <p:cNvSpPr txBox="1">
              <a:spLocks noChangeArrowheads="1"/>
            </p:cNvSpPr>
            <p:nvPr/>
          </p:nvSpPr>
          <p:spPr bwMode="auto">
            <a:xfrm>
              <a:off x="503461" y="2995041"/>
              <a:ext cx="4324349" cy="82073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lnSpc>
                  <a:spcPct val="115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</a:pPr>
              <a:r>
                <a:rPr lang="fr-FR" sz="1500" dirty="0">
                  <a:latin typeface="Calibri" pitchFamily="34" charset="0"/>
                  <a:cs typeface="Calibri" pitchFamily="34" charset="0"/>
                </a:rPr>
                <a:t>a - Détermination des ressources manquantes.</a:t>
              </a:r>
            </a:p>
            <a:p>
              <a:pPr>
                <a:lnSpc>
                  <a:spcPct val="115000"/>
                </a:lnSpc>
                <a:spcBef>
                  <a:spcPts val="225"/>
                </a:spcBef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</a:pPr>
              <a:r>
                <a:rPr lang="fr-FR" sz="1500" dirty="0">
                  <a:latin typeface="Calibri" pitchFamily="34" charset="0"/>
                  <a:cs typeface="Calibri" pitchFamily="34" charset="0"/>
                </a:rPr>
                <a:t>b - Définition des actions à entreprendre, calendrier...</a:t>
              </a:r>
            </a:p>
            <a:p>
              <a:pPr>
                <a:lnSpc>
                  <a:spcPct val="115000"/>
                </a:lnSpc>
                <a:spcBef>
                  <a:spcPts val="225"/>
                </a:spcBef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</a:pPr>
              <a:r>
                <a:rPr lang="fr-FR" sz="1500" dirty="0">
                  <a:latin typeface="Calibri" pitchFamily="34" charset="0"/>
                  <a:cs typeface="Calibri" pitchFamily="34" charset="0"/>
                </a:rPr>
                <a:t>c - Affectation des moyens et responsabilités.</a:t>
              </a:r>
            </a:p>
          </p:txBody>
        </p:sp>
      </p:grpSp>
      <p:grpSp>
        <p:nvGrpSpPr>
          <p:cNvPr id="83" name="Groupe 82"/>
          <p:cNvGrpSpPr/>
          <p:nvPr/>
        </p:nvGrpSpPr>
        <p:grpSpPr>
          <a:xfrm>
            <a:off x="1030684" y="4104729"/>
            <a:ext cx="4522788" cy="1089026"/>
            <a:chOff x="306487" y="4104729"/>
            <a:chExt cx="4522788" cy="1089026"/>
          </a:xfrm>
        </p:grpSpPr>
        <p:sp>
          <p:nvSpPr>
            <p:cNvPr id="46153" name="Text Box 73"/>
            <p:cNvSpPr txBox="1">
              <a:spLocks noChangeArrowheads="1"/>
            </p:cNvSpPr>
            <p:nvPr/>
          </p:nvSpPr>
          <p:spPr bwMode="auto">
            <a:xfrm>
              <a:off x="306487" y="4104729"/>
              <a:ext cx="4522788" cy="50958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lnSpc>
                  <a:spcPct val="115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</a:pPr>
              <a:r>
                <a:rPr lang="fr-FR" sz="1500" b="1" dirty="0">
                  <a:latin typeface="Calibri" pitchFamily="34" charset="0"/>
                  <a:cs typeface="Calibri" pitchFamily="34" charset="0"/>
                </a:rPr>
                <a:t>3 - </a:t>
              </a:r>
              <a:r>
                <a:rPr lang="fr-FR" sz="1500" b="1" dirty="0" smtClean="0">
                  <a:latin typeface="Calibri" pitchFamily="34" charset="0"/>
                  <a:cs typeface="Calibri" pitchFamily="34" charset="0"/>
                </a:rPr>
                <a:t>OPÉRATION </a:t>
              </a:r>
              <a:r>
                <a:rPr lang="fr-FR" sz="1500" b="1" dirty="0">
                  <a:latin typeface="Calibri" pitchFamily="34" charset="0"/>
                  <a:cs typeface="Calibri" pitchFamily="34" charset="0"/>
                </a:rPr>
                <a:t>PLANNING - Qui ? Quoi ? Quand ?</a:t>
              </a:r>
            </a:p>
          </p:txBody>
        </p:sp>
        <p:sp>
          <p:nvSpPr>
            <p:cNvPr id="46156" name="Text Box 76"/>
            <p:cNvSpPr txBox="1">
              <a:spLocks noChangeArrowheads="1"/>
            </p:cNvSpPr>
            <p:nvPr/>
          </p:nvSpPr>
          <p:spPr bwMode="auto">
            <a:xfrm>
              <a:off x="571600" y="4373017"/>
              <a:ext cx="3316237" cy="82073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lnSpc>
                  <a:spcPct val="115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500" dirty="0">
                  <a:latin typeface="Calibri" pitchFamily="34" charset="0"/>
                  <a:cs typeface="Calibri" pitchFamily="34" charset="0"/>
                </a:rPr>
                <a:t>a - Programme de </a:t>
              </a:r>
              <a:r>
                <a:rPr lang="fr-FR" sz="1500" dirty="0" smtClean="0">
                  <a:latin typeface="Calibri" pitchFamily="34" charset="0"/>
                  <a:cs typeface="Calibri" pitchFamily="34" charset="0"/>
                </a:rPr>
                <a:t>conception</a:t>
              </a:r>
              <a:r>
                <a:rPr lang="fr-FR" sz="1500" dirty="0">
                  <a:latin typeface="Calibri" pitchFamily="34" charset="0"/>
                  <a:cs typeface="Calibri" pitchFamily="34" charset="0"/>
                </a:rPr>
                <a:t>.</a:t>
              </a:r>
            </a:p>
            <a:p>
              <a:pPr>
                <a:lnSpc>
                  <a:spcPct val="115000"/>
                </a:lnSpc>
                <a:spcBef>
                  <a:spcPts val="225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500" dirty="0">
                  <a:latin typeface="Calibri" pitchFamily="34" charset="0"/>
                  <a:cs typeface="Calibri" pitchFamily="34" charset="0"/>
                </a:rPr>
                <a:t>b - Programme de </a:t>
              </a:r>
              <a:r>
                <a:rPr lang="fr-FR" sz="1500" dirty="0" smtClean="0">
                  <a:latin typeface="Calibri" pitchFamily="34" charset="0"/>
                  <a:cs typeface="Calibri" pitchFamily="34" charset="0"/>
                </a:rPr>
                <a:t>réalisation.</a:t>
              </a:r>
              <a:endParaRPr lang="fr-FR" sz="1500" dirty="0">
                <a:latin typeface="Calibri" pitchFamily="34" charset="0"/>
                <a:cs typeface="Calibri" pitchFamily="34" charset="0"/>
              </a:endParaRPr>
            </a:p>
            <a:p>
              <a:pPr>
                <a:lnSpc>
                  <a:spcPct val="115000"/>
                </a:lnSpc>
                <a:spcBef>
                  <a:spcPts val="225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500" dirty="0">
                  <a:latin typeface="Calibri" pitchFamily="34" charset="0"/>
                  <a:cs typeface="Calibri" pitchFamily="34" charset="0"/>
                </a:rPr>
                <a:t>c - Programme de financement.</a:t>
              </a:r>
            </a:p>
          </p:txBody>
        </p:sp>
      </p:grpSp>
      <p:pic>
        <p:nvPicPr>
          <p:cNvPr id="80" name="Image 79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0" y="561975"/>
            <a:ext cx="10367963" cy="52546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Questions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déterminantes</a:t>
            </a:r>
          </a:p>
        </p:txBody>
      </p:sp>
      <p:grpSp>
        <p:nvGrpSpPr>
          <p:cNvPr id="47143" name="Group 39"/>
          <p:cNvGrpSpPr>
            <a:grpSpLocks/>
          </p:cNvGrpSpPr>
          <p:nvPr/>
        </p:nvGrpSpPr>
        <p:grpSpPr bwMode="auto">
          <a:xfrm>
            <a:off x="2135188" y="2125663"/>
            <a:ext cx="6786562" cy="3440112"/>
            <a:chOff x="1345" y="1339"/>
            <a:chExt cx="4275" cy="2167"/>
          </a:xfrm>
        </p:grpSpPr>
        <p:sp>
          <p:nvSpPr>
            <p:cNvPr id="47144" name="Text Box 40"/>
            <p:cNvSpPr txBox="1">
              <a:spLocks noChangeArrowheads="1"/>
            </p:cNvSpPr>
            <p:nvPr/>
          </p:nvSpPr>
          <p:spPr bwMode="auto">
            <a:xfrm>
              <a:off x="1571" y="1339"/>
              <a:ext cx="3387" cy="31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</a:pPr>
              <a:r>
                <a:rPr lang="fr-FR" i="1">
                  <a:latin typeface="Calibri" pitchFamily="34" charset="0"/>
                  <a:cs typeface="Calibri" pitchFamily="34" charset="0"/>
                </a:rPr>
                <a:t>Que conviendrait-il de faire ?</a:t>
              </a:r>
            </a:p>
          </p:txBody>
        </p:sp>
        <p:sp>
          <p:nvSpPr>
            <p:cNvPr id="47145" name="Text Box 41"/>
            <p:cNvSpPr txBox="1">
              <a:spLocks noChangeArrowheads="1"/>
            </p:cNvSpPr>
            <p:nvPr/>
          </p:nvSpPr>
          <p:spPr bwMode="auto">
            <a:xfrm>
              <a:off x="1345" y="1561"/>
              <a:ext cx="4275" cy="464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 marL="304800" indent="-304800">
                <a:lnSpc>
                  <a:spcPct val="115000"/>
                </a:lnSpc>
                <a:buSzPct val="114000"/>
                <a:buFont typeface="Times New Roman" pitchFamily="16" charset="0"/>
                <a:buBlip>
                  <a:blip r:embed="rId3"/>
                </a:buBlip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</a:tabLst>
              </a:pPr>
              <a:r>
                <a:rPr lang="fr-FR" b="1" dirty="0">
                  <a:latin typeface="Calibri" pitchFamily="34" charset="0"/>
                  <a:cs typeface="Calibri" pitchFamily="34" charset="0"/>
                </a:rPr>
                <a:t>Menace et opportunités de l'environnement</a:t>
              </a:r>
            </a:p>
          </p:txBody>
        </p:sp>
        <p:sp>
          <p:nvSpPr>
            <p:cNvPr id="47146" name="Text Box 42"/>
            <p:cNvSpPr txBox="1">
              <a:spLocks noChangeArrowheads="1"/>
            </p:cNvSpPr>
            <p:nvPr/>
          </p:nvSpPr>
          <p:spPr bwMode="auto">
            <a:xfrm>
              <a:off x="1549" y="1900"/>
              <a:ext cx="3386" cy="31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</a:pPr>
              <a:r>
                <a:rPr lang="fr-FR" i="1">
                  <a:latin typeface="Calibri" pitchFamily="34" charset="0"/>
                  <a:cs typeface="Calibri" pitchFamily="34" charset="0"/>
                </a:rPr>
                <a:t>Que peut-on faire ?</a:t>
              </a:r>
            </a:p>
          </p:txBody>
        </p:sp>
        <p:sp>
          <p:nvSpPr>
            <p:cNvPr id="47147" name="Text Box 43"/>
            <p:cNvSpPr txBox="1">
              <a:spLocks noChangeArrowheads="1"/>
            </p:cNvSpPr>
            <p:nvPr/>
          </p:nvSpPr>
          <p:spPr bwMode="auto">
            <a:xfrm>
              <a:off x="1356" y="2132"/>
              <a:ext cx="3911" cy="284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 marL="304800" indent="-304800">
                <a:lnSpc>
                  <a:spcPct val="115000"/>
                </a:lnSpc>
                <a:buSzPct val="114000"/>
                <a:buFont typeface="Times New Roman" pitchFamily="16" charset="0"/>
                <a:buBlip>
                  <a:blip r:embed="rId3"/>
                </a:buBlip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</a:pPr>
              <a:r>
                <a:rPr lang="fr-FR" b="1" dirty="0">
                  <a:latin typeface="Calibri" pitchFamily="34" charset="0"/>
                  <a:cs typeface="Calibri" pitchFamily="34" charset="0"/>
                </a:rPr>
                <a:t>Forces et faiblesses de </a:t>
              </a:r>
              <a:r>
                <a:rPr lang="fr-FR" b="1" dirty="0" smtClean="0">
                  <a:latin typeface="Calibri" pitchFamily="34" charset="0"/>
                  <a:cs typeface="Calibri" pitchFamily="34" charset="0"/>
                </a:rPr>
                <a:t>la fédération</a:t>
              </a:r>
              <a:endParaRPr lang="fr-FR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7148" name="Text Box 44"/>
            <p:cNvSpPr txBox="1">
              <a:spLocks noChangeArrowheads="1"/>
            </p:cNvSpPr>
            <p:nvPr/>
          </p:nvSpPr>
          <p:spPr bwMode="auto">
            <a:xfrm>
              <a:off x="1556" y="2438"/>
              <a:ext cx="3386" cy="31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</a:pPr>
              <a:r>
                <a:rPr lang="fr-FR" i="1">
                  <a:latin typeface="Calibri" pitchFamily="34" charset="0"/>
                  <a:cs typeface="Calibri" pitchFamily="34" charset="0"/>
                </a:rPr>
                <a:t>Que veut-on faire ?</a:t>
              </a:r>
            </a:p>
          </p:txBody>
        </p:sp>
        <p:sp>
          <p:nvSpPr>
            <p:cNvPr id="47149" name="Text Box 45"/>
            <p:cNvSpPr txBox="1">
              <a:spLocks noChangeArrowheads="1"/>
            </p:cNvSpPr>
            <p:nvPr/>
          </p:nvSpPr>
          <p:spPr bwMode="auto">
            <a:xfrm>
              <a:off x="1356" y="2662"/>
              <a:ext cx="3911" cy="284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 marL="304800" indent="-304800">
                <a:lnSpc>
                  <a:spcPct val="115000"/>
                </a:lnSpc>
                <a:buSzPct val="114000"/>
                <a:buFont typeface="Times New Roman" pitchFamily="16" charset="0"/>
                <a:buBlip>
                  <a:blip r:embed="rId3"/>
                </a:buBlip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</a:pPr>
              <a:r>
                <a:rPr lang="fr-FR" b="1">
                  <a:latin typeface="Calibri" pitchFamily="34" charset="0"/>
                  <a:cs typeface="Calibri" pitchFamily="34" charset="0"/>
                </a:rPr>
                <a:t>Valeurs et aspirations des dirigeants</a:t>
              </a:r>
            </a:p>
          </p:txBody>
        </p:sp>
        <p:sp>
          <p:nvSpPr>
            <p:cNvPr id="47150" name="Text Box 46"/>
            <p:cNvSpPr txBox="1">
              <a:spLocks noChangeArrowheads="1"/>
            </p:cNvSpPr>
            <p:nvPr/>
          </p:nvSpPr>
          <p:spPr bwMode="auto">
            <a:xfrm>
              <a:off x="1549" y="2983"/>
              <a:ext cx="3386" cy="31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</a:pPr>
              <a:r>
                <a:rPr lang="fr-FR" i="1">
                  <a:latin typeface="Calibri" pitchFamily="34" charset="0"/>
                  <a:cs typeface="Calibri" pitchFamily="34" charset="0"/>
                </a:rPr>
                <a:t>Qu'allons-nous faire ?</a:t>
              </a:r>
            </a:p>
          </p:txBody>
        </p:sp>
        <p:sp>
          <p:nvSpPr>
            <p:cNvPr id="47151" name="Text Box 47"/>
            <p:cNvSpPr txBox="1">
              <a:spLocks noChangeArrowheads="1"/>
            </p:cNvSpPr>
            <p:nvPr/>
          </p:nvSpPr>
          <p:spPr bwMode="auto">
            <a:xfrm>
              <a:off x="1348" y="3222"/>
              <a:ext cx="3911" cy="284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 marL="304800" indent="-304800">
                <a:lnSpc>
                  <a:spcPct val="115000"/>
                </a:lnSpc>
                <a:buSzPct val="114000"/>
                <a:buFont typeface="Times New Roman" pitchFamily="16" charset="0"/>
                <a:buBlip>
                  <a:blip r:embed="rId3"/>
                </a:buBlip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</a:pPr>
              <a:r>
                <a:rPr lang="fr-FR" b="1">
                  <a:latin typeface="Calibri" pitchFamily="34" charset="0"/>
                  <a:cs typeface="Calibri" pitchFamily="34" charset="0"/>
                </a:rPr>
                <a:t>Stratégies et plans d'actions</a:t>
              </a:r>
            </a:p>
          </p:txBody>
        </p:sp>
      </p:grpSp>
      <p:pic>
        <p:nvPicPr>
          <p:cNvPr id="51" name="Image 50" descr="Jujuts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66" name="Text Box 38"/>
          <p:cNvSpPr txBox="1">
            <a:spLocks noChangeArrowheads="1"/>
          </p:cNvSpPr>
          <p:nvPr/>
        </p:nvSpPr>
        <p:spPr bwMode="auto">
          <a:xfrm>
            <a:off x="0" y="193675"/>
            <a:ext cx="10367963" cy="782638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3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300" b="1" dirty="0" smtClean="0">
                <a:latin typeface="Calibri" pitchFamily="34" charset="0"/>
                <a:cs typeface="Calibri" pitchFamily="34" charset="0"/>
              </a:rPr>
              <a:t>Planification </a:t>
            </a:r>
            <a:r>
              <a:rPr lang="fr-FR" sz="2300" b="1" dirty="0">
                <a:latin typeface="Calibri" pitchFamily="34" charset="0"/>
                <a:cs typeface="Calibri" pitchFamily="34" charset="0"/>
              </a:rPr>
              <a:t>différenciée</a:t>
            </a:r>
          </a:p>
          <a:p>
            <a:pPr algn="ctr"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300" b="1" dirty="0">
                <a:latin typeface="Calibri" pitchFamily="34" charset="0"/>
                <a:cs typeface="Calibri" pitchFamily="34" charset="0"/>
              </a:rPr>
              <a:t>                                           </a:t>
            </a:r>
            <a:r>
              <a:rPr lang="fr-FR" sz="2300" b="1" dirty="0" smtClean="0">
                <a:latin typeface="Calibri" pitchFamily="34" charset="0"/>
                <a:cs typeface="Calibri" pitchFamily="34" charset="0"/>
              </a:rPr>
              <a:t>      Plans </a:t>
            </a:r>
            <a:r>
              <a:rPr lang="fr-FR" sz="2300" b="1" dirty="0">
                <a:latin typeface="Calibri" pitchFamily="34" charset="0"/>
                <a:cs typeface="Calibri" pitchFamily="34" charset="0"/>
              </a:rPr>
              <a:t>- </a:t>
            </a:r>
            <a:r>
              <a:rPr lang="fr-FR" sz="2300" b="1" dirty="0" smtClean="0">
                <a:latin typeface="Calibri" pitchFamily="34" charset="0"/>
                <a:cs typeface="Calibri" pitchFamily="34" charset="0"/>
              </a:rPr>
              <a:t>Programmes </a:t>
            </a:r>
            <a:r>
              <a:rPr lang="fr-FR" sz="2300" b="1" dirty="0">
                <a:latin typeface="Calibri" pitchFamily="34" charset="0"/>
                <a:cs typeface="Calibri" pitchFamily="34" charset="0"/>
              </a:rPr>
              <a:t>- </a:t>
            </a:r>
            <a:r>
              <a:rPr lang="fr-FR" sz="2300" b="1" dirty="0" smtClean="0">
                <a:latin typeface="Calibri" pitchFamily="34" charset="0"/>
                <a:cs typeface="Calibri" pitchFamily="34" charset="0"/>
              </a:rPr>
              <a:t>Budgets</a:t>
            </a:r>
            <a:r>
              <a:rPr lang="fr-FR" sz="2300" b="1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grpSp>
        <p:nvGrpSpPr>
          <p:cNvPr id="48167" name="Group 39"/>
          <p:cNvGrpSpPr>
            <a:grpSpLocks/>
          </p:cNvGrpSpPr>
          <p:nvPr/>
        </p:nvGrpSpPr>
        <p:grpSpPr bwMode="auto">
          <a:xfrm>
            <a:off x="1839913" y="1004888"/>
            <a:ext cx="6508750" cy="6278562"/>
            <a:chOff x="1159" y="633"/>
            <a:chExt cx="4100" cy="3955"/>
          </a:xfrm>
        </p:grpSpPr>
        <p:sp>
          <p:nvSpPr>
            <p:cNvPr id="48168" name="Line 40"/>
            <p:cNvSpPr>
              <a:spLocks noChangeShapeType="1"/>
            </p:cNvSpPr>
            <p:nvPr/>
          </p:nvSpPr>
          <p:spPr bwMode="auto">
            <a:xfrm>
              <a:off x="1920" y="1584"/>
              <a:ext cx="0" cy="6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grpSp>
          <p:nvGrpSpPr>
            <p:cNvPr id="48169" name="Group 41"/>
            <p:cNvGrpSpPr>
              <a:grpSpLocks/>
            </p:cNvGrpSpPr>
            <p:nvPr/>
          </p:nvGrpSpPr>
          <p:grpSpPr bwMode="auto">
            <a:xfrm>
              <a:off x="1259" y="2000"/>
              <a:ext cx="1539" cy="2493"/>
              <a:chOff x="1259" y="2000"/>
              <a:chExt cx="1539" cy="2493"/>
            </a:xfrm>
          </p:grpSpPr>
          <p:sp>
            <p:nvSpPr>
              <p:cNvPr id="48170" name="Text Box 42"/>
              <p:cNvSpPr txBox="1">
                <a:spLocks noChangeArrowheads="1"/>
              </p:cNvSpPr>
              <p:nvPr/>
            </p:nvSpPr>
            <p:spPr bwMode="auto">
              <a:xfrm>
                <a:off x="1454" y="2000"/>
                <a:ext cx="1147" cy="325"/>
              </a:xfrm>
              <a:prstGeom prst="rect">
                <a:avLst/>
              </a:prstGeom>
              <a:noFill/>
              <a:ln w="1008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lIns="5040" tIns="5040" rIns="5040" bIns="504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600" b="1">
                    <a:latin typeface="Calibri" pitchFamily="34" charset="0"/>
                    <a:cs typeface="Calibri" pitchFamily="34" charset="0"/>
                  </a:rPr>
                  <a:t>Analyse de</a:t>
                </a:r>
              </a:p>
              <a:p>
                <a:pPr algn="ctr">
                  <a:lnSpc>
                    <a:spcPct val="100000"/>
                  </a:lnSpc>
                  <a:spcBef>
                    <a:spcPts val="238"/>
                  </a:spcBef>
                  <a:tabLst>
                    <a:tab pos="723900" algn="l"/>
                    <a:tab pos="1447800" algn="l"/>
                  </a:tabLst>
                </a:pPr>
                <a:r>
                  <a:rPr lang="fr-FR" sz="1600" b="1">
                    <a:latin typeface="Calibri" pitchFamily="34" charset="0"/>
                    <a:cs typeface="Calibri" pitchFamily="34" charset="0"/>
                  </a:rPr>
                  <a:t> l'écart stratégique </a:t>
                </a:r>
              </a:p>
            </p:txBody>
          </p:sp>
          <p:sp>
            <p:nvSpPr>
              <p:cNvPr id="48171" name="Text Box 43"/>
              <p:cNvSpPr txBox="1">
                <a:spLocks noChangeArrowheads="1"/>
              </p:cNvSpPr>
              <p:nvPr/>
            </p:nvSpPr>
            <p:spPr bwMode="auto">
              <a:xfrm>
                <a:off x="1549" y="2427"/>
                <a:ext cx="927" cy="325"/>
              </a:xfrm>
              <a:prstGeom prst="rect">
                <a:avLst/>
              </a:prstGeom>
              <a:noFill/>
              <a:ln w="1008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lIns="5040" tIns="5040" rIns="5040" bIns="504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600" b="1">
                    <a:latin typeface="Calibri" pitchFamily="34" charset="0"/>
                    <a:cs typeface="Calibri" pitchFamily="34" charset="0"/>
                  </a:rPr>
                  <a:t> Recherche des </a:t>
                </a:r>
              </a:p>
              <a:p>
                <a:pPr algn="ctr">
                  <a:lnSpc>
                    <a:spcPct val="100000"/>
                  </a:lnSpc>
                  <a:spcBef>
                    <a:spcPts val="238"/>
                  </a:spcBef>
                  <a:tabLst>
                    <a:tab pos="723900" algn="l"/>
                    <a:tab pos="1447800" algn="l"/>
                  </a:tabLst>
                </a:pPr>
                <a:r>
                  <a:rPr lang="fr-FR" sz="1600" b="1">
                    <a:latin typeface="Calibri" pitchFamily="34" charset="0"/>
                    <a:cs typeface="Calibri" pitchFamily="34" charset="0"/>
                  </a:rPr>
                  <a:t>stratégies</a:t>
                </a:r>
              </a:p>
            </p:txBody>
          </p:sp>
          <p:sp>
            <p:nvSpPr>
              <p:cNvPr id="48172" name="Text Box 44"/>
              <p:cNvSpPr txBox="1">
                <a:spLocks noChangeArrowheads="1"/>
              </p:cNvSpPr>
              <p:nvPr/>
            </p:nvSpPr>
            <p:spPr bwMode="auto">
              <a:xfrm>
                <a:off x="1483" y="2869"/>
                <a:ext cx="1073" cy="325"/>
              </a:xfrm>
              <a:prstGeom prst="rect">
                <a:avLst/>
              </a:prstGeom>
              <a:noFill/>
              <a:ln w="1008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lIns="5040" tIns="5040" rIns="5040" bIns="504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600" b="1">
                    <a:latin typeface="Calibri" pitchFamily="34" charset="0"/>
                    <a:cs typeface="Calibri" pitchFamily="34" charset="0"/>
                  </a:rPr>
                  <a:t>Sélection de la</a:t>
                </a:r>
              </a:p>
              <a:p>
                <a:pPr algn="ctr">
                  <a:lnSpc>
                    <a:spcPct val="100000"/>
                  </a:lnSpc>
                  <a:spcBef>
                    <a:spcPts val="238"/>
                  </a:spcBef>
                  <a:tabLst>
                    <a:tab pos="723900" algn="l"/>
                    <a:tab pos="1447800" algn="l"/>
                  </a:tabLst>
                </a:pPr>
                <a:r>
                  <a:rPr lang="fr-FR" sz="1600" b="1">
                    <a:latin typeface="Calibri" pitchFamily="34" charset="0"/>
                    <a:cs typeface="Calibri" pitchFamily="34" charset="0"/>
                  </a:rPr>
                  <a:t> stratégie efficace </a:t>
                </a:r>
              </a:p>
            </p:txBody>
          </p:sp>
          <p:sp>
            <p:nvSpPr>
              <p:cNvPr id="48173" name="Text Box 45"/>
              <p:cNvSpPr txBox="1">
                <a:spLocks noChangeArrowheads="1"/>
              </p:cNvSpPr>
              <p:nvPr/>
            </p:nvSpPr>
            <p:spPr bwMode="auto">
              <a:xfrm>
                <a:off x="1259" y="3297"/>
                <a:ext cx="1539" cy="325"/>
              </a:xfrm>
              <a:prstGeom prst="rect">
                <a:avLst/>
              </a:prstGeom>
              <a:noFill/>
              <a:ln w="1008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lIns="5040" tIns="5040" rIns="5040" bIns="504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600" b="1">
                    <a:latin typeface="Calibri" pitchFamily="34" charset="0"/>
                    <a:cs typeface="Calibri" pitchFamily="34" charset="0"/>
                  </a:rPr>
                  <a:t>Priorités et</a:t>
                </a:r>
              </a:p>
              <a:p>
                <a:pPr algn="ctr">
                  <a:lnSpc>
                    <a:spcPct val="100000"/>
                  </a:lnSpc>
                  <a:spcBef>
                    <a:spcPts val="238"/>
                  </a:spcBef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600" b="1">
                    <a:latin typeface="Calibri" pitchFamily="34" charset="0"/>
                    <a:cs typeface="Calibri" pitchFamily="34" charset="0"/>
                  </a:rPr>
                  <a:t> allocations de ressources </a:t>
                </a:r>
              </a:p>
            </p:txBody>
          </p:sp>
          <p:sp>
            <p:nvSpPr>
              <p:cNvPr id="48174" name="Text Box 46"/>
              <p:cNvSpPr txBox="1">
                <a:spLocks noChangeArrowheads="1"/>
              </p:cNvSpPr>
              <p:nvPr/>
            </p:nvSpPr>
            <p:spPr bwMode="auto">
              <a:xfrm>
                <a:off x="1591" y="3740"/>
                <a:ext cx="844" cy="325"/>
              </a:xfrm>
              <a:prstGeom prst="rect">
                <a:avLst/>
              </a:prstGeom>
              <a:noFill/>
              <a:ln w="1008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lIns="5040" tIns="5040" rIns="5040" bIns="504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</a:tabLst>
                </a:pPr>
                <a:r>
                  <a:rPr lang="fr-FR" sz="1600" b="1">
                    <a:latin typeface="Calibri" pitchFamily="34" charset="0"/>
                    <a:cs typeface="Calibri" pitchFamily="34" charset="0"/>
                  </a:rPr>
                  <a:t> Programmes </a:t>
                </a:r>
              </a:p>
              <a:p>
                <a:pPr algn="ctr">
                  <a:lnSpc>
                    <a:spcPct val="100000"/>
                  </a:lnSpc>
                  <a:spcBef>
                    <a:spcPts val="238"/>
                  </a:spcBef>
                  <a:tabLst>
                    <a:tab pos="723900" algn="l"/>
                  </a:tabLst>
                </a:pPr>
                <a:r>
                  <a:rPr lang="fr-FR" sz="1600" b="1">
                    <a:latin typeface="Calibri" pitchFamily="34" charset="0"/>
                    <a:cs typeface="Calibri" pitchFamily="34" charset="0"/>
                  </a:rPr>
                  <a:t>détaillés</a:t>
                </a:r>
              </a:p>
            </p:txBody>
          </p:sp>
          <p:sp>
            <p:nvSpPr>
              <p:cNvPr id="48175" name="Text Box 47"/>
              <p:cNvSpPr txBox="1">
                <a:spLocks noChangeArrowheads="1"/>
              </p:cNvSpPr>
              <p:nvPr/>
            </p:nvSpPr>
            <p:spPr bwMode="auto">
              <a:xfrm>
                <a:off x="1344" y="4168"/>
                <a:ext cx="1369" cy="325"/>
              </a:xfrm>
              <a:prstGeom prst="rect">
                <a:avLst/>
              </a:prstGeom>
              <a:noFill/>
              <a:ln w="1008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lIns="5040" tIns="5040" rIns="5040" bIns="504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600" b="1">
                    <a:latin typeface="Calibri" pitchFamily="34" charset="0"/>
                    <a:cs typeface="Calibri" pitchFamily="34" charset="0"/>
                  </a:rPr>
                  <a:t>Arbitrages et</a:t>
                </a:r>
              </a:p>
              <a:p>
                <a:pPr algn="ctr">
                  <a:lnSpc>
                    <a:spcPct val="100000"/>
                  </a:lnSpc>
                  <a:spcBef>
                    <a:spcPts val="238"/>
                  </a:spcBef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600" b="1">
                    <a:latin typeface="Calibri" pitchFamily="34" charset="0"/>
                    <a:cs typeface="Calibri" pitchFamily="34" charset="0"/>
                  </a:rPr>
                  <a:t> programmes définitifs </a:t>
                </a:r>
              </a:p>
            </p:txBody>
          </p:sp>
          <p:sp>
            <p:nvSpPr>
              <p:cNvPr id="48176" name="Line 48"/>
              <p:cNvSpPr>
                <a:spLocks noChangeShapeType="1"/>
              </p:cNvSpPr>
              <p:nvPr/>
            </p:nvSpPr>
            <p:spPr bwMode="auto">
              <a:xfrm>
                <a:off x="2017" y="2298"/>
                <a:ext cx="0" cy="95"/>
              </a:xfrm>
              <a:prstGeom prst="lin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177" name="Line 49"/>
              <p:cNvSpPr>
                <a:spLocks noChangeShapeType="1"/>
              </p:cNvSpPr>
              <p:nvPr/>
            </p:nvSpPr>
            <p:spPr bwMode="auto">
              <a:xfrm>
                <a:off x="2017" y="2740"/>
                <a:ext cx="0" cy="95"/>
              </a:xfrm>
              <a:prstGeom prst="lin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178" name="Line 50"/>
              <p:cNvSpPr>
                <a:spLocks noChangeShapeType="1"/>
              </p:cNvSpPr>
              <p:nvPr/>
            </p:nvSpPr>
            <p:spPr bwMode="auto">
              <a:xfrm>
                <a:off x="2025" y="3175"/>
                <a:ext cx="0" cy="95"/>
              </a:xfrm>
              <a:prstGeom prst="lin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179" name="Line 51"/>
              <p:cNvSpPr>
                <a:spLocks noChangeShapeType="1"/>
              </p:cNvSpPr>
              <p:nvPr/>
            </p:nvSpPr>
            <p:spPr bwMode="auto">
              <a:xfrm>
                <a:off x="2017" y="3617"/>
                <a:ext cx="0" cy="95"/>
              </a:xfrm>
              <a:prstGeom prst="lin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180" name="Line 52"/>
              <p:cNvSpPr>
                <a:spLocks noChangeShapeType="1"/>
              </p:cNvSpPr>
              <p:nvPr/>
            </p:nvSpPr>
            <p:spPr bwMode="auto">
              <a:xfrm>
                <a:off x="2017" y="4052"/>
                <a:ext cx="0" cy="95"/>
              </a:xfrm>
              <a:prstGeom prst="lin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8181" name="Group 53"/>
            <p:cNvGrpSpPr>
              <a:grpSpLocks/>
            </p:cNvGrpSpPr>
            <p:nvPr/>
          </p:nvGrpSpPr>
          <p:grpSpPr bwMode="auto">
            <a:xfrm>
              <a:off x="1159" y="785"/>
              <a:ext cx="3809" cy="1262"/>
              <a:chOff x="1159" y="785"/>
              <a:chExt cx="3809" cy="1262"/>
            </a:xfrm>
          </p:grpSpPr>
          <p:grpSp>
            <p:nvGrpSpPr>
              <p:cNvPr id="48182" name="Group 54"/>
              <p:cNvGrpSpPr>
                <a:grpSpLocks/>
              </p:cNvGrpSpPr>
              <p:nvPr/>
            </p:nvGrpSpPr>
            <p:grpSpPr bwMode="auto">
              <a:xfrm>
                <a:off x="1159" y="785"/>
                <a:ext cx="3809" cy="1262"/>
                <a:chOff x="1159" y="785"/>
                <a:chExt cx="3809" cy="1262"/>
              </a:xfrm>
            </p:grpSpPr>
            <p:sp>
              <p:nvSpPr>
                <p:cNvPr id="48183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1400" y="1264"/>
                  <a:ext cx="1255" cy="325"/>
                </a:xfrm>
                <a:prstGeom prst="rect">
                  <a:avLst/>
                </a:prstGeom>
                <a:noFill/>
                <a:ln w="1008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lIns="5040" tIns="5040" rIns="5040" bIns="5040"/>
                <a:lstStyle/>
                <a:p>
                  <a:pPr algn="ctr">
                    <a:lnSpc>
                      <a:spcPct val="100000"/>
                    </a:lnSpc>
                    <a:tabLst>
                      <a:tab pos="723900" algn="l"/>
                      <a:tab pos="1447800" algn="l"/>
                    </a:tabLst>
                  </a:pPr>
                  <a:r>
                    <a:rPr lang="fr-FR" sz="1600" b="1">
                      <a:latin typeface="Calibri" pitchFamily="34" charset="0"/>
                      <a:cs typeface="Calibri" pitchFamily="34" charset="0"/>
                    </a:rPr>
                    <a:t>Diagnostic de la</a:t>
                  </a:r>
                </a:p>
                <a:p>
                  <a:pPr algn="ctr">
                    <a:lnSpc>
                      <a:spcPct val="100000"/>
                    </a:lnSpc>
                    <a:spcBef>
                      <a:spcPts val="238"/>
                    </a:spcBef>
                    <a:tabLst>
                      <a:tab pos="723900" algn="l"/>
                      <a:tab pos="1447800" algn="l"/>
                    </a:tabLst>
                  </a:pPr>
                  <a:r>
                    <a:rPr lang="fr-FR" sz="1600" b="1">
                      <a:latin typeface="Calibri" pitchFamily="34" charset="0"/>
                      <a:cs typeface="Calibri" pitchFamily="34" charset="0"/>
                    </a:rPr>
                    <a:t> Position stratégique </a:t>
                  </a:r>
                </a:p>
              </p:txBody>
            </p:sp>
            <p:sp>
              <p:nvSpPr>
                <p:cNvPr id="48184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4457" y="1264"/>
                  <a:ext cx="511" cy="325"/>
                </a:xfrm>
                <a:prstGeom prst="rect">
                  <a:avLst/>
                </a:prstGeom>
                <a:noFill/>
                <a:ln w="1008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lIns="5040" tIns="5040" rIns="5040" bIns="5040"/>
                <a:lstStyle/>
                <a:p>
                  <a:pPr algn="ctr">
                    <a:lnSpc>
                      <a:spcPct val="100000"/>
                    </a:lnSpc>
                    <a:tabLst>
                      <a:tab pos="723900" algn="l"/>
                    </a:tabLst>
                  </a:pPr>
                  <a:r>
                    <a:rPr lang="fr-FR" sz="1600" b="1">
                      <a:latin typeface="Calibri" pitchFamily="34" charset="0"/>
                      <a:cs typeface="Calibri" pitchFamily="34" charset="0"/>
                    </a:rPr>
                    <a:t> Mission </a:t>
                  </a:r>
                </a:p>
                <a:p>
                  <a:pPr algn="ctr">
                    <a:lnSpc>
                      <a:spcPct val="100000"/>
                    </a:lnSpc>
                    <a:spcBef>
                      <a:spcPts val="238"/>
                    </a:spcBef>
                    <a:tabLst>
                      <a:tab pos="723900" algn="l"/>
                    </a:tabLst>
                  </a:pPr>
                  <a:r>
                    <a:rPr lang="fr-FR" sz="1600" b="1">
                      <a:latin typeface="Calibri" pitchFamily="34" charset="0"/>
                      <a:cs typeface="Calibri" pitchFamily="34" charset="0"/>
                    </a:rPr>
                    <a:t>Finalité</a:t>
                  </a:r>
                </a:p>
              </p:txBody>
            </p:sp>
            <p:sp>
              <p:nvSpPr>
                <p:cNvPr id="48185" name="Line 57"/>
                <p:cNvSpPr>
                  <a:spLocks noChangeShapeType="1"/>
                </p:cNvSpPr>
                <p:nvPr/>
              </p:nvSpPr>
              <p:spPr bwMode="auto">
                <a:xfrm>
                  <a:off x="2606" y="1422"/>
                  <a:ext cx="1863" cy="0"/>
                </a:xfrm>
                <a:prstGeom prst="line">
                  <a:avLst/>
                </a:prstGeom>
                <a:noFill/>
                <a:ln w="1512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48186" name="Line 58"/>
                <p:cNvSpPr>
                  <a:spLocks noChangeShapeType="1"/>
                </p:cNvSpPr>
                <p:nvPr/>
              </p:nvSpPr>
              <p:spPr bwMode="auto">
                <a:xfrm>
                  <a:off x="3566" y="1429"/>
                  <a:ext cx="0" cy="273"/>
                </a:xfrm>
                <a:prstGeom prst="line">
                  <a:avLst/>
                </a:prstGeom>
                <a:noFill/>
                <a:ln w="1512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fr-FR">
                    <a:latin typeface="Calibri" pitchFamily="34" charset="0"/>
                    <a:cs typeface="Calibri" pitchFamily="34" charset="0"/>
                  </a:endParaRPr>
                </a:p>
              </p:txBody>
            </p:sp>
            <p:grpSp>
              <p:nvGrpSpPr>
                <p:cNvPr id="48187" name="Group 59"/>
                <p:cNvGrpSpPr>
                  <a:grpSpLocks/>
                </p:cNvGrpSpPr>
                <p:nvPr/>
              </p:nvGrpSpPr>
              <p:grpSpPr bwMode="auto">
                <a:xfrm>
                  <a:off x="1159" y="785"/>
                  <a:ext cx="1876" cy="459"/>
                  <a:chOff x="1159" y="785"/>
                  <a:chExt cx="1876" cy="459"/>
                </a:xfrm>
              </p:grpSpPr>
              <p:sp>
                <p:nvSpPr>
                  <p:cNvPr id="48188" name="Text Box 6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59" y="792"/>
                    <a:ext cx="660" cy="325"/>
                  </a:xfrm>
                  <a:prstGeom prst="rect">
                    <a:avLst/>
                  </a:prstGeom>
                  <a:noFill/>
                  <a:ln w="1008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5040" tIns="5040" rIns="5040" bIns="5040"/>
                  <a:lstStyle/>
                  <a:p>
                    <a:pPr algn="ctr">
                      <a:lnSpc>
                        <a:spcPct val="100000"/>
                      </a:lnSpc>
                      <a:tabLst>
                        <a:tab pos="723900" algn="l"/>
                      </a:tabLst>
                    </a:pPr>
                    <a:r>
                      <a:rPr lang="fr-FR" sz="1600" b="1">
                        <a:latin typeface="Calibri" pitchFamily="34" charset="0"/>
                        <a:cs typeface="Calibri" pitchFamily="34" charset="0"/>
                      </a:rPr>
                      <a:t>Forces</a:t>
                    </a:r>
                  </a:p>
                  <a:p>
                    <a:pPr algn="ctr">
                      <a:lnSpc>
                        <a:spcPct val="100000"/>
                      </a:lnSpc>
                      <a:spcBef>
                        <a:spcPts val="238"/>
                      </a:spcBef>
                      <a:tabLst>
                        <a:tab pos="723900" algn="l"/>
                      </a:tabLst>
                    </a:pPr>
                    <a:r>
                      <a:rPr lang="fr-FR" sz="1600" b="1">
                        <a:latin typeface="Calibri" pitchFamily="34" charset="0"/>
                        <a:cs typeface="Calibri" pitchFamily="34" charset="0"/>
                      </a:rPr>
                      <a:t> Faiblesses </a:t>
                    </a:r>
                  </a:p>
                </p:txBody>
              </p:sp>
              <p:sp>
                <p:nvSpPr>
                  <p:cNvPr id="48189" name="Text Box 6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67" y="785"/>
                    <a:ext cx="868" cy="325"/>
                  </a:xfrm>
                  <a:prstGeom prst="rect">
                    <a:avLst/>
                  </a:prstGeom>
                  <a:noFill/>
                  <a:ln w="1008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5040" tIns="5040" rIns="5040" bIns="5040"/>
                  <a:lstStyle/>
                  <a:p>
                    <a:pPr algn="ctr">
                      <a:lnSpc>
                        <a:spcPct val="100000"/>
                      </a:lnSpc>
                      <a:tabLst>
                        <a:tab pos="723900" algn="l"/>
                      </a:tabLst>
                    </a:pPr>
                    <a:r>
                      <a:rPr lang="fr-FR" sz="1600" b="1">
                        <a:latin typeface="Calibri" pitchFamily="34" charset="0"/>
                        <a:cs typeface="Calibri" pitchFamily="34" charset="0"/>
                      </a:rPr>
                      <a:t> Opportunités </a:t>
                    </a:r>
                  </a:p>
                  <a:p>
                    <a:pPr algn="ctr">
                      <a:lnSpc>
                        <a:spcPct val="100000"/>
                      </a:lnSpc>
                      <a:spcBef>
                        <a:spcPts val="238"/>
                      </a:spcBef>
                      <a:tabLst>
                        <a:tab pos="723900" algn="l"/>
                      </a:tabLst>
                    </a:pPr>
                    <a:r>
                      <a:rPr lang="fr-FR" sz="1600" b="1">
                        <a:latin typeface="Calibri" pitchFamily="34" charset="0"/>
                        <a:cs typeface="Calibri" pitchFamily="34" charset="0"/>
                      </a:rPr>
                      <a:t>Menaces</a:t>
                    </a:r>
                  </a:p>
                </p:txBody>
              </p:sp>
              <p:sp>
                <p:nvSpPr>
                  <p:cNvPr id="48190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1559" y="1090"/>
                    <a:ext cx="0" cy="154"/>
                  </a:xfrm>
                  <a:prstGeom prst="line">
                    <a:avLst/>
                  </a:prstGeom>
                  <a:noFill/>
                  <a:ln w="1512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48191" name="Line 63"/>
                  <p:cNvSpPr>
                    <a:spLocks noChangeShapeType="1"/>
                  </p:cNvSpPr>
                  <p:nvPr/>
                </p:nvSpPr>
                <p:spPr bwMode="auto">
                  <a:xfrm>
                    <a:off x="2442" y="1090"/>
                    <a:ext cx="0" cy="154"/>
                  </a:xfrm>
                  <a:prstGeom prst="line">
                    <a:avLst/>
                  </a:prstGeom>
                  <a:noFill/>
                  <a:ln w="1512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48192" name="Line 64"/>
                  <p:cNvSpPr>
                    <a:spLocks noChangeShapeType="1"/>
                  </p:cNvSpPr>
                  <p:nvPr/>
                </p:nvSpPr>
                <p:spPr bwMode="auto">
                  <a:xfrm>
                    <a:off x="1838" y="940"/>
                    <a:ext cx="363" cy="0"/>
                  </a:xfrm>
                  <a:prstGeom prst="line">
                    <a:avLst/>
                  </a:prstGeom>
                  <a:noFill/>
                  <a:ln w="15120">
                    <a:solidFill>
                      <a:srgbClr val="000000"/>
                    </a:solidFill>
                    <a:round/>
                    <a:headEnd type="triangle" w="med" len="med"/>
                    <a:tailEnd type="triangle" w="med" len="med"/>
                  </a:ln>
                  <a:effectLst/>
                </p:spPr>
                <p:txBody>
                  <a:bodyPr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</p:grpSp>
            <p:sp>
              <p:nvSpPr>
                <p:cNvPr id="48193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3229" y="1721"/>
                  <a:ext cx="655" cy="325"/>
                </a:xfrm>
                <a:prstGeom prst="rect">
                  <a:avLst/>
                </a:prstGeom>
                <a:noFill/>
                <a:ln w="1008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lIns="5040" tIns="5040" rIns="5040" bIns="5040"/>
                <a:lstStyle/>
                <a:p>
                  <a:pPr algn="ctr">
                    <a:lnSpc>
                      <a:spcPct val="100000"/>
                    </a:lnSpc>
                    <a:tabLst>
                      <a:tab pos="723900" algn="l"/>
                    </a:tabLst>
                  </a:pPr>
                  <a:r>
                    <a:rPr lang="fr-FR" sz="1600" b="1">
                      <a:latin typeface="Calibri" pitchFamily="34" charset="0"/>
                      <a:cs typeface="Calibri" pitchFamily="34" charset="0"/>
                    </a:rPr>
                    <a:t> Objectifs</a:t>
                  </a:r>
                </a:p>
                <a:p>
                  <a:pPr algn="ctr">
                    <a:lnSpc>
                      <a:spcPct val="100000"/>
                    </a:lnSpc>
                    <a:spcBef>
                      <a:spcPts val="238"/>
                    </a:spcBef>
                    <a:tabLst>
                      <a:tab pos="723900" algn="l"/>
                    </a:tabLst>
                  </a:pPr>
                  <a:r>
                    <a:rPr lang="fr-FR" sz="1600" b="1">
                      <a:latin typeface="Calibri" pitchFamily="34" charset="0"/>
                      <a:cs typeface="Calibri" pitchFamily="34" charset="0"/>
                    </a:rPr>
                    <a:t> Généraux </a:t>
                  </a:r>
                </a:p>
              </p:txBody>
            </p:sp>
          </p:grpSp>
          <p:sp>
            <p:nvSpPr>
              <p:cNvPr id="48194" name="Line 66"/>
              <p:cNvSpPr>
                <a:spLocks noChangeShapeType="1"/>
              </p:cNvSpPr>
              <p:nvPr/>
            </p:nvSpPr>
            <p:spPr bwMode="auto">
              <a:xfrm flipH="1">
                <a:off x="2029" y="1879"/>
                <a:ext cx="1223" cy="0"/>
              </a:xfrm>
              <a:prstGeom prst="lin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195" name="Line 67"/>
              <p:cNvSpPr>
                <a:spLocks noChangeShapeType="1"/>
              </p:cNvSpPr>
              <p:nvPr/>
            </p:nvSpPr>
            <p:spPr bwMode="auto">
              <a:xfrm>
                <a:off x="2023" y="1887"/>
                <a:ext cx="0" cy="95"/>
              </a:xfrm>
              <a:prstGeom prst="lin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8196" name="Group 68"/>
            <p:cNvGrpSpPr>
              <a:grpSpLocks/>
            </p:cNvGrpSpPr>
            <p:nvPr/>
          </p:nvGrpSpPr>
          <p:grpSpPr bwMode="auto">
            <a:xfrm>
              <a:off x="2656" y="3972"/>
              <a:ext cx="2148" cy="616"/>
              <a:chOff x="2656" y="3972"/>
              <a:chExt cx="2148" cy="616"/>
            </a:xfrm>
          </p:grpSpPr>
          <p:grpSp>
            <p:nvGrpSpPr>
              <p:cNvPr id="48197" name="Group 69"/>
              <p:cNvGrpSpPr>
                <a:grpSpLocks/>
              </p:cNvGrpSpPr>
              <p:nvPr/>
            </p:nvGrpSpPr>
            <p:grpSpPr bwMode="auto">
              <a:xfrm>
                <a:off x="2656" y="4087"/>
                <a:ext cx="2148" cy="502"/>
                <a:chOff x="2656" y="4087"/>
                <a:chExt cx="2148" cy="502"/>
              </a:xfrm>
            </p:grpSpPr>
            <p:grpSp>
              <p:nvGrpSpPr>
                <p:cNvPr id="48198" name="Group 70"/>
                <p:cNvGrpSpPr>
                  <a:grpSpLocks/>
                </p:cNvGrpSpPr>
                <p:nvPr/>
              </p:nvGrpSpPr>
              <p:grpSpPr bwMode="auto">
                <a:xfrm>
                  <a:off x="3251" y="4087"/>
                  <a:ext cx="1552" cy="502"/>
                  <a:chOff x="3251" y="4087"/>
                  <a:chExt cx="1552" cy="502"/>
                </a:xfrm>
              </p:grpSpPr>
              <p:sp>
                <p:nvSpPr>
                  <p:cNvPr id="48199" name="Text Box 7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51" y="4087"/>
                    <a:ext cx="551" cy="494"/>
                  </a:xfrm>
                  <a:prstGeom prst="rect">
                    <a:avLst/>
                  </a:prstGeom>
                  <a:noFill/>
                  <a:ln w="1008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5040" tIns="5040" rIns="5040" bIns="5040"/>
                  <a:lstStyle/>
                  <a:p>
                    <a:pPr algn="ctr">
                      <a:lnSpc>
                        <a:spcPct val="100000"/>
                      </a:lnSpc>
                      <a:tabLst>
                        <a:tab pos="723900" algn="l"/>
                      </a:tabLst>
                    </a:pPr>
                    <a:endParaRPr lang="fr-FR" sz="1600" b="1">
                      <a:latin typeface="Calibri" pitchFamily="34" charset="0"/>
                      <a:cs typeface="Calibri" pitchFamily="34" charset="0"/>
                    </a:endParaRPr>
                  </a:p>
                  <a:p>
                    <a:pPr algn="ctr">
                      <a:lnSpc>
                        <a:spcPct val="100000"/>
                      </a:lnSpc>
                      <a:spcBef>
                        <a:spcPts val="238"/>
                      </a:spcBef>
                      <a:tabLst>
                        <a:tab pos="723900" algn="l"/>
                      </a:tabLst>
                    </a:pPr>
                    <a:r>
                      <a:rPr lang="fr-FR" sz="1600" b="1">
                        <a:latin typeface="Calibri" pitchFamily="34" charset="0"/>
                        <a:cs typeface="Calibri" pitchFamily="34" charset="0"/>
                      </a:rPr>
                      <a:t> Budgets </a:t>
                    </a:r>
                  </a:p>
                  <a:p>
                    <a:pPr algn="ctr">
                      <a:lnSpc>
                        <a:spcPct val="100000"/>
                      </a:lnSpc>
                      <a:spcBef>
                        <a:spcPts val="238"/>
                      </a:spcBef>
                      <a:tabLst>
                        <a:tab pos="723900" algn="l"/>
                      </a:tabLst>
                    </a:pPr>
                    <a:endParaRPr lang="fr-FR" sz="1600" b="1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48200" name="Text Box 7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30" y="4094"/>
                    <a:ext cx="774" cy="494"/>
                  </a:xfrm>
                  <a:prstGeom prst="rect">
                    <a:avLst/>
                  </a:prstGeom>
                  <a:noFill/>
                  <a:ln w="1008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5040" tIns="5040" rIns="5040" bIns="5040"/>
                  <a:lstStyle/>
                  <a:p>
                    <a:pPr algn="ctr">
                      <a:lnSpc>
                        <a:spcPct val="100000"/>
                      </a:lnSpc>
                      <a:tabLst>
                        <a:tab pos="723900" algn="l"/>
                      </a:tabLst>
                    </a:pPr>
                    <a:r>
                      <a:rPr lang="fr-FR" sz="1600" b="1">
                        <a:latin typeface="Calibri" pitchFamily="34" charset="0"/>
                        <a:cs typeface="Calibri" pitchFamily="34" charset="0"/>
                      </a:rPr>
                      <a:t> Réalisations </a:t>
                    </a:r>
                  </a:p>
                  <a:p>
                    <a:pPr algn="ctr">
                      <a:lnSpc>
                        <a:spcPct val="100000"/>
                      </a:lnSpc>
                      <a:spcBef>
                        <a:spcPts val="238"/>
                      </a:spcBef>
                      <a:tabLst>
                        <a:tab pos="723900" algn="l"/>
                      </a:tabLst>
                    </a:pPr>
                    <a:r>
                      <a:rPr lang="fr-FR" sz="1600" b="1">
                        <a:latin typeface="Calibri" pitchFamily="34" charset="0"/>
                        <a:cs typeface="Calibri" pitchFamily="34" charset="0"/>
                      </a:rPr>
                      <a:t>et révision</a:t>
                    </a:r>
                  </a:p>
                  <a:p>
                    <a:pPr algn="ctr">
                      <a:lnSpc>
                        <a:spcPct val="100000"/>
                      </a:lnSpc>
                      <a:spcBef>
                        <a:spcPts val="238"/>
                      </a:spcBef>
                      <a:tabLst>
                        <a:tab pos="723900" algn="l"/>
                      </a:tabLst>
                    </a:pPr>
                    <a:r>
                      <a:rPr lang="fr-FR" sz="1600" b="1">
                        <a:latin typeface="Calibri" pitchFamily="34" charset="0"/>
                        <a:cs typeface="Calibri" pitchFamily="34" charset="0"/>
                      </a:rPr>
                      <a:t>stratégique</a:t>
                    </a:r>
                  </a:p>
                </p:txBody>
              </p:sp>
              <p:sp>
                <p:nvSpPr>
                  <p:cNvPr id="48201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3781" y="4326"/>
                    <a:ext cx="249" cy="0"/>
                  </a:xfrm>
                  <a:prstGeom prst="line">
                    <a:avLst/>
                  </a:prstGeom>
                  <a:noFill/>
                  <a:ln w="1512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</p:grpSp>
            <p:sp>
              <p:nvSpPr>
                <p:cNvPr id="48202" name="Line 74"/>
                <p:cNvSpPr>
                  <a:spLocks noChangeShapeType="1"/>
                </p:cNvSpPr>
                <p:nvPr/>
              </p:nvSpPr>
              <p:spPr bwMode="auto">
                <a:xfrm>
                  <a:off x="2656" y="4326"/>
                  <a:ext cx="587" cy="0"/>
                </a:xfrm>
                <a:prstGeom prst="line">
                  <a:avLst/>
                </a:prstGeom>
                <a:noFill/>
                <a:ln w="1512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fr-FR">
                    <a:latin typeface="Calibri" pitchFamily="34" charset="0"/>
                    <a:cs typeface="Calibri" pitchFamily="34" charset="0"/>
                  </a:endParaRPr>
                </a:p>
              </p:txBody>
            </p:sp>
          </p:grpSp>
          <p:grpSp>
            <p:nvGrpSpPr>
              <p:cNvPr id="48203" name="Group 75"/>
              <p:cNvGrpSpPr>
                <a:grpSpLocks/>
              </p:cNvGrpSpPr>
              <p:nvPr/>
            </p:nvGrpSpPr>
            <p:grpSpPr bwMode="auto">
              <a:xfrm>
                <a:off x="3546" y="3972"/>
                <a:ext cx="882" cy="110"/>
                <a:chOff x="3546" y="3972"/>
                <a:chExt cx="882" cy="110"/>
              </a:xfrm>
            </p:grpSpPr>
            <p:sp>
              <p:nvSpPr>
                <p:cNvPr id="48204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4429" y="3971"/>
                  <a:ext cx="0" cy="112"/>
                </a:xfrm>
                <a:prstGeom prst="line">
                  <a:avLst/>
                </a:prstGeom>
                <a:noFill/>
                <a:ln w="1512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48205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3545" y="3980"/>
                  <a:ext cx="877" cy="0"/>
                </a:xfrm>
                <a:prstGeom prst="line">
                  <a:avLst/>
                </a:prstGeom>
                <a:noFill/>
                <a:ln w="1512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48206" name="Line 78"/>
                <p:cNvSpPr>
                  <a:spLocks noChangeShapeType="1"/>
                </p:cNvSpPr>
                <p:nvPr/>
              </p:nvSpPr>
              <p:spPr bwMode="auto">
                <a:xfrm>
                  <a:off x="3546" y="3980"/>
                  <a:ext cx="0" cy="87"/>
                </a:xfrm>
                <a:prstGeom prst="line">
                  <a:avLst/>
                </a:prstGeom>
                <a:noFill/>
                <a:ln w="1512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fr-FR">
                    <a:latin typeface="Calibri" pitchFamily="34" charset="0"/>
                    <a:cs typeface="Calibri" pitchFamily="34" charset="0"/>
                  </a:endParaRPr>
                </a:p>
              </p:txBody>
            </p:sp>
          </p:grpSp>
        </p:grpSp>
        <p:grpSp>
          <p:nvGrpSpPr>
            <p:cNvPr id="48207" name="Group 79"/>
            <p:cNvGrpSpPr>
              <a:grpSpLocks/>
            </p:cNvGrpSpPr>
            <p:nvPr/>
          </p:nvGrpSpPr>
          <p:grpSpPr bwMode="auto">
            <a:xfrm>
              <a:off x="1471" y="633"/>
              <a:ext cx="3788" cy="3684"/>
              <a:chOff x="1471" y="633"/>
              <a:chExt cx="3788" cy="3684"/>
            </a:xfrm>
          </p:grpSpPr>
          <p:grpSp>
            <p:nvGrpSpPr>
              <p:cNvPr id="48208" name="Group 80"/>
              <p:cNvGrpSpPr>
                <a:grpSpLocks/>
              </p:cNvGrpSpPr>
              <p:nvPr/>
            </p:nvGrpSpPr>
            <p:grpSpPr bwMode="auto">
              <a:xfrm>
                <a:off x="1471" y="633"/>
                <a:ext cx="3781" cy="3684"/>
                <a:chOff x="1471" y="633"/>
                <a:chExt cx="3781" cy="3684"/>
              </a:xfrm>
            </p:grpSpPr>
            <p:grpSp>
              <p:nvGrpSpPr>
                <p:cNvPr id="48209" name="Group 81"/>
                <p:cNvGrpSpPr>
                  <a:grpSpLocks/>
                </p:cNvGrpSpPr>
                <p:nvPr/>
              </p:nvGrpSpPr>
              <p:grpSpPr bwMode="auto">
                <a:xfrm>
                  <a:off x="1471" y="633"/>
                  <a:ext cx="3781" cy="144"/>
                  <a:chOff x="1471" y="633"/>
                  <a:chExt cx="3781" cy="144"/>
                </a:xfrm>
              </p:grpSpPr>
              <p:sp>
                <p:nvSpPr>
                  <p:cNvPr id="48210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1471" y="639"/>
                    <a:ext cx="0" cy="138"/>
                  </a:xfrm>
                  <a:prstGeom prst="line">
                    <a:avLst/>
                  </a:prstGeom>
                  <a:noFill/>
                  <a:ln w="1512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48211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2575" y="640"/>
                    <a:ext cx="0" cy="131"/>
                  </a:xfrm>
                  <a:prstGeom prst="line">
                    <a:avLst/>
                  </a:prstGeom>
                  <a:noFill/>
                  <a:ln w="1512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48212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1471" y="633"/>
                    <a:ext cx="3781" cy="0"/>
                  </a:xfrm>
                  <a:prstGeom prst="line">
                    <a:avLst/>
                  </a:prstGeom>
                  <a:noFill/>
                  <a:ln w="1512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</p:grpSp>
            <p:sp>
              <p:nvSpPr>
                <p:cNvPr id="48213" name="Line 85"/>
                <p:cNvSpPr>
                  <a:spLocks noChangeShapeType="1"/>
                </p:cNvSpPr>
                <p:nvPr/>
              </p:nvSpPr>
              <p:spPr bwMode="auto">
                <a:xfrm>
                  <a:off x="5246" y="633"/>
                  <a:ext cx="0" cy="3684"/>
                </a:xfrm>
                <a:prstGeom prst="line">
                  <a:avLst/>
                </a:prstGeom>
                <a:noFill/>
                <a:ln w="1512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>
                    <a:latin typeface="Calibri" pitchFamily="34" charset="0"/>
                    <a:cs typeface="Calibri" pitchFamily="34" charset="0"/>
                  </a:endParaRPr>
                </a:p>
              </p:txBody>
            </p:sp>
          </p:grpSp>
          <p:sp>
            <p:nvSpPr>
              <p:cNvPr id="48214" name="Line 86"/>
              <p:cNvSpPr>
                <a:spLocks noChangeShapeType="1"/>
              </p:cNvSpPr>
              <p:nvPr/>
            </p:nvSpPr>
            <p:spPr bwMode="auto">
              <a:xfrm>
                <a:off x="4782" y="4319"/>
                <a:ext cx="477" cy="0"/>
              </a:xfrm>
              <a:prstGeom prst="lin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48215" name="Line 87"/>
            <p:cNvSpPr>
              <a:spLocks noChangeShapeType="1"/>
            </p:cNvSpPr>
            <p:nvPr/>
          </p:nvSpPr>
          <p:spPr bwMode="auto">
            <a:xfrm flipH="1">
              <a:off x="4970" y="1437"/>
              <a:ext cx="246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8216" name="Line 88"/>
            <p:cNvSpPr>
              <a:spLocks noChangeShapeType="1"/>
            </p:cNvSpPr>
            <p:nvPr/>
          </p:nvSpPr>
          <p:spPr bwMode="auto">
            <a:xfrm flipH="1">
              <a:off x="3869" y="1879"/>
              <a:ext cx="1370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8217" name="Line 89"/>
            <p:cNvSpPr>
              <a:spLocks noChangeShapeType="1"/>
            </p:cNvSpPr>
            <p:nvPr/>
          </p:nvSpPr>
          <p:spPr bwMode="auto">
            <a:xfrm flipH="1">
              <a:off x="2559" y="2159"/>
              <a:ext cx="2687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8218" name="Line 90"/>
            <p:cNvSpPr>
              <a:spLocks noChangeShapeType="1"/>
            </p:cNvSpPr>
            <p:nvPr/>
          </p:nvSpPr>
          <p:spPr bwMode="auto">
            <a:xfrm flipH="1">
              <a:off x="2471" y="2572"/>
              <a:ext cx="2775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8219" name="Line 91"/>
            <p:cNvSpPr>
              <a:spLocks noChangeShapeType="1"/>
            </p:cNvSpPr>
            <p:nvPr/>
          </p:nvSpPr>
          <p:spPr bwMode="auto">
            <a:xfrm flipH="1">
              <a:off x="2530" y="3014"/>
              <a:ext cx="2716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8220" name="Line 92"/>
            <p:cNvSpPr>
              <a:spLocks noChangeShapeType="1"/>
            </p:cNvSpPr>
            <p:nvPr/>
          </p:nvSpPr>
          <p:spPr bwMode="auto">
            <a:xfrm flipH="1">
              <a:off x="2766" y="3434"/>
              <a:ext cx="2473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8221" name="Line 93"/>
            <p:cNvSpPr>
              <a:spLocks noChangeShapeType="1"/>
            </p:cNvSpPr>
            <p:nvPr/>
          </p:nvSpPr>
          <p:spPr bwMode="auto">
            <a:xfrm flipH="1">
              <a:off x="2412" y="3891"/>
              <a:ext cx="2827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</p:grpSp>
      <p:pic>
        <p:nvPicPr>
          <p:cNvPr id="97" name="Image 96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 Box 1"/>
          <p:cNvSpPr txBox="1">
            <a:spLocks noChangeArrowheads="1"/>
          </p:cNvSpPr>
          <p:nvPr/>
        </p:nvSpPr>
        <p:spPr bwMode="auto">
          <a:xfrm>
            <a:off x="2705100" y="2222500"/>
            <a:ext cx="5518150" cy="314801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1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b="1" dirty="0">
                <a:latin typeface="Calibri" pitchFamily="34" charset="0"/>
                <a:cs typeface="Calibri" pitchFamily="34" charset="0"/>
              </a:rPr>
              <a:t>1 - </a:t>
            </a:r>
            <a:r>
              <a:rPr lang="fr-FR" dirty="0">
                <a:latin typeface="Calibri" pitchFamily="34" charset="0"/>
                <a:cs typeface="Calibri" pitchFamily="34" charset="0"/>
              </a:rPr>
              <a:t>Évaluation des résultats financiers.</a:t>
            </a:r>
          </a:p>
          <a:p>
            <a:pPr>
              <a:lnSpc>
                <a:spcPct val="115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b="1" dirty="0">
                <a:latin typeface="Calibri" pitchFamily="34" charset="0"/>
                <a:cs typeface="Calibri" pitchFamily="34" charset="0"/>
              </a:rPr>
              <a:t>2 - </a:t>
            </a:r>
            <a:r>
              <a:rPr lang="fr-FR" dirty="0">
                <a:latin typeface="Calibri" pitchFamily="34" charset="0"/>
                <a:cs typeface="Calibri" pitchFamily="34" charset="0"/>
              </a:rPr>
              <a:t>Évaluation de la stratégie actuelle</a:t>
            </a:r>
          </a:p>
          <a:p>
            <a:pPr>
              <a:lnSpc>
                <a:spcPct val="115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b="1" dirty="0">
                <a:latin typeface="Calibri" pitchFamily="34" charset="0"/>
                <a:cs typeface="Calibri" pitchFamily="34" charset="0"/>
              </a:rPr>
              <a:t>3 - </a:t>
            </a:r>
            <a:r>
              <a:rPr lang="fr-FR" dirty="0">
                <a:latin typeface="Calibri" pitchFamily="34" charset="0"/>
                <a:cs typeface="Calibri" pitchFamily="34" charset="0"/>
              </a:rPr>
              <a:t>Analyse du style de direction</a:t>
            </a:r>
          </a:p>
          <a:p>
            <a:pPr>
              <a:lnSpc>
                <a:spcPct val="115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b="1" dirty="0">
                <a:latin typeface="Calibri" pitchFamily="34" charset="0"/>
                <a:cs typeface="Calibri" pitchFamily="34" charset="0"/>
              </a:rPr>
              <a:t>4 - </a:t>
            </a:r>
            <a:r>
              <a:rPr lang="fr-FR" dirty="0">
                <a:latin typeface="Calibri" pitchFamily="34" charset="0"/>
                <a:cs typeface="Calibri" pitchFamily="34" charset="0"/>
              </a:rPr>
              <a:t>Étude de l'environnement externe</a:t>
            </a:r>
          </a:p>
          <a:p>
            <a:pPr>
              <a:lnSpc>
                <a:spcPct val="115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b="1" dirty="0">
                <a:latin typeface="Calibri" pitchFamily="34" charset="0"/>
                <a:cs typeface="Calibri" pitchFamily="34" charset="0"/>
              </a:rPr>
              <a:t>5 - </a:t>
            </a:r>
            <a:r>
              <a:rPr lang="fr-FR" dirty="0">
                <a:latin typeface="Calibri" pitchFamily="34" charset="0"/>
                <a:cs typeface="Calibri" pitchFamily="34" charset="0"/>
              </a:rPr>
              <a:t>Étude de l'environnement interne</a:t>
            </a:r>
          </a:p>
          <a:p>
            <a:pPr>
              <a:lnSpc>
                <a:spcPct val="115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b="1" dirty="0">
                <a:latin typeface="Calibri" pitchFamily="34" charset="0"/>
                <a:cs typeface="Calibri" pitchFamily="34" charset="0"/>
              </a:rPr>
              <a:t>6 - </a:t>
            </a:r>
            <a:r>
              <a:rPr lang="fr-FR" dirty="0">
                <a:latin typeface="Calibri" pitchFamily="34" charset="0"/>
                <a:cs typeface="Calibri" pitchFamily="34" charset="0"/>
              </a:rPr>
              <a:t>Analyse des facteurs stratégiques</a:t>
            </a:r>
          </a:p>
          <a:p>
            <a:pPr>
              <a:lnSpc>
                <a:spcPct val="115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b="1" dirty="0">
                <a:latin typeface="Calibri" pitchFamily="34" charset="0"/>
                <a:cs typeface="Calibri" pitchFamily="34" charset="0"/>
              </a:rPr>
              <a:t>7 - </a:t>
            </a:r>
            <a:r>
              <a:rPr lang="fr-FR" dirty="0">
                <a:latin typeface="Calibri" pitchFamily="34" charset="0"/>
                <a:cs typeface="Calibri" pitchFamily="34" charset="0"/>
              </a:rPr>
              <a:t>Choix d'une stratégie déterminée</a:t>
            </a:r>
          </a:p>
        </p:txBody>
      </p:sp>
      <p:sp>
        <p:nvSpPr>
          <p:cNvPr id="49191" name="Text Box 39"/>
          <p:cNvSpPr txBox="1">
            <a:spLocks noChangeArrowheads="1"/>
          </p:cNvSpPr>
          <p:nvPr/>
        </p:nvSpPr>
        <p:spPr bwMode="auto">
          <a:xfrm>
            <a:off x="1" y="647427"/>
            <a:ext cx="10367962" cy="44767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fr-FR" sz="2900" b="1" dirty="0">
                <a:latin typeface="Calibri" pitchFamily="34" charset="0"/>
                <a:cs typeface="Calibri" pitchFamily="34" charset="0"/>
              </a:rPr>
              <a:t> Pilotage stratégique : </a:t>
            </a:r>
            <a:r>
              <a:rPr lang="fr-FR" sz="2900" b="1" dirty="0" smtClean="0">
                <a:latin typeface="Calibri" pitchFamily="34" charset="0"/>
                <a:cs typeface="Calibri" pitchFamily="34" charset="0"/>
              </a:rPr>
              <a:t>Processus </a:t>
            </a:r>
            <a:r>
              <a:rPr lang="fr-FR" sz="2900" b="1" dirty="0">
                <a:latin typeface="Calibri" pitchFamily="34" charset="0"/>
                <a:cs typeface="Calibri" pitchFamily="34" charset="0"/>
              </a:rPr>
              <a:t>en 7 étapes</a:t>
            </a:r>
          </a:p>
        </p:txBody>
      </p:sp>
      <p:pic>
        <p:nvPicPr>
          <p:cNvPr id="43" name="Image 42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0" y="565150"/>
            <a:ext cx="10367963" cy="5270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Évaluation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des résultats financiers</a:t>
            </a:r>
          </a:p>
        </p:txBody>
      </p:sp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1727597" y="2519635"/>
            <a:ext cx="6578277" cy="44132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2800" b="1" dirty="0">
                <a:latin typeface="Calibri" pitchFamily="34" charset="0"/>
                <a:cs typeface="Calibri" pitchFamily="34" charset="0"/>
              </a:rPr>
              <a:t>R.C.I.   </a:t>
            </a:r>
            <a:r>
              <a:rPr lang="fr-FR" sz="2800" b="1" dirty="0" smtClean="0">
                <a:solidFill>
                  <a:srgbClr val="DA0030"/>
                </a:solidFill>
                <a:latin typeface="Calibri" pitchFamily="34" charset="0"/>
                <a:cs typeface="Calibri" pitchFamily="34" charset="0"/>
              </a:rPr>
              <a:t>→</a:t>
            </a:r>
            <a:r>
              <a:rPr lang="fr-FR" sz="28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sz="2800" b="1" dirty="0">
                <a:latin typeface="Calibri" pitchFamily="34" charset="0"/>
                <a:cs typeface="Calibri" pitchFamily="34" charset="0"/>
              </a:rPr>
              <a:t>RENTABILITÉ DU CAPITAL INVESTI</a:t>
            </a: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1727597" y="3239715"/>
            <a:ext cx="7137400" cy="46196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3000" dirty="0">
                <a:latin typeface="Calibri" pitchFamily="34" charset="0"/>
                <a:cs typeface="Calibri" pitchFamily="34" charset="0"/>
              </a:rPr>
              <a:t>Bénéfices avant impôts + frais financiers</a:t>
            </a: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3095749" y="3887787"/>
            <a:ext cx="3729038" cy="46196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fr-FR" sz="3000" dirty="0">
                <a:latin typeface="Calibri" pitchFamily="34" charset="0"/>
                <a:cs typeface="Calibri" pitchFamily="34" charset="0"/>
              </a:rPr>
              <a:t>capitaux permanents</a:t>
            </a:r>
          </a:p>
        </p:txBody>
      </p:sp>
      <p:sp>
        <p:nvSpPr>
          <p:cNvPr id="50182" name="Line 6"/>
          <p:cNvSpPr>
            <a:spLocks noChangeShapeType="1"/>
          </p:cNvSpPr>
          <p:nvPr/>
        </p:nvSpPr>
        <p:spPr bwMode="auto">
          <a:xfrm>
            <a:off x="1727597" y="3743771"/>
            <a:ext cx="6192688" cy="0"/>
          </a:xfrm>
          <a:prstGeom prst="line">
            <a:avLst/>
          </a:prstGeom>
          <a:noFill/>
          <a:ln w="3024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50220" name="Group 44"/>
          <p:cNvGrpSpPr>
            <a:grpSpLocks/>
          </p:cNvGrpSpPr>
          <p:nvPr/>
        </p:nvGrpSpPr>
        <p:grpSpPr bwMode="auto">
          <a:xfrm>
            <a:off x="4405313" y="1473200"/>
            <a:ext cx="579437" cy="563563"/>
            <a:chOff x="2775" y="928"/>
            <a:chExt cx="365" cy="355"/>
          </a:xfrm>
        </p:grpSpPr>
        <p:sp>
          <p:nvSpPr>
            <p:cNvPr id="50221" name="Oval 45"/>
            <p:cNvSpPr>
              <a:spLocks noChangeArrowheads="1"/>
            </p:cNvSpPr>
            <p:nvPr/>
          </p:nvSpPr>
          <p:spPr bwMode="auto">
            <a:xfrm>
              <a:off x="2775" y="928"/>
              <a:ext cx="365" cy="355"/>
            </a:xfrm>
            <a:prstGeom prst="ellipse">
              <a:avLst/>
            </a:prstGeom>
            <a:solidFill>
              <a:srgbClr val="00CE00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0222" name="Text Box 46"/>
            <p:cNvSpPr txBox="1">
              <a:spLocks noChangeArrowheads="1"/>
            </p:cNvSpPr>
            <p:nvPr/>
          </p:nvSpPr>
          <p:spPr bwMode="auto">
            <a:xfrm>
              <a:off x="2862" y="984"/>
              <a:ext cx="197" cy="248"/>
            </a:xfrm>
            <a:prstGeom prst="rect">
              <a:avLst/>
            </a:prstGeom>
            <a:noFill/>
            <a:ln w="10080">
              <a:noFill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algn="ctr">
                <a:lnSpc>
                  <a:spcPct val="100000"/>
                </a:lnSpc>
              </a:pPr>
              <a:r>
                <a:rPr lang="fr-FR" sz="2500" b="1">
                  <a:latin typeface="Calibri" pitchFamily="34" charset="0"/>
                  <a:cs typeface="Calibri" pitchFamily="34" charset="0"/>
                </a:rPr>
                <a:t>1</a:t>
              </a:r>
            </a:p>
          </p:txBody>
        </p:sp>
      </p:grpSp>
      <p:pic>
        <p:nvPicPr>
          <p:cNvPr id="50" name="Image 49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  <p:sp>
        <p:nvSpPr>
          <p:cNvPr id="51" name="ZoneTexte 50"/>
          <p:cNvSpPr txBox="1"/>
          <p:nvPr/>
        </p:nvSpPr>
        <p:spPr>
          <a:xfrm>
            <a:off x="1007517" y="4823891"/>
            <a:ext cx="8494890" cy="443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Donnée non appropriée à la gestion d’une fédération associative.</a:t>
            </a:r>
            <a:endParaRPr lang="fr-FR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ChangeArrowheads="1"/>
          </p:cNvSpPr>
          <p:nvPr/>
        </p:nvSpPr>
        <p:spPr bwMode="auto">
          <a:xfrm>
            <a:off x="0" y="403225"/>
            <a:ext cx="10367963" cy="51752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Évaluation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de la stratégie actuelle</a:t>
            </a:r>
          </a:p>
        </p:txBody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2954338" y="1874838"/>
            <a:ext cx="3724275" cy="35877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 marL="304800" indent="-304800">
              <a:lnSpc>
                <a:spcPct val="100000"/>
              </a:lnSpc>
              <a:buSzPct val="114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fr-FR" b="1">
                <a:latin typeface="Calibri" pitchFamily="34" charset="0"/>
                <a:cs typeface="Calibri" pitchFamily="34" charset="0"/>
              </a:rPr>
              <a:t>Évaluation de la mission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1871613" y="2447627"/>
            <a:ext cx="7776864" cy="63182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fr-FR" sz="2000" b="1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La mission peut être centrée sur le marché </a:t>
            </a:r>
            <a:r>
              <a:rPr lang="fr-FR" sz="20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des clubs et/ou les disciplines.</a:t>
            </a:r>
            <a:endParaRPr lang="fr-FR" sz="2000" b="1" i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28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fr-FR" sz="2000" b="1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Elle peut être limitative ou stimulante.</a:t>
            </a: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2951733" y="3383731"/>
            <a:ext cx="4824536" cy="357822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304800" indent="-304800">
              <a:lnSpc>
                <a:spcPct val="100000"/>
              </a:lnSpc>
              <a:buSzPct val="114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Évaluation des objectifs</a:t>
            </a:r>
          </a:p>
          <a:p>
            <a:pPr marL="304800" indent="-304800">
              <a:lnSpc>
                <a:spcPct val="100000"/>
              </a:lnSpc>
              <a:spcBef>
                <a:spcPts val="350"/>
              </a:spcBef>
              <a:buSzPct val="114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Évaluation des stratégies</a:t>
            </a:r>
          </a:p>
          <a:p>
            <a:pPr marL="304800" indent="-304800">
              <a:lnSpc>
                <a:spcPct val="100000"/>
              </a:lnSpc>
              <a:spcBef>
                <a:spcPts val="350"/>
              </a:spcBef>
              <a:buSzPct val="114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Évaluation des politiques :</a:t>
            </a:r>
          </a:p>
          <a:p>
            <a:pPr marL="304800" indent="-304800">
              <a:lnSpc>
                <a:spcPct val="100000"/>
              </a:lnSpc>
              <a:spcBef>
                <a:spcPts val="35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   - financière</a:t>
            </a:r>
          </a:p>
          <a:p>
            <a:pPr marL="304800" indent="-304800">
              <a:lnSpc>
                <a:spcPct val="100000"/>
              </a:lnSpc>
              <a:spcBef>
                <a:spcPts val="35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   -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technique par discipline</a:t>
            </a:r>
            <a:endParaRPr lang="fr-FR" dirty="0">
              <a:latin typeface="Calibri" pitchFamily="34" charset="0"/>
              <a:cs typeface="Calibri" pitchFamily="34" charset="0"/>
            </a:endParaRPr>
          </a:p>
          <a:p>
            <a:pPr marL="304800" indent="-304800">
              <a:lnSpc>
                <a:spcPct val="100000"/>
              </a:lnSpc>
              <a:spcBef>
                <a:spcPts val="35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   -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réalisation (stages, événements)</a:t>
            </a:r>
            <a:endParaRPr lang="fr-FR" dirty="0">
              <a:latin typeface="Calibri" pitchFamily="34" charset="0"/>
              <a:cs typeface="Calibri" pitchFamily="34" charset="0"/>
            </a:endParaRPr>
          </a:p>
          <a:p>
            <a:pPr marL="304800" indent="-304800">
              <a:lnSpc>
                <a:spcPct val="100000"/>
              </a:lnSpc>
              <a:spcBef>
                <a:spcPts val="35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   -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communication/marketing</a:t>
            </a:r>
            <a:endParaRPr lang="fr-FR" dirty="0">
              <a:latin typeface="Calibri" pitchFamily="34" charset="0"/>
              <a:cs typeface="Calibri" pitchFamily="34" charset="0"/>
            </a:endParaRPr>
          </a:p>
          <a:p>
            <a:pPr marL="304800" indent="-304800">
              <a:lnSpc>
                <a:spcPct val="100000"/>
              </a:lnSpc>
              <a:spcBef>
                <a:spcPts val="35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  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- gestion humaine</a:t>
            </a:r>
            <a:endParaRPr lang="fr-FR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51242" name="Group 42"/>
          <p:cNvGrpSpPr>
            <a:grpSpLocks/>
          </p:cNvGrpSpPr>
          <p:nvPr/>
        </p:nvGrpSpPr>
        <p:grpSpPr bwMode="auto">
          <a:xfrm>
            <a:off x="4607917" y="1151483"/>
            <a:ext cx="579437" cy="563563"/>
            <a:chOff x="2759" y="642"/>
            <a:chExt cx="365" cy="355"/>
          </a:xfrm>
        </p:grpSpPr>
        <p:sp>
          <p:nvSpPr>
            <p:cNvPr id="51243" name="Oval 43"/>
            <p:cNvSpPr>
              <a:spLocks noChangeArrowheads="1"/>
            </p:cNvSpPr>
            <p:nvPr/>
          </p:nvSpPr>
          <p:spPr bwMode="auto">
            <a:xfrm>
              <a:off x="2759" y="642"/>
              <a:ext cx="365" cy="355"/>
            </a:xfrm>
            <a:prstGeom prst="ellipse">
              <a:avLst/>
            </a:prstGeom>
            <a:solidFill>
              <a:srgbClr val="00CE00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1244" name="Text Box 44"/>
            <p:cNvSpPr txBox="1">
              <a:spLocks noChangeArrowheads="1"/>
            </p:cNvSpPr>
            <p:nvPr/>
          </p:nvSpPr>
          <p:spPr bwMode="auto">
            <a:xfrm>
              <a:off x="2846" y="697"/>
              <a:ext cx="197" cy="248"/>
            </a:xfrm>
            <a:prstGeom prst="rect">
              <a:avLst/>
            </a:prstGeom>
            <a:noFill/>
            <a:ln w="10080">
              <a:noFill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algn="ctr">
                <a:lnSpc>
                  <a:spcPct val="100000"/>
                </a:lnSpc>
              </a:pPr>
              <a:r>
                <a:rPr lang="fr-FR" sz="2500" b="1">
                  <a:latin typeface="Calibri" pitchFamily="34" charset="0"/>
                  <a:cs typeface="Calibri" pitchFamily="34" charset="0"/>
                </a:rPr>
                <a:t>2</a:t>
              </a:r>
            </a:p>
          </p:txBody>
        </p:sp>
      </p:grpSp>
      <p:pic>
        <p:nvPicPr>
          <p:cNvPr id="48" name="Image 47" descr="Jujuts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0" y="355600"/>
            <a:ext cx="10367963" cy="566738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 Analyse du style de management</a:t>
            </a:r>
          </a:p>
        </p:txBody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309688" y="1738313"/>
            <a:ext cx="7505700" cy="152241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 marL="382588" indent="-382588">
              <a:lnSpc>
                <a:spcPct val="100000"/>
              </a:lnSpc>
              <a:buSzPct val="118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fr-FR" sz="2800" b="1" dirty="0">
                <a:latin typeface="Calibri" pitchFamily="34" charset="0"/>
                <a:cs typeface="Calibri" pitchFamily="34" charset="0"/>
              </a:rPr>
              <a:t>S</a:t>
            </a:r>
            <a:r>
              <a:rPr lang="fr-FR" b="1" dirty="0">
                <a:latin typeface="Calibri" pitchFamily="34" charset="0"/>
                <a:cs typeface="Calibri" pitchFamily="34" charset="0"/>
              </a:rPr>
              <a:t>tratégie entreprenante</a:t>
            </a:r>
            <a:r>
              <a:rPr lang="fr-FR" dirty="0">
                <a:solidFill>
                  <a:srgbClr val="00EFE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fr-FR" dirty="0">
                <a:solidFill>
                  <a:srgbClr val="00EFE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fr-FR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La stratégie est l'œuvre d'une seule </a:t>
            </a:r>
            <a:r>
              <a:rPr lang="fr-F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personne</a:t>
            </a:r>
          </a:p>
          <a:p>
            <a:pPr marL="382588" indent="-382588">
              <a:lnSpc>
                <a:spcPct val="100000"/>
              </a:lnSpc>
              <a:buSzPct val="118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fr-F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(quid avec des membres fondateurs ?),</a:t>
            </a:r>
            <a:r>
              <a:rPr lang="fr-FR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fr-FR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fr-FR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centré sur les opportunités avec un objectif de croissance.</a:t>
            </a:r>
            <a:br>
              <a:rPr lang="fr-FR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fr-FR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La prise de décision est déterminée.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1295399" y="3877542"/>
            <a:ext cx="5544765" cy="152241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 marL="382588" indent="-382588">
              <a:lnSpc>
                <a:spcPct val="100000"/>
              </a:lnSpc>
              <a:buSzPct val="118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b="1" dirty="0">
                <a:latin typeface="Calibri" pitchFamily="34" charset="0"/>
                <a:cs typeface="Calibri" pitchFamily="34" charset="0"/>
              </a:rPr>
              <a:t>Stratégie réactive</a:t>
            </a:r>
            <a:r>
              <a:rPr lang="fr-FR" dirty="0">
                <a:solidFill>
                  <a:srgbClr val="00EFE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fr-FR" dirty="0">
                <a:solidFill>
                  <a:srgbClr val="00EFE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fr-FR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La stratégie est un processus discontinu,</a:t>
            </a:r>
            <a:br>
              <a:rPr lang="fr-FR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fr-FR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centrée sur une "navigation à vue".</a:t>
            </a:r>
            <a:br>
              <a:rPr lang="fr-FR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fr-FR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La définition des objectifs est laborieuse.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1271588" y="5533727"/>
            <a:ext cx="6437312" cy="152241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 marL="382588" indent="-382588">
              <a:lnSpc>
                <a:spcPct val="100000"/>
              </a:lnSpc>
              <a:buSzPct val="118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fr-FR" b="1" dirty="0">
                <a:latin typeface="Calibri" pitchFamily="34" charset="0"/>
                <a:cs typeface="Calibri" pitchFamily="34" charset="0"/>
              </a:rPr>
              <a:t>Stratégie planificatrice</a:t>
            </a:r>
            <a:r>
              <a:rPr lang="fr-FR" dirty="0">
                <a:solidFill>
                  <a:srgbClr val="00EFE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fr-FR" dirty="0">
                <a:solidFill>
                  <a:srgbClr val="00EFE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fr-FR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La stratégie est l'œuvre d'une analyse systémique,</a:t>
            </a:r>
            <a:br>
              <a:rPr lang="fr-FR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fr-FR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c'est la base du management stratégique.</a:t>
            </a:r>
            <a:br>
              <a:rPr lang="fr-FR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fr-FR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Les spécialistes proposent aux dirigeants.</a:t>
            </a:r>
          </a:p>
        </p:txBody>
      </p:sp>
      <p:grpSp>
        <p:nvGrpSpPr>
          <p:cNvPr id="52266" name="Group 42"/>
          <p:cNvGrpSpPr>
            <a:grpSpLocks/>
          </p:cNvGrpSpPr>
          <p:nvPr/>
        </p:nvGrpSpPr>
        <p:grpSpPr bwMode="auto">
          <a:xfrm>
            <a:off x="4405313" y="1017588"/>
            <a:ext cx="579437" cy="563562"/>
            <a:chOff x="2775" y="641"/>
            <a:chExt cx="365" cy="355"/>
          </a:xfrm>
        </p:grpSpPr>
        <p:sp>
          <p:nvSpPr>
            <p:cNvPr id="52267" name="Oval 43"/>
            <p:cNvSpPr>
              <a:spLocks noChangeArrowheads="1"/>
            </p:cNvSpPr>
            <p:nvPr/>
          </p:nvSpPr>
          <p:spPr bwMode="auto">
            <a:xfrm>
              <a:off x="2775" y="641"/>
              <a:ext cx="365" cy="355"/>
            </a:xfrm>
            <a:prstGeom prst="ellipse">
              <a:avLst/>
            </a:prstGeom>
            <a:solidFill>
              <a:srgbClr val="00CE00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2268" name="Text Box 44"/>
            <p:cNvSpPr txBox="1">
              <a:spLocks noChangeArrowheads="1"/>
            </p:cNvSpPr>
            <p:nvPr/>
          </p:nvSpPr>
          <p:spPr bwMode="auto">
            <a:xfrm>
              <a:off x="2862" y="697"/>
              <a:ext cx="197" cy="248"/>
            </a:xfrm>
            <a:prstGeom prst="rect">
              <a:avLst/>
            </a:prstGeom>
            <a:noFill/>
            <a:ln w="10080">
              <a:noFill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algn="ctr">
                <a:lnSpc>
                  <a:spcPct val="100000"/>
                </a:lnSpc>
              </a:pPr>
              <a:r>
                <a:rPr lang="fr-FR" sz="2500" b="1">
                  <a:latin typeface="Calibri" pitchFamily="34" charset="0"/>
                  <a:cs typeface="Calibri" pitchFamily="34" charset="0"/>
                </a:rPr>
                <a:t>3</a:t>
              </a:r>
            </a:p>
          </p:txBody>
        </p:sp>
      </p:grpSp>
      <p:pic>
        <p:nvPicPr>
          <p:cNvPr id="48" name="Image 47" descr="Jujuts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 Box 1"/>
          <p:cNvSpPr txBox="1">
            <a:spLocks noChangeArrowheads="1"/>
          </p:cNvSpPr>
          <p:nvPr/>
        </p:nvSpPr>
        <p:spPr bwMode="auto">
          <a:xfrm>
            <a:off x="0" y="295275"/>
            <a:ext cx="10367963" cy="61277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Étude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de l'environnement externe</a:t>
            </a:r>
          </a:p>
        </p:txBody>
      </p:sp>
      <p:grpSp>
        <p:nvGrpSpPr>
          <p:cNvPr id="53250" name="Group 2"/>
          <p:cNvGrpSpPr>
            <a:grpSpLocks/>
          </p:cNvGrpSpPr>
          <p:nvPr/>
        </p:nvGrpSpPr>
        <p:grpSpPr bwMode="auto">
          <a:xfrm>
            <a:off x="1331913" y="1524000"/>
            <a:ext cx="8083550" cy="4168775"/>
            <a:chOff x="839" y="960"/>
            <a:chExt cx="5092" cy="2626"/>
          </a:xfrm>
        </p:grpSpPr>
        <p:sp>
          <p:nvSpPr>
            <p:cNvPr id="53251" name="Text Box 3"/>
            <p:cNvSpPr txBox="1">
              <a:spLocks noChangeArrowheads="1"/>
            </p:cNvSpPr>
            <p:nvPr/>
          </p:nvSpPr>
          <p:spPr bwMode="auto">
            <a:xfrm>
              <a:off x="924" y="2078"/>
              <a:ext cx="2172" cy="150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 marL="263525" indent="-263525">
                <a:lnSpc>
                  <a:spcPct val="100000"/>
                </a:lnSpc>
                <a:buSzPct val="118000"/>
                <a:buBlip>
                  <a:blip r:embed="rId3"/>
                </a:buBlip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2000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Affiliés</a:t>
              </a:r>
            </a:p>
            <a:p>
              <a:pPr marL="263525" indent="-263525">
                <a:lnSpc>
                  <a:spcPct val="100000"/>
                </a:lnSpc>
                <a:buSzPct val="118000"/>
                <a:buFont typeface="Times New Roman" pitchFamily="16" charset="0"/>
                <a:buBlip>
                  <a:blip r:embed="rId3"/>
                </a:buBlip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2000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Pouvoirs publics et sportifs</a:t>
              </a:r>
              <a:endParaRPr lang="fr-FR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endParaRPr>
            </a:p>
            <a:p>
              <a:pPr marL="263525" indent="-263525">
                <a:lnSpc>
                  <a:spcPct val="100000"/>
                </a:lnSpc>
                <a:spcBef>
                  <a:spcPts val="313"/>
                </a:spcBef>
                <a:buSzPct val="118000"/>
                <a:buFont typeface="Times New Roman" pitchFamily="16" charset="0"/>
                <a:buBlip>
                  <a:blip r:embed="rId3"/>
                </a:buBlip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2000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Fournisseurs </a:t>
              </a:r>
              <a:r>
                <a:rPr lang="fr-FR" sz="2000" dirty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/ partenaires</a:t>
              </a:r>
            </a:p>
            <a:p>
              <a:pPr marL="263525" indent="-263525">
                <a:lnSpc>
                  <a:spcPct val="100000"/>
                </a:lnSpc>
                <a:spcBef>
                  <a:spcPts val="313"/>
                </a:spcBef>
                <a:buSzPct val="118000"/>
                <a:buFont typeface="Times New Roman" pitchFamily="16" charset="0"/>
                <a:buBlip>
                  <a:blip r:embed="rId3"/>
                </a:buBlip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2000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Fédérations concurrentes</a:t>
              </a:r>
              <a:endParaRPr lang="fr-FR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endParaRPr>
            </a:p>
            <a:p>
              <a:pPr marL="263525" indent="-263525">
                <a:lnSpc>
                  <a:spcPct val="100000"/>
                </a:lnSpc>
                <a:spcBef>
                  <a:spcPts val="313"/>
                </a:spcBef>
                <a:buSzPct val="118000"/>
                <a:buFont typeface="Times New Roman" pitchFamily="16" charset="0"/>
                <a:buBlip>
                  <a:blip r:embed="rId3"/>
                </a:buBlip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2000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Syndicats sportifs</a:t>
              </a:r>
              <a:endParaRPr lang="fr-FR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endParaRPr>
            </a:p>
            <a:p>
              <a:pPr marL="263525" indent="-263525">
                <a:lnSpc>
                  <a:spcPct val="100000"/>
                </a:lnSpc>
                <a:spcBef>
                  <a:spcPts val="313"/>
                </a:spcBef>
                <a:buSzPct val="118000"/>
                <a:buBlip>
                  <a:blip r:embed="rId3"/>
                </a:buBlip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2000" dirty="0" err="1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Socio-culturel</a:t>
              </a:r>
              <a:endParaRPr lang="fr-FR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3252" name="Text Box 4"/>
            <p:cNvSpPr txBox="1">
              <a:spLocks noChangeArrowheads="1"/>
            </p:cNvSpPr>
            <p:nvPr/>
          </p:nvSpPr>
          <p:spPr bwMode="auto">
            <a:xfrm>
              <a:off x="839" y="1707"/>
              <a:ext cx="2434" cy="21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</a:pPr>
              <a:r>
                <a:rPr lang="fr-FR" sz="2000" i="1" dirty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Influence directe sur </a:t>
              </a:r>
              <a:r>
                <a:rPr lang="fr-FR" sz="2000" i="1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la fédération</a:t>
              </a:r>
              <a:endParaRPr lang="fr-FR" sz="2000" i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3253" name="Text Box 5"/>
            <p:cNvSpPr txBox="1">
              <a:spLocks noChangeArrowheads="1"/>
            </p:cNvSpPr>
            <p:nvPr/>
          </p:nvSpPr>
          <p:spPr bwMode="auto">
            <a:xfrm>
              <a:off x="1520" y="1438"/>
              <a:ext cx="524" cy="194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2000" b="1">
                  <a:solidFill>
                    <a:srgbClr val="DA0030"/>
                  </a:solidFill>
                  <a:latin typeface="Calibri" pitchFamily="34" charset="0"/>
                  <a:cs typeface="Calibri" pitchFamily="34" charset="0"/>
                </a:rPr>
                <a:t>ACTIF</a:t>
              </a:r>
            </a:p>
          </p:txBody>
        </p:sp>
        <p:sp>
          <p:nvSpPr>
            <p:cNvPr id="53254" name="Text Box 6"/>
            <p:cNvSpPr txBox="1">
              <a:spLocks noChangeArrowheads="1"/>
            </p:cNvSpPr>
            <p:nvPr/>
          </p:nvSpPr>
          <p:spPr bwMode="auto">
            <a:xfrm>
              <a:off x="4414" y="1438"/>
              <a:ext cx="648" cy="194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2000" b="1">
                  <a:solidFill>
                    <a:srgbClr val="DA0030"/>
                  </a:solidFill>
                  <a:latin typeface="Calibri" pitchFamily="34" charset="0"/>
                  <a:cs typeface="Calibri" pitchFamily="34" charset="0"/>
                </a:rPr>
                <a:t>SOCIAL</a:t>
              </a:r>
            </a:p>
          </p:txBody>
        </p:sp>
        <p:sp>
          <p:nvSpPr>
            <p:cNvPr id="53255" name="Text Box 7"/>
            <p:cNvSpPr txBox="1">
              <a:spLocks noChangeArrowheads="1"/>
            </p:cNvSpPr>
            <p:nvPr/>
          </p:nvSpPr>
          <p:spPr bwMode="auto">
            <a:xfrm>
              <a:off x="3497" y="1713"/>
              <a:ext cx="2434" cy="220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</a:pPr>
              <a:r>
                <a:rPr lang="fr-FR" sz="2000" i="1" dirty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Influence indirecte sur </a:t>
              </a:r>
              <a:r>
                <a:rPr lang="fr-FR" sz="2000" i="1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la fédération</a:t>
              </a:r>
              <a:endParaRPr lang="fr-FR" sz="2000" i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3256" name="Text Box 8"/>
            <p:cNvSpPr txBox="1">
              <a:spLocks noChangeArrowheads="1"/>
            </p:cNvSpPr>
            <p:nvPr/>
          </p:nvSpPr>
          <p:spPr bwMode="auto">
            <a:xfrm>
              <a:off x="3989" y="2058"/>
              <a:ext cx="1635" cy="88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 marL="263525" indent="-263525">
                <a:lnSpc>
                  <a:spcPct val="100000"/>
                </a:lnSpc>
                <a:spcBef>
                  <a:spcPts val="313"/>
                </a:spcBef>
                <a:buSzPct val="118000"/>
                <a:buFont typeface="Times New Roman" pitchFamily="16" charset="0"/>
                <a:buBlip>
                  <a:blip r:embed="rId3"/>
                </a:buBlip>
                <a:tabLst>
                  <a:tab pos="723900" algn="l"/>
                  <a:tab pos="1447800" algn="l"/>
                </a:tabLst>
              </a:pPr>
              <a:r>
                <a:rPr lang="fr-FR" sz="2000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Économique</a:t>
              </a:r>
              <a:endParaRPr lang="fr-FR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endParaRPr>
            </a:p>
            <a:p>
              <a:pPr marL="263525" indent="-263525">
                <a:lnSpc>
                  <a:spcPct val="100000"/>
                </a:lnSpc>
                <a:spcBef>
                  <a:spcPts val="313"/>
                </a:spcBef>
                <a:buSzPct val="118000"/>
                <a:buBlip>
                  <a:blip r:embed="rId3"/>
                </a:buBlip>
                <a:tabLst>
                  <a:tab pos="723900" algn="l"/>
                  <a:tab pos="1447800" algn="l"/>
                </a:tabLst>
              </a:pPr>
              <a:r>
                <a:rPr lang="fr-FR" sz="2000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Banques</a:t>
              </a:r>
            </a:p>
            <a:p>
              <a:pPr marL="263525" indent="-263525">
                <a:lnSpc>
                  <a:spcPct val="100000"/>
                </a:lnSpc>
                <a:spcBef>
                  <a:spcPts val="313"/>
                </a:spcBef>
                <a:buSzPct val="118000"/>
                <a:buFont typeface="Times New Roman" pitchFamily="16" charset="0"/>
                <a:buBlip>
                  <a:blip r:embed="rId3"/>
                </a:buBlip>
                <a:tabLst>
                  <a:tab pos="723900" algn="l"/>
                  <a:tab pos="1447800" algn="l"/>
                </a:tabLst>
              </a:pPr>
              <a:r>
                <a:rPr lang="fr-FR" sz="2000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Technologie</a:t>
              </a:r>
              <a:endParaRPr lang="fr-FR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endParaRPr>
            </a:p>
            <a:p>
              <a:pPr marL="263525" indent="-263525">
                <a:lnSpc>
                  <a:spcPct val="100000"/>
                </a:lnSpc>
                <a:spcBef>
                  <a:spcPts val="313"/>
                </a:spcBef>
                <a:buSzPct val="118000"/>
                <a:buFont typeface="Times New Roman" pitchFamily="16" charset="0"/>
                <a:buBlip>
                  <a:blip r:embed="rId3"/>
                </a:buBlip>
                <a:tabLst>
                  <a:tab pos="723900" algn="l"/>
                  <a:tab pos="1447800" algn="l"/>
                </a:tabLst>
              </a:pPr>
              <a:r>
                <a:rPr lang="fr-FR" sz="2000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Politico-légal</a:t>
              </a:r>
            </a:p>
            <a:p>
              <a:pPr marL="263525" indent="-263525">
                <a:lnSpc>
                  <a:spcPct val="100000"/>
                </a:lnSpc>
                <a:spcBef>
                  <a:spcPts val="313"/>
                </a:spcBef>
                <a:buSzPct val="118000"/>
                <a:buBlip>
                  <a:blip r:embed="rId3"/>
                </a:buBlip>
                <a:tabLst>
                  <a:tab pos="723900" algn="l"/>
                  <a:tab pos="1447800" algn="l"/>
                </a:tabLst>
              </a:pPr>
              <a:r>
                <a:rPr lang="fr-FR" sz="2000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Groupes d'intérêts</a:t>
              </a:r>
            </a:p>
            <a:p>
              <a:pPr marL="263525" indent="-263525">
                <a:lnSpc>
                  <a:spcPct val="100000"/>
                </a:lnSpc>
                <a:spcBef>
                  <a:spcPts val="313"/>
                </a:spcBef>
                <a:buSzPct val="118000"/>
                <a:buFont typeface="Times New Roman" pitchFamily="16" charset="0"/>
                <a:buBlip>
                  <a:blip r:embed="rId3"/>
                </a:buBlip>
                <a:tabLst>
                  <a:tab pos="723900" algn="l"/>
                  <a:tab pos="1447800" algn="l"/>
                </a:tabLst>
              </a:pPr>
              <a:endParaRPr lang="fr-FR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3257" name="Line 9"/>
            <p:cNvSpPr>
              <a:spLocks noChangeShapeType="1"/>
            </p:cNvSpPr>
            <p:nvPr/>
          </p:nvSpPr>
          <p:spPr bwMode="auto">
            <a:xfrm flipH="1">
              <a:off x="1797" y="960"/>
              <a:ext cx="1464" cy="464"/>
            </a:xfrm>
            <a:prstGeom prst="line">
              <a:avLst/>
            </a:prstGeom>
            <a:noFill/>
            <a:ln w="1512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3258" name="Line 10"/>
            <p:cNvSpPr>
              <a:spLocks noChangeShapeType="1"/>
            </p:cNvSpPr>
            <p:nvPr/>
          </p:nvSpPr>
          <p:spPr bwMode="auto">
            <a:xfrm>
              <a:off x="3301" y="966"/>
              <a:ext cx="1462" cy="464"/>
            </a:xfrm>
            <a:prstGeom prst="line">
              <a:avLst/>
            </a:prstGeom>
            <a:noFill/>
            <a:ln w="1512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3259" name="Line 11"/>
            <p:cNvSpPr>
              <a:spLocks noChangeShapeType="1"/>
            </p:cNvSpPr>
            <p:nvPr/>
          </p:nvSpPr>
          <p:spPr bwMode="auto">
            <a:xfrm>
              <a:off x="3325" y="1762"/>
              <a:ext cx="0" cy="1605"/>
            </a:xfrm>
            <a:prstGeom prst="line">
              <a:avLst/>
            </a:prstGeom>
            <a:noFill/>
            <a:ln w="151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2814638" y="6270625"/>
            <a:ext cx="5507037" cy="53816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sz="3500" b="1">
                <a:latin typeface="Calibri" pitchFamily="34" charset="0"/>
                <a:cs typeface="Calibri" pitchFamily="34" charset="0"/>
              </a:rPr>
              <a:t>Opportunités &amp; Menaces ?</a:t>
            </a:r>
          </a:p>
        </p:txBody>
      </p:sp>
      <p:grpSp>
        <p:nvGrpSpPr>
          <p:cNvPr id="53298" name="Group 50"/>
          <p:cNvGrpSpPr>
            <a:grpSpLocks/>
          </p:cNvGrpSpPr>
          <p:nvPr/>
        </p:nvGrpSpPr>
        <p:grpSpPr bwMode="auto">
          <a:xfrm>
            <a:off x="4857750" y="762000"/>
            <a:ext cx="579438" cy="563563"/>
            <a:chOff x="3060" y="480"/>
            <a:chExt cx="365" cy="355"/>
          </a:xfrm>
        </p:grpSpPr>
        <p:sp>
          <p:nvSpPr>
            <p:cNvPr id="53299" name="Oval 51"/>
            <p:cNvSpPr>
              <a:spLocks noChangeArrowheads="1"/>
            </p:cNvSpPr>
            <p:nvPr/>
          </p:nvSpPr>
          <p:spPr bwMode="auto">
            <a:xfrm>
              <a:off x="3060" y="480"/>
              <a:ext cx="365" cy="355"/>
            </a:xfrm>
            <a:prstGeom prst="ellipse">
              <a:avLst/>
            </a:prstGeom>
            <a:solidFill>
              <a:srgbClr val="00CE00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3300" name="Text Box 52"/>
            <p:cNvSpPr txBox="1">
              <a:spLocks noChangeArrowheads="1"/>
            </p:cNvSpPr>
            <p:nvPr/>
          </p:nvSpPr>
          <p:spPr bwMode="auto">
            <a:xfrm>
              <a:off x="3147" y="535"/>
              <a:ext cx="197" cy="248"/>
            </a:xfrm>
            <a:prstGeom prst="rect">
              <a:avLst/>
            </a:prstGeom>
            <a:noFill/>
            <a:ln w="10080">
              <a:noFill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algn="ctr">
                <a:lnSpc>
                  <a:spcPct val="100000"/>
                </a:lnSpc>
              </a:pPr>
              <a:r>
                <a:rPr lang="fr-FR" sz="2500" b="1">
                  <a:latin typeface="Calibri" pitchFamily="34" charset="0"/>
                  <a:cs typeface="Calibri" pitchFamily="34" charset="0"/>
                </a:rPr>
                <a:t>4</a:t>
              </a:r>
            </a:p>
          </p:txBody>
        </p:sp>
      </p:grpSp>
      <p:pic>
        <p:nvPicPr>
          <p:cNvPr id="56" name="Image 55" descr="Jujuts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-314325" y="668338"/>
            <a:ext cx="10837863" cy="53657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Principe</a:t>
            </a:r>
            <a:endParaRPr lang="fr-FR" sz="25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447" name="Text Box 39"/>
          <p:cNvSpPr txBox="1">
            <a:spLocks noChangeArrowheads="1"/>
          </p:cNvSpPr>
          <p:nvPr/>
        </p:nvSpPr>
        <p:spPr bwMode="auto">
          <a:xfrm>
            <a:off x="1727597" y="3023691"/>
            <a:ext cx="6805340" cy="11620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just">
              <a:lnSpc>
                <a:spcPct val="11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fr-FR" sz="3100" i="1" dirty="0">
                <a:latin typeface="Calibri" pitchFamily="34" charset="0"/>
                <a:cs typeface="Calibri" pitchFamily="34" charset="0"/>
              </a:rPr>
              <a:t>Il n'y a pas une seule façon de faire de</a:t>
            </a:r>
          </a:p>
          <a:p>
            <a:pPr algn="just">
              <a:lnSpc>
                <a:spcPct val="115000"/>
              </a:lnSpc>
              <a:spcBef>
                <a:spcPts val="46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fr-FR" sz="3100" i="1" dirty="0">
                <a:latin typeface="Calibri" pitchFamily="34" charset="0"/>
                <a:cs typeface="Calibri" pitchFamily="34" charset="0"/>
              </a:rPr>
              <a:t>la stratégie, pas de </a:t>
            </a:r>
            <a:r>
              <a:rPr lang="fr-FR" sz="3100" b="1" i="1" dirty="0">
                <a:latin typeface="Calibri" pitchFamily="34" charset="0"/>
                <a:cs typeface="Calibri" pitchFamily="34" charset="0"/>
              </a:rPr>
              <a:t>« one best </a:t>
            </a:r>
            <a:r>
              <a:rPr lang="fr-FR" sz="3100" b="1" i="1" dirty="0" err="1">
                <a:latin typeface="Calibri" pitchFamily="34" charset="0"/>
                <a:cs typeface="Calibri" pitchFamily="34" charset="0"/>
              </a:rPr>
              <a:t>way</a:t>
            </a:r>
            <a:r>
              <a:rPr lang="fr-FR" sz="3100" b="1" i="1" dirty="0">
                <a:latin typeface="Calibri" pitchFamily="34" charset="0"/>
                <a:cs typeface="Calibri" pitchFamily="34" charset="0"/>
              </a:rPr>
              <a:t> »</a:t>
            </a:r>
            <a:r>
              <a:rPr lang="fr-FR" sz="3100" i="1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pic>
        <p:nvPicPr>
          <p:cNvPr id="43" name="Image 42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84381" y="597601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ChangeArrowheads="1"/>
          </p:cNvSpPr>
          <p:nvPr/>
        </p:nvSpPr>
        <p:spPr bwMode="auto">
          <a:xfrm>
            <a:off x="0" y="411163"/>
            <a:ext cx="10367963" cy="65881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Étude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de l'environnement interne</a:t>
            </a:r>
          </a:p>
        </p:txBody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3059113" y="6070600"/>
            <a:ext cx="4359275" cy="53816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fr-FR" sz="3500" b="1">
                <a:latin typeface="Calibri" pitchFamily="34" charset="0"/>
                <a:cs typeface="Calibri" pitchFamily="34" charset="0"/>
              </a:rPr>
              <a:t>Forces &amp; Faiblesses ?</a:t>
            </a:r>
          </a:p>
        </p:txBody>
      </p:sp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2716213" y="2428875"/>
            <a:ext cx="5378450" cy="50641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sz="2900" b="1" i="1" dirty="0">
                <a:latin typeface="Calibri" pitchFamily="34" charset="0"/>
                <a:cs typeface="Calibri" pitchFamily="34" charset="0"/>
              </a:rPr>
              <a:t>3 variables clés sont à étudier :</a:t>
            </a: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3086100" y="3398838"/>
            <a:ext cx="4297363" cy="1360487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304800" indent="-304800">
              <a:lnSpc>
                <a:spcPct val="115000"/>
              </a:lnSpc>
              <a:buSzPct val="11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Structure de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la fédération</a:t>
            </a:r>
            <a:endParaRPr lang="fr-FR" dirty="0">
              <a:latin typeface="Calibri" pitchFamily="34" charset="0"/>
              <a:cs typeface="Calibri" pitchFamily="34" charset="0"/>
            </a:endParaRPr>
          </a:p>
          <a:p>
            <a:pPr marL="304800" indent="-304800">
              <a:lnSpc>
                <a:spcPct val="115000"/>
              </a:lnSpc>
              <a:spcBef>
                <a:spcPts val="350"/>
              </a:spcBef>
              <a:buSzPct val="11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Culture de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la fédération</a:t>
            </a:r>
            <a:endParaRPr lang="fr-FR" dirty="0">
              <a:latin typeface="Calibri" pitchFamily="34" charset="0"/>
              <a:cs typeface="Calibri" pitchFamily="34" charset="0"/>
            </a:endParaRPr>
          </a:p>
          <a:p>
            <a:pPr marL="304800" indent="-304800">
              <a:lnSpc>
                <a:spcPct val="115000"/>
              </a:lnSpc>
              <a:spcBef>
                <a:spcPts val="350"/>
              </a:spcBef>
              <a:buSzPct val="11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Ressources de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la fédération</a:t>
            </a:r>
            <a:endParaRPr lang="fr-FR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54314" name="Group 42"/>
          <p:cNvGrpSpPr>
            <a:grpSpLocks/>
          </p:cNvGrpSpPr>
          <p:nvPr/>
        </p:nvGrpSpPr>
        <p:grpSpPr bwMode="auto">
          <a:xfrm>
            <a:off x="4527550" y="1276350"/>
            <a:ext cx="579438" cy="563563"/>
            <a:chOff x="2852" y="804"/>
            <a:chExt cx="365" cy="355"/>
          </a:xfrm>
        </p:grpSpPr>
        <p:sp>
          <p:nvSpPr>
            <p:cNvPr id="54315" name="Oval 43"/>
            <p:cNvSpPr>
              <a:spLocks noChangeArrowheads="1"/>
            </p:cNvSpPr>
            <p:nvPr/>
          </p:nvSpPr>
          <p:spPr bwMode="auto">
            <a:xfrm>
              <a:off x="2852" y="804"/>
              <a:ext cx="365" cy="355"/>
            </a:xfrm>
            <a:prstGeom prst="ellipse">
              <a:avLst/>
            </a:prstGeom>
            <a:solidFill>
              <a:srgbClr val="00CE00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4316" name="Text Box 44"/>
            <p:cNvSpPr txBox="1">
              <a:spLocks noChangeArrowheads="1"/>
            </p:cNvSpPr>
            <p:nvPr/>
          </p:nvSpPr>
          <p:spPr bwMode="auto">
            <a:xfrm>
              <a:off x="2939" y="860"/>
              <a:ext cx="197" cy="248"/>
            </a:xfrm>
            <a:prstGeom prst="rect">
              <a:avLst/>
            </a:prstGeom>
            <a:noFill/>
            <a:ln w="10080">
              <a:noFill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algn="ctr">
                <a:lnSpc>
                  <a:spcPct val="100000"/>
                </a:lnSpc>
              </a:pPr>
              <a:r>
                <a:rPr lang="fr-FR" sz="2500" b="1">
                  <a:latin typeface="Calibri" pitchFamily="34" charset="0"/>
                  <a:cs typeface="Calibri" pitchFamily="34" charset="0"/>
                </a:rPr>
                <a:t>5</a:t>
              </a:r>
            </a:p>
          </p:txBody>
        </p:sp>
      </p:grpSp>
      <p:pic>
        <p:nvPicPr>
          <p:cNvPr id="49" name="Image 48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0" y="381000"/>
            <a:ext cx="10367963" cy="554459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Analyse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des facteurs </a:t>
            </a:r>
          </a:p>
        </p:txBody>
      </p:sp>
      <p:graphicFrame>
        <p:nvGraphicFramePr>
          <p:cNvPr id="55298" name="Group 2"/>
          <p:cNvGraphicFramePr>
            <a:graphicFrameLocks noGrp="1"/>
          </p:cNvGraphicFramePr>
          <p:nvPr/>
        </p:nvGraphicFramePr>
        <p:xfrm>
          <a:off x="1765299" y="1838325"/>
          <a:ext cx="7307113" cy="4441087"/>
        </p:xfrm>
        <a:graphic>
          <a:graphicData uri="http://schemas.openxmlformats.org/drawingml/2006/table">
            <a:tbl>
              <a:tblPr/>
              <a:tblGrid>
                <a:gridCol w="1906514"/>
                <a:gridCol w="5400599"/>
              </a:tblGrid>
              <a:tr h="9652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fr-FR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Modèle HBS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fr-FR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HARVARD BUSINESS SCHOOL</a:t>
                      </a:r>
                      <a:r>
                        <a:rPr kumimoji="0" lang="fr-FR" sz="17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 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fr-FR" sz="17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Analyse stratégique conduite en quatre phases : environnement, opportunités et menaces, forces et faiblesses, objectifs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72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fr-FR" sz="17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Matrice TOWS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fr-FR" sz="17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Pr Heinz Weihrich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fr-FR" sz="17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Correspondance des menaces et opportunités externes avec les faiblesses et les forces de la fédération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631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fr-FR" sz="17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Matrice BCG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fr-FR" sz="17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Boston Consulting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fr-FR" sz="17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Group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fr-FR" sz="17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Matrice de croissance des parts de marché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62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fr-FR" sz="17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Matrice General  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fr-FR" sz="17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Electric - Mc Kinsey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fr-FR" sz="17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Matrice des attraits du secteur d'activité et des atouts de la fédération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151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fr-FR" sz="17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Matrice ADL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fr-FR" sz="17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Arthur D. Little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fr-FR" sz="17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Matrice d'évaluation de la maturité de la (des) discipline(s) et des positions concurrentielles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55373" name="Group 77"/>
          <p:cNvGrpSpPr>
            <a:grpSpLocks/>
          </p:cNvGrpSpPr>
          <p:nvPr/>
        </p:nvGrpSpPr>
        <p:grpSpPr bwMode="auto">
          <a:xfrm>
            <a:off x="4405313" y="981075"/>
            <a:ext cx="579437" cy="563563"/>
            <a:chOff x="2775" y="618"/>
            <a:chExt cx="365" cy="355"/>
          </a:xfrm>
        </p:grpSpPr>
        <p:sp>
          <p:nvSpPr>
            <p:cNvPr id="55374" name="Oval 78"/>
            <p:cNvSpPr>
              <a:spLocks noChangeArrowheads="1"/>
            </p:cNvSpPr>
            <p:nvPr/>
          </p:nvSpPr>
          <p:spPr bwMode="auto">
            <a:xfrm>
              <a:off x="2775" y="618"/>
              <a:ext cx="365" cy="355"/>
            </a:xfrm>
            <a:prstGeom prst="ellipse">
              <a:avLst/>
            </a:prstGeom>
            <a:solidFill>
              <a:srgbClr val="00CE00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5375" name="Text Box 79"/>
            <p:cNvSpPr txBox="1">
              <a:spLocks noChangeArrowheads="1"/>
            </p:cNvSpPr>
            <p:nvPr/>
          </p:nvSpPr>
          <p:spPr bwMode="auto">
            <a:xfrm>
              <a:off x="2862" y="674"/>
              <a:ext cx="197" cy="248"/>
            </a:xfrm>
            <a:prstGeom prst="rect">
              <a:avLst/>
            </a:prstGeom>
            <a:noFill/>
            <a:ln w="10080">
              <a:noFill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algn="ctr">
                <a:lnSpc>
                  <a:spcPct val="100000"/>
                </a:lnSpc>
              </a:pPr>
              <a:r>
                <a:rPr lang="fr-FR" sz="2500" b="1">
                  <a:latin typeface="Calibri" pitchFamily="34" charset="0"/>
                  <a:cs typeface="Calibri" pitchFamily="34" charset="0"/>
                </a:rPr>
                <a:t>6</a:t>
              </a:r>
            </a:p>
          </p:txBody>
        </p:sp>
      </p:grpSp>
      <p:sp>
        <p:nvSpPr>
          <p:cNvPr id="55376" name="Text Box 80"/>
          <p:cNvSpPr txBox="1">
            <a:spLocks noChangeArrowheads="1"/>
          </p:cNvSpPr>
          <p:nvPr/>
        </p:nvSpPr>
        <p:spPr bwMode="auto">
          <a:xfrm>
            <a:off x="1249363" y="2144713"/>
            <a:ext cx="265112" cy="4635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fr-FR" sz="3000" dirty="0">
                <a:latin typeface="Calibri" pitchFamily="34" charset="0"/>
                <a:cs typeface="Calibri" pitchFamily="34" charset="0"/>
              </a:rPr>
              <a:t>A</a:t>
            </a:r>
          </a:p>
        </p:txBody>
      </p:sp>
      <p:sp>
        <p:nvSpPr>
          <p:cNvPr id="55377" name="Text Box 81"/>
          <p:cNvSpPr txBox="1">
            <a:spLocks noChangeArrowheads="1"/>
          </p:cNvSpPr>
          <p:nvPr/>
        </p:nvSpPr>
        <p:spPr bwMode="auto">
          <a:xfrm>
            <a:off x="1249363" y="3138488"/>
            <a:ext cx="225425" cy="4635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fr-FR" sz="3000" dirty="0">
                <a:latin typeface="Calibri" pitchFamily="34" charset="0"/>
                <a:cs typeface="Calibri" pitchFamily="34" charset="0"/>
              </a:rPr>
              <a:t>B</a:t>
            </a:r>
          </a:p>
        </p:txBody>
      </p:sp>
      <p:sp>
        <p:nvSpPr>
          <p:cNvPr id="55378" name="Text Box 82"/>
          <p:cNvSpPr txBox="1">
            <a:spLocks noChangeArrowheads="1"/>
          </p:cNvSpPr>
          <p:nvPr/>
        </p:nvSpPr>
        <p:spPr bwMode="auto">
          <a:xfrm>
            <a:off x="1249363" y="4106863"/>
            <a:ext cx="280987" cy="4635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fr-FR" sz="3000">
                <a:latin typeface="Calibri" pitchFamily="34" charset="0"/>
                <a:cs typeface="Calibri" pitchFamily="34" charset="0"/>
              </a:rPr>
              <a:t>C</a:t>
            </a:r>
          </a:p>
        </p:txBody>
      </p:sp>
      <p:sp>
        <p:nvSpPr>
          <p:cNvPr id="55379" name="Text Box 83"/>
          <p:cNvSpPr txBox="1">
            <a:spLocks noChangeArrowheads="1"/>
          </p:cNvSpPr>
          <p:nvPr/>
        </p:nvSpPr>
        <p:spPr bwMode="auto">
          <a:xfrm>
            <a:off x="1249363" y="4919663"/>
            <a:ext cx="296862" cy="4635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fr-FR" sz="3000">
                <a:latin typeface="Calibri" pitchFamily="34" charset="0"/>
                <a:cs typeface="Calibri" pitchFamily="34" charset="0"/>
              </a:rPr>
              <a:t>D</a:t>
            </a:r>
          </a:p>
        </p:txBody>
      </p:sp>
      <p:sp>
        <p:nvSpPr>
          <p:cNvPr id="55380" name="Text Box 84"/>
          <p:cNvSpPr txBox="1">
            <a:spLocks noChangeArrowheads="1"/>
          </p:cNvSpPr>
          <p:nvPr/>
        </p:nvSpPr>
        <p:spPr bwMode="auto">
          <a:xfrm>
            <a:off x="1249363" y="5645150"/>
            <a:ext cx="203200" cy="4635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fr-FR" sz="3000">
                <a:latin typeface="Calibri" pitchFamily="34" charset="0"/>
                <a:cs typeface="Calibri" pitchFamily="34" charset="0"/>
              </a:rPr>
              <a:t>E</a:t>
            </a:r>
          </a:p>
        </p:txBody>
      </p:sp>
      <p:pic>
        <p:nvPicPr>
          <p:cNvPr id="88" name="Image 87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ext Box 1"/>
          <p:cNvSpPr txBox="1">
            <a:spLocks noChangeArrowheads="1"/>
          </p:cNvSpPr>
          <p:nvPr/>
        </p:nvSpPr>
        <p:spPr bwMode="auto">
          <a:xfrm>
            <a:off x="0" y="198438"/>
            <a:ext cx="10367963" cy="39052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Modèle Harvard Business </a:t>
            </a:r>
            <a:r>
              <a:rPr lang="fr-FR" b="1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School</a:t>
            </a:r>
            <a:endParaRPr lang="fr-FR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56359" name="Group 39"/>
          <p:cNvGrpSpPr>
            <a:grpSpLocks/>
          </p:cNvGrpSpPr>
          <p:nvPr/>
        </p:nvGrpSpPr>
        <p:grpSpPr bwMode="auto">
          <a:xfrm>
            <a:off x="758825" y="817563"/>
            <a:ext cx="9263063" cy="6535737"/>
            <a:chOff x="478" y="515"/>
            <a:chExt cx="5835" cy="4117"/>
          </a:xfrm>
        </p:grpSpPr>
        <p:sp>
          <p:nvSpPr>
            <p:cNvPr id="56360" name="Text Box 40"/>
            <p:cNvSpPr txBox="1">
              <a:spLocks noChangeArrowheads="1"/>
            </p:cNvSpPr>
            <p:nvPr/>
          </p:nvSpPr>
          <p:spPr bwMode="auto">
            <a:xfrm>
              <a:off x="538" y="515"/>
              <a:ext cx="1316" cy="1170"/>
            </a:xfrm>
            <a:prstGeom prst="rect">
              <a:avLst/>
            </a:prstGeom>
            <a:gradFill rotWithShape="0">
              <a:gsLst>
                <a:gs pos="0">
                  <a:srgbClr val="C0C0C0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15120">
              <a:solidFill>
                <a:srgbClr val="000000"/>
              </a:solidFill>
              <a:round/>
              <a:headEnd/>
              <a:tailEnd/>
            </a:ln>
            <a:effectLst>
              <a:outerShdw dist="152735" dir="2700000" algn="ctr" rotWithShape="0">
                <a:srgbClr val="C0C0C0"/>
              </a:outerShdw>
            </a:effectLst>
          </p:spPr>
          <p:txBody>
            <a:bodyPr wrap="none" lIns="7560" tIns="7560" rIns="7560" bIns="756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endParaRPr lang="fr-FR" sz="1400" b="1" dirty="0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spcBef>
                  <a:spcPts val="275"/>
                </a:spcBef>
                <a:tabLst>
                  <a:tab pos="723900" algn="l"/>
                  <a:tab pos="1447800" algn="l"/>
                </a:tabLst>
              </a:pPr>
              <a:r>
                <a:rPr lang="fr-FR" sz="1900" b="1" dirty="0">
                  <a:latin typeface="Calibri" pitchFamily="34" charset="0"/>
                  <a:cs typeface="Calibri" pitchFamily="34" charset="0"/>
                </a:rPr>
                <a:t>Analyse de</a:t>
              </a:r>
            </a:p>
            <a:p>
              <a:pPr algn="ctr">
                <a:lnSpc>
                  <a:spcPct val="100000"/>
                </a:lnSpc>
                <a:spcBef>
                  <a:spcPts val="275"/>
                </a:spcBef>
                <a:tabLst>
                  <a:tab pos="723900" algn="l"/>
                  <a:tab pos="1447800" algn="l"/>
                </a:tabLst>
              </a:pPr>
              <a:r>
                <a:rPr lang="fr-FR" sz="1900" b="1" dirty="0">
                  <a:latin typeface="Calibri" pitchFamily="34" charset="0"/>
                  <a:cs typeface="Calibri" pitchFamily="34" charset="0"/>
                </a:rPr>
                <a:t> l'environnement : </a:t>
              </a: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r>
                <a:rPr lang="fr-FR" sz="1400" dirty="0">
                  <a:latin typeface="Calibri" pitchFamily="34" charset="0"/>
                  <a:cs typeface="Calibri" pitchFamily="34" charset="0"/>
                </a:rPr>
                <a:t>- économique</a:t>
              </a: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r>
                <a:rPr lang="fr-FR" sz="1400" dirty="0">
                  <a:latin typeface="Calibri" pitchFamily="34" charset="0"/>
                  <a:cs typeface="Calibri" pitchFamily="34" charset="0"/>
                </a:rPr>
                <a:t>- social, politique</a:t>
              </a: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r>
                <a:rPr lang="fr-FR" sz="1400" dirty="0">
                  <a:latin typeface="Calibri" pitchFamily="34" charset="0"/>
                  <a:cs typeface="Calibri" pitchFamily="34" charset="0"/>
                </a:rPr>
                <a:t>- </a:t>
              </a:r>
              <a:r>
                <a:rPr lang="fr-FR" sz="1400" dirty="0" smtClean="0">
                  <a:latin typeface="Calibri" pitchFamily="34" charset="0"/>
                  <a:cs typeface="Calibri" pitchFamily="34" charset="0"/>
                </a:rPr>
                <a:t>Technique (disciplines)</a:t>
              </a:r>
              <a:endParaRPr lang="fr-FR" sz="1400" dirty="0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endParaRPr lang="fr-FR" sz="14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6361" name="Text Box 41"/>
            <p:cNvSpPr txBox="1">
              <a:spLocks noChangeArrowheads="1"/>
            </p:cNvSpPr>
            <p:nvPr/>
          </p:nvSpPr>
          <p:spPr bwMode="auto">
            <a:xfrm>
              <a:off x="701" y="3421"/>
              <a:ext cx="994" cy="1210"/>
            </a:xfrm>
            <a:prstGeom prst="rect">
              <a:avLst/>
            </a:prstGeom>
            <a:gradFill rotWithShape="0">
              <a:gsLst>
                <a:gs pos="0">
                  <a:srgbClr val="C0C0C0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15120">
              <a:solidFill>
                <a:srgbClr val="000000"/>
              </a:solidFill>
              <a:round/>
              <a:headEnd/>
              <a:tailEnd/>
            </a:ln>
            <a:effectLst>
              <a:outerShdw dist="152735" dir="2700000" algn="ctr" rotWithShape="0">
                <a:srgbClr val="C0C0C0"/>
              </a:outerShdw>
            </a:effectLst>
          </p:spPr>
          <p:txBody>
            <a:bodyPr wrap="none" lIns="7560" tIns="7560" rIns="7560" bIns="756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endParaRPr lang="fr-FR" sz="1900" b="1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spcBef>
                  <a:spcPts val="275"/>
                </a:spcBef>
                <a:tabLst>
                  <a:tab pos="723900" algn="l"/>
                  <a:tab pos="1447800" algn="l"/>
                </a:tabLst>
              </a:pPr>
              <a:r>
                <a:rPr lang="fr-FR" sz="1900" b="1">
                  <a:latin typeface="Calibri" pitchFamily="34" charset="0"/>
                  <a:cs typeface="Calibri" pitchFamily="34" charset="0"/>
                </a:rPr>
                <a:t>Analyse des</a:t>
              </a:r>
            </a:p>
            <a:p>
              <a:pPr algn="ctr">
                <a:lnSpc>
                  <a:spcPct val="100000"/>
                </a:lnSpc>
                <a:spcBef>
                  <a:spcPts val="275"/>
                </a:spcBef>
                <a:tabLst>
                  <a:tab pos="723900" algn="l"/>
                  <a:tab pos="1447800" algn="l"/>
                </a:tabLst>
              </a:pPr>
              <a:r>
                <a:rPr lang="fr-FR" sz="1900" b="1">
                  <a:latin typeface="Calibri" pitchFamily="34" charset="0"/>
                  <a:cs typeface="Calibri" pitchFamily="34" charset="0"/>
                </a:rPr>
                <a:t>  ressources :  </a:t>
              </a: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r>
                <a:rPr lang="fr-FR" sz="1400">
                  <a:latin typeface="Calibri" pitchFamily="34" charset="0"/>
                  <a:cs typeface="Calibri" pitchFamily="34" charset="0"/>
                </a:rPr>
                <a:t>- en matériels</a:t>
              </a: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r>
                <a:rPr lang="fr-FR" sz="1400">
                  <a:latin typeface="Calibri" pitchFamily="34" charset="0"/>
                  <a:cs typeface="Calibri" pitchFamily="34" charset="0"/>
                </a:rPr>
                <a:t>- en équipements</a:t>
              </a: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r>
                <a:rPr lang="fr-FR" sz="1400">
                  <a:latin typeface="Calibri" pitchFamily="34" charset="0"/>
                  <a:cs typeface="Calibri" pitchFamily="34" charset="0"/>
                </a:rPr>
                <a:t>- humaines</a:t>
              </a: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endParaRPr lang="fr-FR" sz="140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6362" name="Text Box 42"/>
            <p:cNvSpPr txBox="1">
              <a:spLocks noChangeArrowheads="1"/>
            </p:cNvSpPr>
            <p:nvPr/>
          </p:nvSpPr>
          <p:spPr bwMode="auto">
            <a:xfrm>
              <a:off x="3766" y="882"/>
              <a:ext cx="1177" cy="704"/>
            </a:xfrm>
            <a:prstGeom prst="rect">
              <a:avLst/>
            </a:prstGeom>
            <a:gradFill rotWithShape="0">
              <a:gsLst>
                <a:gs pos="0">
                  <a:srgbClr val="C0C0C0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15120">
              <a:solidFill>
                <a:srgbClr val="000000"/>
              </a:solidFill>
              <a:round/>
              <a:headEnd/>
              <a:tailEnd/>
            </a:ln>
            <a:effectLst>
              <a:outerShdw dist="152735" dir="2700000" algn="ctr" rotWithShape="0">
                <a:srgbClr val="C0C0C0"/>
              </a:outerShdw>
            </a:effectLst>
          </p:spPr>
          <p:txBody>
            <a:bodyPr wrap="none" lIns="7560" tIns="7560" rIns="7560" bIns="756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endParaRPr lang="fr-FR" sz="1400" b="1" dirty="0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spcBef>
                  <a:spcPts val="275"/>
                </a:spcBef>
                <a:tabLst>
                  <a:tab pos="723900" algn="l"/>
                  <a:tab pos="1447800" algn="l"/>
                </a:tabLst>
              </a:pPr>
              <a:r>
                <a:rPr lang="fr-FR" sz="1900" b="1" dirty="0">
                  <a:latin typeface="Calibri" pitchFamily="34" charset="0"/>
                  <a:cs typeface="Calibri" pitchFamily="34" charset="0"/>
                </a:rPr>
                <a:t>Objectifs</a:t>
              </a:r>
            </a:p>
            <a:p>
              <a:pPr algn="ctr">
                <a:lnSpc>
                  <a:spcPct val="100000"/>
                </a:lnSpc>
                <a:spcBef>
                  <a:spcPts val="275"/>
                </a:spcBef>
                <a:tabLst>
                  <a:tab pos="723900" algn="l"/>
                  <a:tab pos="1447800" algn="l"/>
                </a:tabLst>
              </a:pPr>
              <a:r>
                <a:rPr lang="fr-FR" sz="1900" b="1" dirty="0">
                  <a:latin typeface="Calibri" pitchFamily="34" charset="0"/>
                  <a:cs typeface="Calibri" pitchFamily="34" charset="0"/>
                </a:rPr>
                <a:t>  de </a:t>
              </a:r>
              <a:r>
                <a:rPr lang="fr-FR" sz="1900" b="1" dirty="0" smtClean="0">
                  <a:latin typeface="Calibri" pitchFamily="34" charset="0"/>
                  <a:cs typeface="Calibri" pitchFamily="34" charset="0"/>
                </a:rPr>
                <a:t>la fédération  </a:t>
              </a:r>
              <a:endParaRPr lang="fr-FR" sz="1900" b="1" dirty="0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endParaRPr lang="fr-FR" sz="14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6363" name="Text Box 43"/>
            <p:cNvSpPr txBox="1">
              <a:spLocks noChangeArrowheads="1"/>
            </p:cNvSpPr>
            <p:nvPr/>
          </p:nvSpPr>
          <p:spPr bwMode="auto">
            <a:xfrm>
              <a:off x="3817" y="3312"/>
              <a:ext cx="1092" cy="1105"/>
            </a:xfrm>
            <a:prstGeom prst="rect">
              <a:avLst/>
            </a:prstGeom>
            <a:gradFill rotWithShape="0">
              <a:gsLst>
                <a:gs pos="0">
                  <a:srgbClr val="C0C0C0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15120">
              <a:solidFill>
                <a:srgbClr val="000000"/>
              </a:solidFill>
              <a:round/>
              <a:headEnd/>
              <a:tailEnd/>
            </a:ln>
            <a:effectLst>
              <a:outerShdw dist="152735" dir="2700000" algn="ctr" rotWithShape="0">
                <a:srgbClr val="C0C0C0"/>
              </a:outerShdw>
            </a:effectLst>
          </p:spPr>
          <p:txBody>
            <a:bodyPr wrap="none" lIns="7560" tIns="7560" rIns="7560" bIns="756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endParaRPr lang="fr-FR" sz="1400" b="1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spcBef>
                  <a:spcPts val="275"/>
                </a:spcBef>
                <a:tabLst>
                  <a:tab pos="723900" algn="l"/>
                  <a:tab pos="1447800" algn="l"/>
                </a:tabLst>
              </a:pPr>
              <a:r>
                <a:rPr lang="fr-FR" sz="1900" b="1">
                  <a:latin typeface="Calibri" pitchFamily="34" charset="0"/>
                  <a:cs typeface="Calibri" pitchFamily="34" charset="0"/>
                </a:rPr>
                <a:t>Objectifs</a:t>
              </a:r>
            </a:p>
            <a:p>
              <a:pPr algn="ctr">
                <a:lnSpc>
                  <a:spcPct val="100000"/>
                </a:lnSpc>
                <a:spcBef>
                  <a:spcPts val="275"/>
                </a:spcBef>
                <a:tabLst>
                  <a:tab pos="723900" algn="l"/>
                  <a:tab pos="1447800" algn="l"/>
                </a:tabLst>
              </a:pPr>
              <a:r>
                <a:rPr lang="fr-FR" sz="1900" b="1">
                  <a:latin typeface="Calibri" pitchFamily="34" charset="0"/>
                  <a:cs typeface="Calibri" pitchFamily="34" charset="0"/>
                </a:rPr>
                <a:t>  Motivations </a:t>
              </a:r>
            </a:p>
            <a:p>
              <a:pPr algn="ctr">
                <a:lnSpc>
                  <a:spcPct val="100000"/>
                </a:lnSpc>
                <a:spcBef>
                  <a:spcPts val="275"/>
                </a:spcBef>
                <a:tabLst>
                  <a:tab pos="723900" algn="l"/>
                  <a:tab pos="1447800" algn="l"/>
                </a:tabLst>
              </a:pPr>
              <a:r>
                <a:rPr lang="fr-FR" sz="1900" b="1">
                  <a:latin typeface="Calibri" pitchFamily="34" charset="0"/>
                  <a:cs typeface="Calibri" pitchFamily="34" charset="0"/>
                </a:rPr>
                <a:t> Compétences </a:t>
              </a:r>
            </a:p>
            <a:p>
              <a:pPr algn="ctr">
                <a:lnSpc>
                  <a:spcPct val="100000"/>
                </a:lnSpc>
                <a:spcBef>
                  <a:spcPts val="275"/>
                </a:spcBef>
                <a:tabLst>
                  <a:tab pos="723900" algn="l"/>
                  <a:tab pos="1447800" algn="l"/>
                </a:tabLst>
              </a:pPr>
              <a:r>
                <a:rPr lang="fr-FR" sz="1900" b="1">
                  <a:latin typeface="Calibri" pitchFamily="34" charset="0"/>
                  <a:cs typeface="Calibri" pitchFamily="34" charset="0"/>
                </a:rPr>
                <a:t> des dirigeants  </a:t>
              </a: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endParaRPr lang="fr-FR" sz="140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6364" name="Text Box 44"/>
            <p:cNvSpPr txBox="1">
              <a:spLocks noChangeArrowheads="1"/>
            </p:cNvSpPr>
            <p:nvPr/>
          </p:nvSpPr>
          <p:spPr bwMode="auto">
            <a:xfrm>
              <a:off x="478" y="2249"/>
              <a:ext cx="1437" cy="713"/>
            </a:xfrm>
            <a:prstGeom prst="rect">
              <a:avLst/>
            </a:prstGeom>
            <a:gradFill rotWithShape="0">
              <a:gsLst>
                <a:gs pos="0">
                  <a:srgbClr val="C0C0C0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30240">
              <a:solidFill>
                <a:srgbClr val="000000"/>
              </a:solidFill>
              <a:round/>
              <a:headEnd/>
              <a:tailEnd/>
            </a:ln>
            <a:effectLst>
              <a:outerShdw dist="152735" dir="18900000" algn="ctr" rotWithShape="0">
                <a:srgbClr val="C0C0C0"/>
              </a:outerShdw>
            </a:effectLst>
          </p:spPr>
          <p:txBody>
            <a:bodyPr wrap="none" lIns="15120" tIns="15120" rIns="15120" bIns="1512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endParaRPr lang="fr-FR" sz="1400" b="1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spcBef>
                  <a:spcPts val="275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900" b="1">
                  <a:latin typeface="Calibri" pitchFamily="34" charset="0"/>
                  <a:cs typeface="Calibri" pitchFamily="34" charset="0"/>
                </a:rPr>
                <a:t>MENACES</a:t>
              </a:r>
            </a:p>
            <a:p>
              <a:pPr algn="ctr">
                <a:lnSpc>
                  <a:spcPct val="100000"/>
                </a:lnSpc>
                <a:spcBef>
                  <a:spcPts val="275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900" b="1">
                  <a:latin typeface="Calibri" pitchFamily="34" charset="0"/>
                  <a:cs typeface="Calibri" pitchFamily="34" charset="0"/>
                </a:rPr>
                <a:t>  OPPORTUNITÉS  </a:t>
              </a: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  <a:tab pos="2171700" algn="l"/>
                </a:tabLst>
              </a:pPr>
              <a:endParaRPr lang="fr-FR" sz="140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6365" name="Text Box 45"/>
            <p:cNvSpPr txBox="1">
              <a:spLocks noChangeArrowheads="1"/>
            </p:cNvSpPr>
            <p:nvPr/>
          </p:nvSpPr>
          <p:spPr bwMode="auto">
            <a:xfrm>
              <a:off x="2782" y="2147"/>
              <a:ext cx="1187" cy="914"/>
            </a:xfrm>
            <a:prstGeom prst="rect">
              <a:avLst/>
            </a:prstGeom>
            <a:gradFill rotWithShape="0">
              <a:gsLst>
                <a:gs pos="0">
                  <a:srgbClr val="C0C0C0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30240">
              <a:solidFill>
                <a:srgbClr val="000000"/>
              </a:solidFill>
              <a:round/>
              <a:headEnd/>
              <a:tailEnd/>
            </a:ln>
            <a:effectLst>
              <a:outerShdw dist="152735" dir="18900000" algn="ctr" rotWithShape="0">
                <a:srgbClr val="C0C0C0"/>
              </a:outerShdw>
            </a:effectLst>
          </p:spPr>
          <p:txBody>
            <a:bodyPr wrap="none" lIns="15120" tIns="15120" rIns="15120" bIns="1512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endParaRPr lang="fr-FR" sz="1400" b="1" dirty="0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spcBef>
                  <a:spcPts val="275"/>
                </a:spcBef>
                <a:tabLst>
                  <a:tab pos="723900" algn="l"/>
                  <a:tab pos="1447800" algn="l"/>
                </a:tabLst>
              </a:pPr>
              <a:r>
                <a:rPr lang="fr-FR" sz="1900" b="1" dirty="0">
                  <a:latin typeface="Calibri" pitchFamily="34" charset="0"/>
                  <a:cs typeface="Calibri" pitchFamily="34" charset="0"/>
                </a:rPr>
                <a:t>FORCES</a:t>
              </a:r>
            </a:p>
            <a:p>
              <a:pPr algn="ctr">
                <a:lnSpc>
                  <a:spcPct val="100000"/>
                </a:lnSpc>
                <a:spcBef>
                  <a:spcPts val="275"/>
                </a:spcBef>
                <a:tabLst>
                  <a:tab pos="723900" algn="l"/>
                  <a:tab pos="1447800" algn="l"/>
                </a:tabLst>
              </a:pPr>
              <a:r>
                <a:rPr lang="fr-FR" sz="1900" b="1" dirty="0">
                  <a:latin typeface="Calibri" pitchFamily="34" charset="0"/>
                  <a:cs typeface="Calibri" pitchFamily="34" charset="0"/>
                </a:rPr>
                <a:t>  FAIBLESSES</a:t>
              </a:r>
            </a:p>
            <a:p>
              <a:pPr algn="ctr">
                <a:lnSpc>
                  <a:spcPct val="100000"/>
                </a:lnSpc>
                <a:spcBef>
                  <a:spcPts val="275"/>
                </a:spcBef>
                <a:tabLst>
                  <a:tab pos="723900" algn="l"/>
                  <a:tab pos="1447800" algn="l"/>
                </a:tabLst>
              </a:pPr>
              <a:r>
                <a:rPr lang="fr-FR" sz="1900" b="1" dirty="0">
                  <a:latin typeface="Calibri" pitchFamily="34" charset="0"/>
                  <a:cs typeface="Calibri" pitchFamily="34" charset="0"/>
                </a:rPr>
                <a:t>  de </a:t>
              </a:r>
              <a:r>
                <a:rPr lang="fr-FR" sz="1900" b="1" dirty="0" smtClean="0">
                  <a:latin typeface="Calibri" pitchFamily="34" charset="0"/>
                  <a:cs typeface="Calibri" pitchFamily="34" charset="0"/>
                </a:rPr>
                <a:t>la fédération  </a:t>
              </a:r>
              <a:endParaRPr lang="fr-FR" sz="1900" b="1" dirty="0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endParaRPr lang="fr-FR" sz="14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6366" name="Text Box 46"/>
            <p:cNvSpPr txBox="1">
              <a:spLocks noChangeArrowheads="1"/>
            </p:cNvSpPr>
            <p:nvPr/>
          </p:nvSpPr>
          <p:spPr bwMode="auto">
            <a:xfrm>
              <a:off x="4747" y="2242"/>
              <a:ext cx="1566" cy="713"/>
            </a:xfrm>
            <a:prstGeom prst="rect">
              <a:avLst/>
            </a:prstGeom>
            <a:gradFill rotWithShape="0">
              <a:gsLst>
                <a:gs pos="0">
                  <a:srgbClr val="C0C0C0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30240">
              <a:solidFill>
                <a:srgbClr val="000000"/>
              </a:solidFill>
              <a:round/>
              <a:headEnd/>
              <a:tailEnd/>
            </a:ln>
            <a:effectLst>
              <a:outerShdw dist="152735" dir="18900000" algn="ctr" rotWithShape="0">
                <a:srgbClr val="C0C0C0"/>
              </a:outerShdw>
            </a:effectLst>
          </p:spPr>
          <p:txBody>
            <a:bodyPr wrap="none" lIns="15120" tIns="15120" rIns="15120" bIns="1512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endParaRPr lang="fr-FR" sz="1400" b="1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spcBef>
                  <a:spcPts val="275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900" b="1">
                  <a:latin typeface="Calibri" pitchFamily="34" charset="0"/>
                  <a:cs typeface="Calibri" pitchFamily="34" charset="0"/>
                </a:rPr>
                <a:t>  MISE EN ŒUVRE  </a:t>
              </a:r>
            </a:p>
            <a:p>
              <a:pPr algn="ctr">
                <a:lnSpc>
                  <a:spcPct val="100000"/>
                </a:lnSpc>
                <a:spcBef>
                  <a:spcPts val="275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900" b="1">
                  <a:latin typeface="Calibri" pitchFamily="34" charset="0"/>
                  <a:cs typeface="Calibri" pitchFamily="34" charset="0"/>
                </a:rPr>
                <a:t>  DE LA STRATÉGIE  </a:t>
              </a: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  <a:tab pos="2171700" algn="l"/>
                </a:tabLst>
              </a:pPr>
              <a:endParaRPr lang="fr-FR" sz="140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6367" name="Line 47"/>
            <p:cNvSpPr>
              <a:spLocks noChangeShapeType="1"/>
            </p:cNvSpPr>
            <p:nvPr/>
          </p:nvSpPr>
          <p:spPr bwMode="auto">
            <a:xfrm>
              <a:off x="1971" y="2561"/>
              <a:ext cx="810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6368" name="Line 48"/>
            <p:cNvSpPr>
              <a:spLocks noChangeShapeType="1"/>
            </p:cNvSpPr>
            <p:nvPr/>
          </p:nvSpPr>
          <p:spPr bwMode="auto">
            <a:xfrm>
              <a:off x="4019" y="2554"/>
              <a:ext cx="694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6369" name="Line 49"/>
            <p:cNvSpPr>
              <a:spLocks noChangeShapeType="1"/>
            </p:cNvSpPr>
            <p:nvPr/>
          </p:nvSpPr>
          <p:spPr bwMode="auto">
            <a:xfrm>
              <a:off x="4389" y="1648"/>
              <a:ext cx="0" cy="1647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6370" name="Line 50"/>
            <p:cNvSpPr>
              <a:spLocks noChangeShapeType="1"/>
            </p:cNvSpPr>
            <p:nvPr/>
          </p:nvSpPr>
          <p:spPr bwMode="auto">
            <a:xfrm>
              <a:off x="1222" y="1702"/>
              <a:ext cx="0" cy="463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6371" name="Line 51"/>
            <p:cNvSpPr>
              <a:spLocks noChangeShapeType="1"/>
            </p:cNvSpPr>
            <p:nvPr/>
          </p:nvSpPr>
          <p:spPr bwMode="auto">
            <a:xfrm>
              <a:off x="1222" y="2948"/>
              <a:ext cx="0" cy="463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56372" name="Text Box 52"/>
          <p:cNvSpPr txBox="1">
            <a:spLocks noChangeArrowheads="1"/>
          </p:cNvSpPr>
          <p:nvPr/>
        </p:nvSpPr>
        <p:spPr bwMode="auto">
          <a:xfrm>
            <a:off x="2254250" y="155575"/>
            <a:ext cx="265113" cy="4635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fr-FR" sz="3000" b="1" dirty="0">
                <a:latin typeface="Calibri" pitchFamily="34" charset="0"/>
                <a:cs typeface="Calibri" pitchFamily="34" charset="0"/>
              </a:rPr>
              <a:t>A</a:t>
            </a:r>
          </a:p>
        </p:txBody>
      </p:sp>
      <p:sp>
        <p:nvSpPr>
          <p:cNvPr id="56373" name="Oval 53"/>
          <p:cNvSpPr>
            <a:spLocks noChangeArrowheads="1"/>
          </p:cNvSpPr>
          <p:nvPr/>
        </p:nvSpPr>
        <p:spPr bwMode="auto">
          <a:xfrm>
            <a:off x="2185988" y="184150"/>
            <a:ext cx="404812" cy="419100"/>
          </a:xfrm>
          <a:prstGeom prst="ellipse">
            <a:avLst/>
          </a:prstGeom>
          <a:noFill/>
          <a:ln w="1512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7" name="Image 56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-179388" y="249238"/>
            <a:ext cx="10925176" cy="7937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19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Matrice TOWS : </a:t>
            </a:r>
            <a:r>
              <a:rPr lang="fr-FR" b="1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Threats</a:t>
            </a:r>
            <a:r>
              <a:rPr lang="fr-FR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- </a:t>
            </a:r>
            <a:r>
              <a:rPr lang="fr-FR" b="1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Opportunities</a:t>
            </a:r>
            <a:r>
              <a:rPr lang="fr-FR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- </a:t>
            </a:r>
            <a:r>
              <a:rPr lang="fr-FR" b="1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Weaknesses</a:t>
            </a:r>
            <a:r>
              <a:rPr lang="fr-FR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- </a:t>
            </a:r>
            <a:r>
              <a:rPr lang="fr-FR" b="1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Strengths</a:t>
            </a:r>
            <a:endParaRPr lang="fr-FR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            Menaces - Opportunités - Faiblesses - Forces</a:t>
            </a:r>
          </a:p>
        </p:txBody>
      </p:sp>
      <p:grpSp>
        <p:nvGrpSpPr>
          <p:cNvPr id="57383" name="Group 39"/>
          <p:cNvGrpSpPr>
            <a:grpSpLocks/>
          </p:cNvGrpSpPr>
          <p:nvPr/>
        </p:nvGrpSpPr>
        <p:grpSpPr bwMode="auto">
          <a:xfrm>
            <a:off x="1127125" y="1452563"/>
            <a:ext cx="7924800" cy="4779962"/>
            <a:chOff x="710" y="915"/>
            <a:chExt cx="4992" cy="3011"/>
          </a:xfrm>
        </p:grpSpPr>
        <p:grpSp>
          <p:nvGrpSpPr>
            <p:cNvPr id="57384" name="Group 40"/>
            <p:cNvGrpSpPr>
              <a:grpSpLocks/>
            </p:cNvGrpSpPr>
            <p:nvPr/>
          </p:nvGrpSpPr>
          <p:grpSpPr bwMode="auto">
            <a:xfrm>
              <a:off x="710" y="915"/>
              <a:ext cx="4992" cy="2570"/>
              <a:chOff x="710" y="915"/>
              <a:chExt cx="4992" cy="2570"/>
            </a:xfrm>
          </p:grpSpPr>
          <p:grpSp>
            <p:nvGrpSpPr>
              <p:cNvPr id="57385" name="Group 41"/>
              <p:cNvGrpSpPr>
                <a:grpSpLocks/>
              </p:cNvGrpSpPr>
              <p:nvPr/>
            </p:nvGrpSpPr>
            <p:grpSpPr bwMode="auto">
              <a:xfrm>
                <a:off x="710" y="915"/>
                <a:ext cx="3072" cy="2569"/>
                <a:chOff x="710" y="915"/>
                <a:chExt cx="3072" cy="2569"/>
              </a:xfrm>
            </p:grpSpPr>
            <p:sp>
              <p:nvSpPr>
                <p:cNvPr id="57386" name="Freeform 42"/>
                <p:cNvSpPr>
                  <a:spLocks noChangeArrowheads="1"/>
                </p:cNvSpPr>
                <p:nvPr/>
              </p:nvSpPr>
              <p:spPr bwMode="auto">
                <a:xfrm>
                  <a:off x="713" y="926"/>
                  <a:ext cx="2222" cy="643"/>
                </a:xfrm>
                <a:custGeom>
                  <a:avLst/>
                  <a:gdLst/>
                  <a:ahLst/>
                  <a:cxnLst>
                    <a:cxn ang="0">
                      <a:pos x="0" y="2841"/>
                    </a:cxn>
                    <a:cxn ang="0">
                      <a:pos x="9802" y="2841"/>
                    </a:cxn>
                    <a:cxn ang="0">
                      <a:pos x="9802" y="0"/>
                    </a:cxn>
                    <a:cxn ang="0">
                      <a:pos x="0" y="0"/>
                    </a:cxn>
                    <a:cxn ang="0">
                      <a:pos x="0" y="2841"/>
                    </a:cxn>
                  </a:cxnLst>
                  <a:rect l="0" t="0" r="r" b="b"/>
                  <a:pathLst>
                    <a:path w="9803" h="2842">
                      <a:moveTo>
                        <a:pt x="0" y="2841"/>
                      </a:moveTo>
                      <a:lnTo>
                        <a:pt x="9802" y="2841"/>
                      </a:lnTo>
                      <a:lnTo>
                        <a:pt x="9802" y="0"/>
                      </a:lnTo>
                      <a:lnTo>
                        <a:pt x="0" y="0"/>
                      </a:lnTo>
                      <a:lnTo>
                        <a:pt x="0" y="2841"/>
                      </a:lnTo>
                    </a:path>
                  </a:pathLst>
                </a:custGeom>
                <a:noFill/>
                <a:ln w="1512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  <a:cs typeface="Calibri" pitchFamily="34" charset="0"/>
                  </a:endParaRPr>
                </a:p>
              </p:txBody>
            </p:sp>
            <p:grpSp>
              <p:nvGrpSpPr>
                <p:cNvPr id="57387" name="Group 43"/>
                <p:cNvGrpSpPr>
                  <a:grpSpLocks/>
                </p:cNvGrpSpPr>
                <p:nvPr/>
              </p:nvGrpSpPr>
              <p:grpSpPr bwMode="auto">
                <a:xfrm>
                  <a:off x="710" y="1570"/>
                  <a:ext cx="2215" cy="1913"/>
                  <a:chOff x="710" y="1570"/>
                  <a:chExt cx="2215" cy="1913"/>
                </a:xfrm>
              </p:grpSpPr>
              <p:grpSp>
                <p:nvGrpSpPr>
                  <p:cNvPr id="57388" name="Group 44"/>
                  <p:cNvGrpSpPr>
                    <a:grpSpLocks/>
                  </p:cNvGrpSpPr>
                  <p:nvPr/>
                </p:nvGrpSpPr>
                <p:grpSpPr bwMode="auto">
                  <a:xfrm>
                    <a:off x="711" y="1570"/>
                    <a:ext cx="2215" cy="644"/>
                    <a:chOff x="711" y="1570"/>
                    <a:chExt cx="2215" cy="644"/>
                  </a:xfrm>
                </p:grpSpPr>
                <p:sp>
                  <p:nvSpPr>
                    <p:cNvPr id="57389" name="Freeform 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11" y="1570"/>
                      <a:ext cx="1113" cy="64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843"/>
                        </a:cxn>
                        <a:cxn ang="0">
                          <a:pos x="4911" y="2843"/>
                        </a:cxn>
                        <a:cxn ang="0">
                          <a:pos x="4911" y="0"/>
                        </a:cxn>
                        <a:cxn ang="0">
                          <a:pos x="0" y="0"/>
                        </a:cxn>
                        <a:cxn ang="0">
                          <a:pos x="0" y="2843"/>
                        </a:cxn>
                      </a:cxnLst>
                      <a:rect l="0" t="0" r="r" b="b"/>
                      <a:pathLst>
                        <a:path w="4912" h="2844">
                          <a:moveTo>
                            <a:pt x="0" y="2843"/>
                          </a:moveTo>
                          <a:lnTo>
                            <a:pt x="4911" y="2843"/>
                          </a:lnTo>
                          <a:lnTo>
                            <a:pt x="4911" y="0"/>
                          </a:lnTo>
                          <a:lnTo>
                            <a:pt x="0" y="0"/>
                          </a:lnTo>
                          <a:lnTo>
                            <a:pt x="0" y="2843"/>
                          </a:lnTo>
                        </a:path>
                      </a:pathLst>
                    </a:custGeom>
                    <a:noFill/>
                    <a:ln w="1512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fr-FR">
                        <a:latin typeface="Calibri" pitchFamily="34" charset="0"/>
                        <a:cs typeface="Calibri" pitchFamily="34" charset="0"/>
                      </a:endParaRPr>
                    </a:p>
                  </p:txBody>
                </p:sp>
                <p:sp>
                  <p:nvSpPr>
                    <p:cNvPr id="57390" name="Freeform 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13" y="1571"/>
                      <a:ext cx="1113" cy="64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841"/>
                        </a:cxn>
                        <a:cxn ang="0">
                          <a:pos x="4910" y="2841"/>
                        </a:cxn>
                        <a:cxn ang="0">
                          <a:pos x="4910" y="0"/>
                        </a:cxn>
                        <a:cxn ang="0">
                          <a:pos x="0" y="0"/>
                        </a:cxn>
                        <a:cxn ang="0">
                          <a:pos x="0" y="2841"/>
                        </a:cxn>
                      </a:cxnLst>
                      <a:rect l="0" t="0" r="r" b="b"/>
                      <a:pathLst>
                        <a:path w="4911" h="2842">
                          <a:moveTo>
                            <a:pt x="0" y="2841"/>
                          </a:moveTo>
                          <a:lnTo>
                            <a:pt x="4910" y="2841"/>
                          </a:lnTo>
                          <a:lnTo>
                            <a:pt x="4910" y="0"/>
                          </a:lnTo>
                          <a:lnTo>
                            <a:pt x="0" y="0"/>
                          </a:lnTo>
                          <a:lnTo>
                            <a:pt x="0" y="2841"/>
                          </a:lnTo>
                        </a:path>
                      </a:pathLst>
                    </a:custGeom>
                    <a:noFill/>
                    <a:ln w="1512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fr-FR">
                        <a:latin typeface="Calibri" pitchFamily="34" charset="0"/>
                        <a:cs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57391" name="Group 47"/>
                  <p:cNvGrpSpPr>
                    <a:grpSpLocks/>
                  </p:cNvGrpSpPr>
                  <p:nvPr/>
                </p:nvGrpSpPr>
                <p:grpSpPr bwMode="auto">
                  <a:xfrm>
                    <a:off x="711" y="2196"/>
                    <a:ext cx="2215" cy="644"/>
                    <a:chOff x="711" y="2196"/>
                    <a:chExt cx="2215" cy="644"/>
                  </a:xfrm>
                </p:grpSpPr>
                <p:sp>
                  <p:nvSpPr>
                    <p:cNvPr id="57392" name="Freeform 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11" y="2196"/>
                      <a:ext cx="1113" cy="64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841"/>
                        </a:cxn>
                        <a:cxn ang="0">
                          <a:pos x="4911" y="2841"/>
                        </a:cxn>
                        <a:cxn ang="0">
                          <a:pos x="4911" y="0"/>
                        </a:cxn>
                        <a:cxn ang="0">
                          <a:pos x="0" y="0"/>
                        </a:cxn>
                        <a:cxn ang="0">
                          <a:pos x="0" y="2841"/>
                        </a:cxn>
                      </a:cxnLst>
                      <a:rect l="0" t="0" r="r" b="b"/>
                      <a:pathLst>
                        <a:path w="4912" h="2842">
                          <a:moveTo>
                            <a:pt x="0" y="2841"/>
                          </a:moveTo>
                          <a:lnTo>
                            <a:pt x="4911" y="2841"/>
                          </a:lnTo>
                          <a:lnTo>
                            <a:pt x="4911" y="0"/>
                          </a:lnTo>
                          <a:lnTo>
                            <a:pt x="0" y="0"/>
                          </a:lnTo>
                          <a:lnTo>
                            <a:pt x="0" y="2841"/>
                          </a:lnTo>
                        </a:path>
                      </a:pathLst>
                    </a:custGeom>
                    <a:noFill/>
                    <a:ln w="1512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fr-FR">
                        <a:latin typeface="Calibri" pitchFamily="34" charset="0"/>
                        <a:cs typeface="Calibri" pitchFamily="34" charset="0"/>
                      </a:endParaRPr>
                    </a:p>
                  </p:txBody>
                </p:sp>
                <p:sp>
                  <p:nvSpPr>
                    <p:cNvPr id="57393" name="Freeform 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13" y="2197"/>
                      <a:ext cx="1113" cy="64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841"/>
                        </a:cxn>
                        <a:cxn ang="0">
                          <a:pos x="4910" y="2841"/>
                        </a:cxn>
                        <a:cxn ang="0">
                          <a:pos x="4910" y="0"/>
                        </a:cxn>
                        <a:cxn ang="0">
                          <a:pos x="0" y="0"/>
                        </a:cxn>
                        <a:cxn ang="0">
                          <a:pos x="0" y="2841"/>
                        </a:cxn>
                      </a:cxnLst>
                      <a:rect l="0" t="0" r="r" b="b"/>
                      <a:pathLst>
                        <a:path w="4911" h="2842">
                          <a:moveTo>
                            <a:pt x="0" y="2841"/>
                          </a:moveTo>
                          <a:lnTo>
                            <a:pt x="4910" y="2841"/>
                          </a:lnTo>
                          <a:lnTo>
                            <a:pt x="4910" y="0"/>
                          </a:lnTo>
                          <a:lnTo>
                            <a:pt x="0" y="0"/>
                          </a:lnTo>
                          <a:lnTo>
                            <a:pt x="0" y="2841"/>
                          </a:lnTo>
                        </a:path>
                      </a:pathLst>
                    </a:custGeom>
                    <a:noFill/>
                    <a:ln w="1512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fr-FR">
                        <a:latin typeface="Calibri" pitchFamily="34" charset="0"/>
                        <a:cs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57394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710" y="2840"/>
                    <a:ext cx="2215" cy="644"/>
                    <a:chOff x="710" y="2840"/>
                    <a:chExt cx="2215" cy="644"/>
                  </a:xfrm>
                </p:grpSpPr>
                <p:sp>
                  <p:nvSpPr>
                    <p:cNvPr id="57395" name="Freeform 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10" y="2840"/>
                      <a:ext cx="1113" cy="64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840"/>
                        </a:cxn>
                        <a:cxn ang="0">
                          <a:pos x="4910" y="2840"/>
                        </a:cxn>
                        <a:cxn ang="0">
                          <a:pos x="4910" y="0"/>
                        </a:cxn>
                        <a:cxn ang="0">
                          <a:pos x="0" y="0"/>
                        </a:cxn>
                        <a:cxn ang="0">
                          <a:pos x="0" y="2840"/>
                        </a:cxn>
                      </a:cxnLst>
                      <a:rect l="0" t="0" r="r" b="b"/>
                      <a:pathLst>
                        <a:path w="4911" h="2841">
                          <a:moveTo>
                            <a:pt x="0" y="2840"/>
                          </a:moveTo>
                          <a:lnTo>
                            <a:pt x="4910" y="2840"/>
                          </a:lnTo>
                          <a:lnTo>
                            <a:pt x="4910" y="0"/>
                          </a:lnTo>
                          <a:lnTo>
                            <a:pt x="0" y="0"/>
                          </a:lnTo>
                          <a:lnTo>
                            <a:pt x="0" y="2840"/>
                          </a:lnTo>
                        </a:path>
                      </a:pathLst>
                    </a:custGeom>
                    <a:noFill/>
                    <a:ln w="1512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fr-FR">
                        <a:latin typeface="Calibri" pitchFamily="34" charset="0"/>
                        <a:cs typeface="Calibri" pitchFamily="34" charset="0"/>
                      </a:endParaRPr>
                    </a:p>
                  </p:txBody>
                </p:sp>
                <p:sp>
                  <p:nvSpPr>
                    <p:cNvPr id="57396" name="Freeform 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12" y="2840"/>
                      <a:ext cx="1113" cy="64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841"/>
                        </a:cxn>
                        <a:cxn ang="0">
                          <a:pos x="4913" y="2841"/>
                        </a:cxn>
                        <a:cxn ang="0">
                          <a:pos x="4913" y="0"/>
                        </a:cxn>
                        <a:cxn ang="0">
                          <a:pos x="0" y="0"/>
                        </a:cxn>
                        <a:cxn ang="0">
                          <a:pos x="0" y="2841"/>
                        </a:cxn>
                      </a:cxnLst>
                      <a:rect l="0" t="0" r="r" b="b"/>
                      <a:pathLst>
                        <a:path w="4914" h="2842">
                          <a:moveTo>
                            <a:pt x="0" y="2841"/>
                          </a:moveTo>
                          <a:lnTo>
                            <a:pt x="4913" y="2841"/>
                          </a:lnTo>
                          <a:lnTo>
                            <a:pt x="4913" y="0"/>
                          </a:lnTo>
                          <a:lnTo>
                            <a:pt x="0" y="0"/>
                          </a:lnTo>
                          <a:lnTo>
                            <a:pt x="0" y="2841"/>
                          </a:lnTo>
                        </a:path>
                      </a:pathLst>
                    </a:custGeom>
                    <a:noFill/>
                    <a:ln w="1512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fr-FR">
                        <a:latin typeface="Calibri" pitchFamily="34" charset="0"/>
                        <a:cs typeface="Calibri" pitchFamily="34" charset="0"/>
                      </a:endParaRPr>
                    </a:p>
                  </p:txBody>
                </p:sp>
              </p:grpSp>
            </p:grpSp>
            <p:sp>
              <p:nvSpPr>
                <p:cNvPr id="57397" name="Freeform 53"/>
                <p:cNvSpPr>
                  <a:spLocks noChangeArrowheads="1"/>
                </p:cNvSpPr>
                <p:nvPr/>
              </p:nvSpPr>
              <p:spPr bwMode="auto">
                <a:xfrm>
                  <a:off x="2916" y="915"/>
                  <a:ext cx="857" cy="1289"/>
                </a:xfrm>
                <a:custGeom>
                  <a:avLst/>
                  <a:gdLst/>
                  <a:ahLst/>
                  <a:cxnLst>
                    <a:cxn ang="0">
                      <a:pos x="0" y="5688"/>
                    </a:cxn>
                    <a:cxn ang="0">
                      <a:pos x="3781" y="5688"/>
                    </a:cxn>
                    <a:cxn ang="0">
                      <a:pos x="3781" y="0"/>
                    </a:cxn>
                    <a:cxn ang="0">
                      <a:pos x="0" y="0"/>
                    </a:cxn>
                    <a:cxn ang="0">
                      <a:pos x="0" y="5688"/>
                    </a:cxn>
                  </a:cxnLst>
                  <a:rect l="0" t="0" r="r" b="b"/>
                  <a:pathLst>
                    <a:path w="3782" h="5689">
                      <a:moveTo>
                        <a:pt x="0" y="5688"/>
                      </a:moveTo>
                      <a:lnTo>
                        <a:pt x="3781" y="5688"/>
                      </a:lnTo>
                      <a:lnTo>
                        <a:pt x="3781" y="0"/>
                      </a:lnTo>
                      <a:lnTo>
                        <a:pt x="0" y="0"/>
                      </a:lnTo>
                      <a:lnTo>
                        <a:pt x="0" y="5688"/>
                      </a:lnTo>
                    </a:path>
                  </a:pathLst>
                </a:custGeom>
                <a:noFill/>
                <a:ln w="1512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57398" name="Freeform 54"/>
                <p:cNvSpPr>
                  <a:spLocks noChangeArrowheads="1"/>
                </p:cNvSpPr>
                <p:nvPr/>
              </p:nvSpPr>
              <p:spPr bwMode="auto">
                <a:xfrm>
                  <a:off x="2916" y="2196"/>
                  <a:ext cx="857" cy="653"/>
                </a:xfrm>
                <a:custGeom>
                  <a:avLst/>
                  <a:gdLst/>
                  <a:ahLst/>
                  <a:cxnLst>
                    <a:cxn ang="0">
                      <a:pos x="0" y="2884"/>
                    </a:cxn>
                    <a:cxn ang="0">
                      <a:pos x="3783" y="2884"/>
                    </a:cxn>
                    <a:cxn ang="0">
                      <a:pos x="3783" y="0"/>
                    </a:cxn>
                    <a:cxn ang="0">
                      <a:pos x="0" y="0"/>
                    </a:cxn>
                    <a:cxn ang="0">
                      <a:pos x="0" y="2884"/>
                    </a:cxn>
                  </a:cxnLst>
                  <a:rect l="0" t="0" r="r" b="b"/>
                  <a:pathLst>
                    <a:path w="3784" h="2885">
                      <a:moveTo>
                        <a:pt x="0" y="2884"/>
                      </a:moveTo>
                      <a:lnTo>
                        <a:pt x="3783" y="2884"/>
                      </a:lnTo>
                      <a:lnTo>
                        <a:pt x="3783" y="0"/>
                      </a:lnTo>
                      <a:lnTo>
                        <a:pt x="0" y="0"/>
                      </a:lnTo>
                      <a:lnTo>
                        <a:pt x="0" y="2884"/>
                      </a:lnTo>
                    </a:path>
                  </a:pathLst>
                </a:custGeom>
                <a:noFill/>
                <a:ln w="1512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57399" name="Freeform 55"/>
                <p:cNvSpPr>
                  <a:spLocks noChangeArrowheads="1"/>
                </p:cNvSpPr>
                <p:nvPr/>
              </p:nvSpPr>
              <p:spPr bwMode="auto">
                <a:xfrm>
                  <a:off x="2916" y="2831"/>
                  <a:ext cx="867" cy="654"/>
                </a:xfrm>
                <a:custGeom>
                  <a:avLst/>
                  <a:gdLst/>
                  <a:ahLst/>
                  <a:cxnLst>
                    <a:cxn ang="0">
                      <a:pos x="0" y="2888"/>
                    </a:cxn>
                    <a:cxn ang="0">
                      <a:pos x="3826" y="2888"/>
                    </a:cxn>
                    <a:cxn ang="0">
                      <a:pos x="3826" y="0"/>
                    </a:cxn>
                    <a:cxn ang="0">
                      <a:pos x="0" y="0"/>
                    </a:cxn>
                    <a:cxn ang="0">
                      <a:pos x="0" y="2888"/>
                    </a:cxn>
                  </a:cxnLst>
                  <a:rect l="0" t="0" r="r" b="b"/>
                  <a:pathLst>
                    <a:path w="3827" h="2889">
                      <a:moveTo>
                        <a:pt x="0" y="2888"/>
                      </a:moveTo>
                      <a:lnTo>
                        <a:pt x="3826" y="2888"/>
                      </a:lnTo>
                      <a:lnTo>
                        <a:pt x="3826" y="0"/>
                      </a:lnTo>
                      <a:lnTo>
                        <a:pt x="0" y="0"/>
                      </a:lnTo>
                      <a:lnTo>
                        <a:pt x="0" y="2888"/>
                      </a:lnTo>
                    </a:path>
                  </a:pathLst>
                </a:custGeom>
                <a:noFill/>
                <a:ln w="1512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  <a:cs typeface="Calibri" pitchFamily="34" charset="0"/>
                  </a:endParaRPr>
                </a:p>
              </p:txBody>
            </p:sp>
          </p:grpSp>
          <p:sp>
            <p:nvSpPr>
              <p:cNvPr id="57400" name="Freeform 56"/>
              <p:cNvSpPr>
                <a:spLocks noChangeArrowheads="1"/>
              </p:cNvSpPr>
              <p:nvPr/>
            </p:nvSpPr>
            <p:spPr bwMode="auto">
              <a:xfrm>
                <a:off x="3783" y="916"/>
                <a:ext cx="964" cy="2569"/>
              </a:xfrm>
              <a:custGeom>
                <a:avLst/>
                <a:gdLst/>
                <a:ahLst/>
                <a:cxnLst>
                  <a:cxn ang="0">
                    <a:pos x="0" y="11334"/>
                  </a:cxn>
                  <a:cxn ang="0">
                    <a:pos x="4254" y="11334"/>
                  </a:cxn>
                  <a:cxn ang="0">
                    <a:pos x="4254" y="0"/>
                  </a:cxn>
                  <a:cxn ang="0">
                    <a:pos x="0" y="0"/>
                  </a:cxn>
                  <a:cxn ang="0">
                    <a:pos x="0" y="11334"/>
                  </a:cxn>
                </a:cxnLst>
                <a:rect l="0" t="0" r="r" b="b"/>
                <a:pathLst>
                  <a:path w="4255" h="11335">
                    <a:moveTo>
                      <a:pt x="0" y="11334"/>
                    </a:moveTo>
                    <a:lnTo>
                      <a:pt x="4254" y="11334"/>
                    </a:lnTo>
                    <a:lnTo>
                      <a:pt x="4254" y="0"/>
                    </a:lnTo>
                    <a:lnTo>
                      <a:pt x="0" y="0"/>
                    </a:lnTo>
                    <a:lnTo>
                      <a:pt x="0" y="11334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7401" name="Freeform 57"/>
              <p:cNvSpPr>
                <a:spLocks noChangeArrowheads="1"/>
              </p:cNvSpPr>
              <p:nvPr/>
            </p:nvSpPr>
            <p:spPr bwMode="auto">
              <a:xfrm>
                <a:off x="4739" y="916"/>
                <a:ext cx="964" cy="2569"/>
              </a:xfrm>
              <a:custGeom>
                <a:avLst/>
                <a:gdLst/>
                <a:ahLst/>
                <a:cxnLst>
                  <a:cxn ang="0">
                    <a:pos x="0" y="11334"/>
                  </a:cxn>
                  <a:cxn ang="0">
                    <a:pos x="4253" y="11334"/>
                  </a:cxn>
                  <a:cxn ang="0">
                    <a:pos x="4253" y="0"/>
                  </a:cxn>
                  <a:cxn ang="0">
                    <a:pos x="0" y="0"/>
                  </a:cxn>
                  <a:cxn ang="0">
                    <a:pos x="0" y="11334"/>
                  </a:cxn>
                </a:cxnLst>
                <a:rect l="0" t="0" r="r" b="b"/>
                <a:pathLst>
                  <a:path w="4254" h="11335">
                    <a:moveTo>
                      <a:pt x="0" y="11334"/>
                    </a:moveTo>
                    <a:lnTo>
                      <a:pt x="4253" y="11334"/>
                    </a:lnTo>
                    <a:lnTo>
                      <a:pt x="4253" y="0"/>
                    </a:lnTo>
                    <a:lnTo>
                      <a:pt x="0" y="0"/>
                    </a:lnTo>
                    <a:lnTo>
                      <a:pt x="0" y="11334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57402" name="Text Box 58"/>
            <p:cNvSpPr txBox="1">
              <a:spLocks noChangeArrowheads="1"/>
            </p:cNvSpPr>
            <p:nvPr/>
          </p:nvSpPr>
          <p:spPr bwMode="auto">
            <a:xfrm>
              <a:off x="828" y="997"/>
              <a:ext cx="1941" cy="490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1200" b="1" dirty="0">
                  <a:solidFill>
                    <a:srgbClr val="DA0030"/>
                  </a:solidFill>
                  <a:latin typeface="Calibri" pitchFamily="34" charset="0"/>
                  <a:cs typeface="Calibri" pitchFamily="34" charset="0"/>
                </a:rPr>
                <a:t>Étape 2 :</a:t>
              </a:r>
              <a:r>
                <a:rPr lang="fr-FR" sz="1200" dirty="0">
                  <a:latin typeface="Calibri" pitchFamily="34" charset="0"/>
                  <a:cs typeface="Calibri" pitchFamily="34" charset="0"/>
                </a:rPr>
                <a:t> Identifier et évaluer les facteurs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1200" dirty="0">
                  <a:latin typeface="Calibri" pitchFamily="34" charset="0"/>
                  <a:cs typeface="Calibri" pitchFamily="34" charset="0"/>
                </a:rPr>
                <a:t>économiques, sociaux, politiques, démographiques,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1200" dirty="0">
                  <a:latin typeface="Calibri" pitchFamily="34" charset="0"/>
                  <a:cs typeface="Calibri" pitchFamily="34" charset="0"/>
                </a:rPr>
                <a:t>technologiques, marché et compétition.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1200" b="1" dirty="0">
                  <a:solidFill>
                    <a:srgbClr val="DA0030"/>
                  </a:solidFill>
                  <a:latin typeface="Calibri" pitchFamily="34" charset="0"/>
                  <a:cs typeface="Calibri" pitchFamily="34" charset="0"/>
                </a:rPr>
                <a:t>Étape 3 :</a:t>
              </a:r>
              <a:r>
                <a:rPr lang="fr-FR" sz="1200" dirty="0">
                  <a:latin typeface="Calibri" pitchFamily="34" charset="0"/>
                  <a:cs typeface="Calibri" pitchFamily="34" charset="0"/>
                </a:rPr>
                <a:t> Hypothèses prospectives probables</a:t>
              </a:r>
            </a:p>
          </p:txBody>
        </p:sp>
        <p:sp>
          <p:nvSpPr>
            <p:cNvPr id="57403" name="Text Box 59"/>
            <p:cNvSpPr txBox="1">
              <a:spLocks noChangeArrowheads="1"/>
            </p:cNvSpPr>
            <p:nvPr/>
          </p:nvSpPr>
          <p:spPr bwMode="auto">
            <a:xfrm>
              <a:off x="889" y="1745"/>
              <a:ext cx="735" cy="23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Liste des menaces :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M1 - M2 - M3...</a:t>
              </a:r>
            </a:p>
          </p:txBody>
        </p:sp>
        <p:sp>
          <p:nvSpPr>
            <p:cNvPr id="57404" name="Text Box 60"/>
            <p:cNvSpPr txBox="1">
              <a:spLocks noChangeArrowheads="1"/>
            </p:cNvSpPr>
            <p:nvPr/>
          </p:nvSpPr>
          <p:spPr bwMode="auto">
            <a:xfrm>
              <a:off x="1919" y="1657"/>
              <a:ext cx="902" cy="490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Liste des opportunités :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O1 - 02 - 03...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Prise en compte des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risques</a:t>
              </a:r>
            </a:p>
          </p:txBody>
        </p:sp>
        <p:sp>
          <p:nvSpPr>
            <p:cNvPr id="57405" name="Text Box 61"/>
            <p:cNvSpPr txBox="1">
              <a:spLocks noChangeArrowheads="1"/>
            </p:cNvSpPr>
            <p:nvPr/>
          </p:nvSpPr>
          <p:spPr bwMode="auto">
            <a:xfrm>
              <a:off x="966" y="2327"/>
              <a:ext cx="422" cy="364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M - F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Mini-Maxi :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M2 + F1</a:t>
              </a:r>
            </a:p>
          </p:txBody>
        </p:sp>
        <p:sp>
          <p:nvSpPr>
            <p:cNvPr id="57406" name="Text Box 62"/>
            <p:cNvSpPr txBox="1">
              <a:spLocks noChangeArrowheads="1"/>
            </p:cNvSpPr>
            <p:nvPr/>
          </p:nvSpPr>
          <p:spPr bwMode="auto">
            <a:xfrm>
              <a:off x="2009" y="2350"/>
              <a:ext cx="746" cy="364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O - F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Maxi-Maxi :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O1 + F1 / O2 + F3</a:t>
              </a:r>
            </a:p>
          </p:txBody>
        </p:sp>
        <p:sp>
          <p:nvSpPr>
            <p:cNvPr id="57407" name="Text Box 63"/>
            <p:cNvSpPr txBox="1">
              <a:spLocks noChangeArrowheads="1"/>
            </p:cNvSpPr>
            <p:nvPr/>
          </p:nvSpPr>
          <p:spPr bwMode="auto">
            <a:xfrm>
              <a:off x="1970" y="2970"/>
              <a:ext cx="728" cy="364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O - f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Maxi-Mini :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O1 +  f1 / O3 + f2</a:t>
              </a:r>
            </a:p>
          </p:txBody>
        </p:sp>
        <p:sp>
          <p:nvSpPr>
            <p:cNvPr id="57408" name="Text Box 64"/>
            <p:cNvSpPr txBox="1">
              <a:spLocks noChangeArrowheads="1"/>
            </p:cNvSpPr>
            <p:nvPr/>
          </p:nvSpPr>
          <p:spPr bwMode="auto">
            <a:xfrm>
              <a:off x="989" y="2965"/>
              <a:ext cx="402" cy="364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M - f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Mini-Mini :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M1 +  f2</a:t>
              </a:r>
            </a:p>
          </p:txBody>
        </p:sp>
        <p:sp>
          <p:nvSpPr>
            <p:cNvPr id="57409" name="Text Box 65"/>
            <p:cNvSpPr txBox="1">
              <a:spLocks noChangeArrowheads="1"/>
            </p:cNvSpPr>
            <p:nvPr/>
          </p:nvSpPr>
          <p:spPr bwMode="auto">
            <a:xfrm>
              <a:off x="3029" y="1141"/>
              <a:ext cx="342" cy="23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Facteurs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Externes</a:t>
              </a:r>
            </a:p>
          </p:txBody>
        </p:sp>
        <p:sp>
          <p:nvSpPr>
            <p:cNvPr id="57410" name="Text Box 66"/>
            <p:cNvSpPr txBox="1">
              <a:spLocks noChangeArrowheads="1"/>
            </p:cNvSpPr>
            <p:nvPr/>
          </p:nvSpPr>
          <p:spPr bwMode="auto">
            <a:xfrm>
              <a:off x="3046" y="2947"/>
              <a:ext cx="552" cy="364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Liste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des faiblesses :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f1 - f2 - f3...</a:t>
              </a:r>
            </a:p>
          </p:txBody>
        </p:sp>
        <p:sp>
          <p:nvSpPr>
            <p:cNvPr id="57411" name="Text Box 67"/>
            <p:cNvSpPr txBox="1">
              <a:spLocks noChangeArrowheads="1"/>
            </p:cNvSpPr>
            <p:nvPr/>
          </p:nvSpPr>
          <p:spPr bwMode="auto">
            <a:xfrm>
              <a:off x="3325" y="1760"/>
              <a:ext cx="327" cy="23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Facteurs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Internes</a:t>
              </a:r>
            </a:p>
          </p:txBody>
        </p:sp>
        <p:sp>
          <p:nvSpPr>
            <p:cNvPr id="57412" name="Line 68"/>
            <p:cNvSpPr>
              <a:spLocks noChangeShapeType="1"/>
            </p:cNvSpPr>
            <p:nvPr/>
          </p:nvSpPr>
          <p:spPr bwMode="auto">
            <a:xfrm flipV="1">
              <a:off x="2926" y="918"/>
              <a:ext cx="830" cy="1284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7413" name="Text Box 69"/>
            <p:cNvSpPr txBox="1">
              <a:spLocks noChangeArrowheads="1"/>
            </p:cNvSpPr>
            <p:nvPr/>
          </p:nvSpPr>
          <p:spPr bwMode="auto">
            <a:xfrm>
              <a:off x="3036" y="2364"/>
              <a:ext cx="503" cy="364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Liste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des Forces :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>
                  <a:latin typeface="Calibri" pitchFamily="34" charset="0"/>
                  <a:cs typeface="Calibri" pitchFamily="34" charset="0"/>
                </a:rPr>
                <a:t>F1 - F2 - F3...</a:t>
              </a:r>
            </a:p>
          </p:txBody>
        </p:sp>
        <p:sp>
          <p:nvSpPr>
            <p:cNvPr id="57414" name="Text Box 70"/>
            <p:cNvSpPr txBox="1">
              <a:spLocks noChangeArrowheads="1"/>
            </p:cNvSpPr>
            <p:nvPr/>
          </p:nvSpPr>
          <p:spPr bwMode="auto">
            <a:xfrm>
              <a:off x="791" y="3613"/>
              <a:ext cx="1738" cy="113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200" b="1">
                  <a:solidFill>
                    <a:srgbClr val="DA0030"/>
                  </a:solidFill>
                  <a:latin typeface="Calibri" pitchFamily="34" charset="0"/>
                  <a:cs typeface="Calibri" pitchFamily="34" charset="0"/>
                </a:rPr>
                <a:t>Étape 5 :</a:t>
              </a:r>
              <a:r>
                <a:rPr lang="fr-FR" sz="1200">
                  <a:latin typeface="Calibri" pitchFamily="34" charset="0"/>
                  <a:cs typeface="Calibri" pitchFamily="34" charset="0"/>
                </a:rPr>
                <a:t> Rechercher les stratégies possibles</a:t>
              </a:r>
            </a:p>
          </p:txBody>
        </p:sp>
        <p:sp>
          <p:nvSpPr>
            <p:cNvPr id="57415" name="Text Box 71"/>
            <p:cNvSpPr txBox="1">
              <a:spLocks noChangeArrowheads="1"/>
            </p:cNvSpPr>
            <p:nvPr/>
          </p:nvSpPr>
          <p:spPr bwMode="auto">
            <a:xfrm>
              <a:off x="4846" y="1613"/>
              <a:ext cx="748" cy="169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200" b="1" dirty="0">
                  <a:solidFill>
                    <a:srgbClr val="DA0030"/>
                  </a:solidFill>
                  <a:latin typeface="Calibri" pitchFamily="34" charset="0"/>
                  <a:cs typeface="Calibri" pitchFamily="34" charset="0"/>
                </a:rPr>
                <a:t>Étape 1 :</a:t>
              </a:r>
              <a:r>
                <a:rPr lang="fr-FR" sz="1200" dirty="0">
                  <a:latin typeface="Calibri" pitchFamily="34" charset="0"/>
                  <a:cs typeface="Calibri" pitchFamily="34" charset="0"/>
                </a:rPr>
                <a:t> 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 dirty="0">
                  <a:latin typeface="Calibri" pitchFamily="34" charset="0"/>
                  <a:cs typeface="Calibri" pitchFamily="34" charset="0"/>
                </a:rPr>
                <a:t>Préparer un profil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 dirty="0">
                  <a:latin typeface="Calibri" pitchFamily="34" charset="0"/>
                  <a:cs typeface="Calibri" pitchFamily="34" charset="0"/>
                </a:rPr>
                <a:t>de </a:t>
              </a:r>
              <a:r>
                <a:rPr lang="fr-FR" sz="1200" dirty="0" smtClean="0">
                  <a:latin typeface="Calibri" pitchFamily="34" charset="0"/>
                  <a:cs typeface="Calibri" pitchFamily="34" charset="0"/>
                </a:rPr>
                <a:t>la fédération</a:t>
              </a:r>
              <a:endParaRPr lang="fr-FR" sz="1200" dirty="0">
                <a:latin typeface="Calibri" pitchFamily="34" charset="0"/>
                <a:cs typeface="Calibri" pitchFamily="34" charset="0"/>
              </a:endParaRP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 dirty="0">
                  <a:latin typeface="Calibri" pitchFamily="34" charset="0"/>
                  <a:cs typeface="Calibri" pitchFamily="34" charset="0"/>
                </a:rPr>
                <a:t>sur  :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 dirty="0">
                  <a:latin typeface="Calibri" pitchFamily="34" charset="0"/>
                  <a:cs typeface="Calibri" pitchFamily="34" charset="0"/>
                </a:rPr>
                <a:t>- Activités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 dirty="0">
                  <a:latin typeface="Calibri" pitchFamily="34" charset="0"/>
                  <a:cs typeface="Calibri" pitchFamily="34" charset="0"/>
                </a:rPr>
                <a:t>- Concurrence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 dirty="0">
                  <a:latin typeface="Calibri" pitchFamily="34" charset="0"/>
                  <a:cs typeface="Calibri" pitchFamily="34" charset="0"/>
                </a:rPr>
                <a:t>- secteur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 dirty="0">
                  <a:latin typeface="Calibri" pitchFamily="34" charset="0"/>
                  <a:cs typeface="Calibri" pitchFamily="34" charset="0"/>
                </a:rPr>
                <a:t>   géographique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 dirty="0">
                  <a:latin typeface="Calibri" pitchFamily="34" charset="0"/>
                  <a:cs typeface="Calibri" pitchFamily="34" charset="0"/>
                </a:rPr>
                <a:t>- Orientations de la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 dirty="0">
                  <a:latin typeface="Calibri" pitchFamily="34" charset="0"/>
                  <a:cs typeface="Calibri" pitchFamily="34" charset="0"/>
                </a:rPr>
                <a:t>  </a:t>
              </a:r>
              <a:r>
                <a:rPr lang="fr-FR" sz="1200" dirty="0" smtClean="0">
                  <a:latin typeface="Calibri" pitchFamily="34" charset="0"/>
                  <a:cs typeface="Calibri" pitchFamily="34" charset="0"/>
                </a:rPr>
                <a:t>Direction (une tête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 dirty="0" smtClean="0">
                  <a:latin typeface="Calibri" pitchFamily="34" charset="0"/>
                  <a:cs typeface="Calibri" pitchFamily="34" charset="0"/>
                </a:rPr>
                <a:t>ou membres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 dirty="0" smtClean="0">
                  <a:latin typeface="Calibri" pitchFamily="34" charset="0"/>
                  <a:cs typeface="Calibri" pitchFamily="34" charset="0"/>
                </a:rPr>
                <a:t>fondateurs)</a:t>
              </a:r>
              <a:endParaRPr lang="fr-FR" sz="12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7416" name="Text Box 72"/>
            <p:cNvSpPr txBox="1">
              <a:spLocks noChangeArrowheads="1"/>
            </p:cNvSpPr>
            <p:nvPr/>
          </p:nvSpPr>
          <p:spPr bwMode="auto">
            <a:xfrm>
              <a:off x="787" y="3812"/>
              <a:ext cx="2666" cy="114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</a:pPr>
              <a:r>
                <a:rPr lang="fr-FR" sz="1200" b="1">
                  <a:solidFill>
                    <a:srgbClr val="DA0030"/>
                  </a:solidFill>
                  <a:latin typeface="Calibri" pitchFamily="34" charset="0"/>
                  <a:cs typeface="Calibri" pitchFamily="34" charset="0"/>
                </a:rPr>
                <a:t>Étape 6 :</a:t>
              </a:r>
              <a:r>
                <a:rPr lang="fr-FR" sz="1200">
                  <a:latin typeface="Calibri" pitchFamily="34" charset="0"/>
                  <a:cs typeface="Calibri" pitchFamily="34" charset="0"/>
                </a:rPr>
                <a:t> Poser le choix stratégique : Stratégies - Tactiques - Actions</a:t>
              </a:r>
            </a:p>
          </p:txBody>
        </p:sp>
        <p:sp>
          <p:nvSpPr>
            <p:cNvPr id="57417" name="Text Box 73"/>
            <p:cNvSpPr txBox="1">
              <a:spLocks noChangeArrowheads="1"/>
            </p:cNvSpPr>
            <p:nvPr/>
          </p:nvSpPr>
          <p:spPr bwMode="auto">
            <a:xfrm>
              <a:off x="3879" y="1643"/>
              <a:ext cx="586" cy="1120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200" b="1" dirty="0">
                  <a:solidFill>
                    <a:srgbClr val="DA0030"/>
                  </a:solidFill>
                  <a:latin typeface="Calibri" pitchFamily="34" charset="0"/>
                  <a:cs typeface="Calibri" pitchFamily="34" charset="0"/>
                </a:rPr>
                <a:t>Étape 4 :</a:t>
              </a:r>
              <a:r>
                <a:rPr lang="fr-FR" sz="1200" dirty="0">
                  <a:latin typeface="Calibri" pitchFamily="34" charset="0"/>
                  <a:cs typeface="Calibri" pitchFamily="34" charset="0"/>
                </a:rPr>
                <a:t> 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 dirty="0">
                  <a:latin typeface="Calibri" pitchFamily="34" charset="0"/>
                  <a:cs typeface="Calibri" pitchFamily="34" charset="0"/>
                </a:rPr>
                <a:t>Mener un audit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 dirty="0">
                  <a:latin typeface="Calibri" pitchFamily="34" charset="0"/>
                  <a:cs typeface="Calibri" pitchFamily="34" charset="0"/>
                </a:rPr>
                <a:t>F et f sur  :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 dirty="0">
                  <a:latin typeface="Calibri" pitchFamily="34" charset="0"/>
                  <a:cs typeface="Calibri" pitchFamily="34" charset="0"/>
                </a:rPr>
                <a:t>- Management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 dirty="0">
                  <a:latin typeface="Calibri" pitchFamily="34" charset="0"/>
                  <a:cs typeface="Calibri" pitchFamily="34" charset="0"/>
                </a:rPr>
                <a:t>- Organisation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 dirty="0">
                  <a:latin typeface="Calibri" pitchFamily="34" charset="0"/>
                  <a:cs typeface="Calibri" pitchFamily="34" charset="0"/>
                </a:rPr>
                <a:t>- </a:t>
              </a:r>
              <a:r>
                <a:rPr lang="fr-FR" sz="1200" dirty="0" smtClean="0">
                  <a:latin typeface="Calibri" pitchFamily="34" charset="0"/>
                  <a:cs typeface="Calibri" pitchFamily="34" charset="0"/>
                </a:rPr>
                <a:t>Réalisation</a:t>
              </a:r>
              <a:endParaRPr lang="fr-FR" sz="1200" dirty="0">
                <a:latin typeface="Calibri" pitchFamily="34" charset="0"/>
                <a:cs typeface="Calibri" pitchFamily="34" charset="0"/>
              </a:endParaRP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 dirty="0">
                  <a:latin typeface="Calibri" pitchFamily="34" charset="0"/>
                  <a:cs typeface="Calibri" pitchFamily="34" charset="0"/>
                </a:rPr>
                <a:t>- Marketing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 dirty="0">
                  <a:latin typeface="Calibri" pitchFamily="34" charset="0"/>
                  <a:cs typeface="Calibri" pitchFamily="34" charset="0"/>
                </a:rPr>
                <a:t>- Finance</a:t>
              </a:r>
            </a:p>
            <a:p>
              <a:pPr>
                <a:lnSpc>
                  <a:spcPct val="100000"/>
                </a:lnSpc>
                <a:spcBef>
                  <a:spcPts val="175"/>
                </a:spcBef>
                <a:tabLst>
                  <a:tab pos="723900" algn="l"/>
                </a:tabLst>
              </a:pPr>
              <a:r>
                <a:rPr lang="fr-FR" sz="1200" dirty="0">
                  <a:latin typeface="Calibri" pitchFamily="34" charset="0"/>
                  <a:cs typeface="Calibri" pitchFamily="34" charset="0"/>
                </a:rPr>
                <a:t>- Autre</a:t>
              </a:r>
            </a:p>
          </p:txBody>
        </p:sp>
      </p:grpSp>
      <p:sp>
        <p:nvSpPr>
          <p:cNvPr id="57418" name="Text Box 74"/>
          <p:cNvSpPr txBox="1">
            <a:spLocks noChangeArrowheads="1"/>
          </p:cNvSpPr>
          <p:nvPr/>
        </p:nvSpPr>
        <p:spPr bwMode="auto">
          <a:xfrm>
            <a:off x="719485" y="287387"/>
            <a:ext cx="225425" cy="4635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fr-FR" sz="3000" b="1" dirty="0">
                <a:latin typeface="Calibri" pitchFamily="34" charset="0"/>
                <a:cs typeface="Calibri" pitchFamily="34" charset="0"/>
              </a:rPr>
              <a:t>B</a:t>
            </a:r>
          </a:p>
        </p:txBody>
      </p:sp>
      <p:sp>
        <p:nvSpPr>
          <p:cNvPr id="57419" name="Oval 75"/>
          <p:cNvSpPr>
            <a:spLocks noChangeArrowheads="1"/>
          </p:cNvSpPr>
          <p:nvPr/>
        </p:nvSpPr>
        <p:spPr bwMode="auto">
          <a:xfrm>
            <a:off x="575469" y="287387"/>
            <a:ext cx="504056" cy="504056"/>
          </a:xfrm>
          <a:prstGeom prst="ellipse">
            <a:avLst/>
          </a:prstGeom>
          <a:noFill/>
          <a:ln w="1512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9" name="Image 78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-339725" y="368300"/>
            <a:ext cx="10852150" cy="4635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fr-FR" sz="2500" b="1">
                <a:latin typeface="Calibri" pitchFamily="34" charset="0"/>
                <a:cs typeface="Calibri" pitchFamily="34" charset="0"/>
              </a:rPr>
              <a:t>Matrice BCG : Boston Consulting Group</a:t>
            </a:r>
          </a:p>
        </p:txBody>
      </p:sp>
      <p:grpSp>
        <p:nvGrpSpPr>
          <p:cNvPr id="58370" name="Group 2"/>
          <p:cNvGrpSpPr>
            <a:grpSpLocks/>
          </p:cNvGrpSpPr>
          <p:nvPr/>
        </p:nvGrpSpPr>
        <p:grpSpPr bwMode="auto">
          <a:xfrm>
            <a:off x="2082800" y="1028700"/>
            <a:ext cx="5848350" cy="5640388"/>
            <a:chOff x="1312" y="648"/>
            <a:chExt cx="3684" cy="3553"/>
          </a:xfrm>
        </p:grpSpPr>
        <p:grpSp>
          <p:nvGrpSpPr>
            <p:cNvPr id="58371" name="Group 3"/>
            <p:cNvGrpSpPr>
              <a:grpSpLocks/>
            </p:cNvGrpSpPr>
            <p:nvPr/>
          </p:nvGrpSpPr>
          <p:grpSpPr bwMode="auto">
            <a:xfrm>
              <a:off x="1869" y="1061"/>
              <a:ext cx="2891" cy="198"/>
              <a:chOff x="1869" y="1061"/>
              <a:chExt cx="2891" cy="198"/>
            </a:xfrm>
          </p:grpSpPr>
          <p:sp>
            <p:nvSpPr>
              <p:cNvPr id="58372" name="Line 4"/>
              <p:cNvSpPr>
                <a:spLocks noChangeShapeType="1"/>
              </p:cNvSpPr>
              <p:nvPr/>
            </p:nvSpPr>
            <p:spPr bwMode="auto">
              <a:xfrm flipH="1">
                <a:off x="1867" y="1260"/>
                <a:ext cx="2893" cy="0"/>
              </a:xfrm>
              <a:prstGeom prst="lin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8373" name="Text Box 5"/>
              <p:cNvSpPr txBox="1">
                <a:spLocks noChangeArrowheads="1"/>
              </p:cNvSpPr>
              <p:nvPr/>
            </p:nvSpPr>
            <p:spPr bwMode="auto">
              <a:xfrm>
                <a:off x="2618" y="1061"/>
                <a:ext cx="1392" cy="169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800">
                    <a:latin typeface="Calibri" pitchFamily="34" charset="0"/>
                    <a:cs typeface="Calibri" pitchFamily="34" charset="0"/>
                  </a:rPr>
                  <a:t>Générateur de liquidités</a:t>
                </a:r>
              </a:p>
            </p:txBody>
          </p:sp>
        </p:grpSp>
        <p:grpSp>
          <p:nvGrpSpPr>
            <p:cNvPr id="58374" name="Group 6"/>
            <p:cNvGrpSpPr>
              <a:grpSpLocks/>
            </p:cNvGrpSpPr>
            <p:nvPr/>
          </p:nvGrpSpPr>
          <p:grpSpPr bwMode="auto">
            <a:xfrm>
              <a:off x="4827" y="1346"/>
              <a:ext cx="169" cy="2360"/>
              <a:chOff x="4827" y="1346"/>
              <a:chExt cx="169" cy="2360"/>
            </a:xfrm>
          </p:grpSpPr>
          <p:sp>
            <p:nvSpPr>
              <p:cNvPr id="58375" name="Line 7"/>
              <p:cNvSpPr>
                <a:spLocks noChangeShapeType="1"/>
              </p:cNvSpPr>
              <p:nvPr/>
            </p:nvSpPr>
            <p:spPr bwMode="auto">
              <a:xfrm flipV="1">
                <a:off x="4848" y="1345"/>
                <a:ext cx="0" cy="2362"/>
              </a:xfrm>
              <a:prstGeom prst="lin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8376" name="Text Box 8"/>
              <p:cNvSpPr txBox="1">
                <a:spLocks noChangeArrowheads="1"/>
              </p:cNvSpPr>
              <p:nvPr/>
            </p:nvSpPr>
            <p:spPr bwMode="auto">
              <a:xfrm rot="16200000">
                <a:off x="4240" y="2632"/>
                <a:ext cx="1343" cy="169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800">
                    <a:latin typeface="Calibri" pitchFamily="34" charset="0"/>
                    <a:cs typeface="Calibri" pitchFamily="34" charset="0"/>
                  </a:rPr>
                  <a:t>Absorbeur de liquidités</a:t>
                </a:r>
              </a:p>
            </p:txBody>
          </p:sp>
        </p:grpSp>
        <p:sp>
          <p:nvSpPr>
            <p:cNvPr id="58377" name="Freeform 9"/>
            <p:cNvSpPr>
              <a:spLocks noChangeArrowheads="1"/>
            </p:cNvSpPr>
            <p:nvPr/>
          </p:nvSpPr>
          <p:spPr bwMode="auto">
            <a:xfrm>
              <a:off x="1869" y="1326"/>
              <a:ext cx="1463" cy="1193"/>
            </a:xfrm>
            <a:custGeom>
              <a:avLst/>
              <a:gdLst/>
              <a:ahLst/>
              <a:cxnLst>
                <a:cxn ang="0">
                  <a:pos x="0" y="5266"/>
                </a:cxn>
                <a:cxn ang="0">
                  <a:pos x="6456" y="5266"/>
                </a:cxn>
                <a:cxn ang="0">
                  <a:pos x="6456" y="0"/>
                </a:cxn>
                <a:cxn ang="0">
                  <a:pos x="0" y="0"/>
                </a:cxn>
                <a:cxn ang="0">
                  <a:pos x="0" y="5266"/>
                </a:cxn>
              </a:cxnLst>
              <a:rect l="0" t="0" r="r" b="b"/>
              <a:pathLst>
                <a:path w="6457" h="5267">
                  <a:moveTo>
                    <a:pt x="0" y="5266"/>
                  </a:moveTo>
                  <a:lnTo>
                    <a:pt x="6456" y="5266"/>
                  </a:lnTo>
                  <a:lnTo>
                    <a:pt x="6456" y="0"/>
                  </a:lnTo>
                  <a:lnTo>
                    <a:pt x="0" y="0"/>
                  </a:lnTo>
                  <a:lnTo>
                    <a:pt x="0" y="5266"/>
                  </a:lnTo>
                </a:path>
              </a:pathLst>
            </a:custGeom>
            <a:noFill/>
            <a:ln w="302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8378" name="Freeform 10"/>
            <p:cNvSpPr>
              <a:spLocks noChangeArrowheads="1"/>
            </p:cNvSpPr>
            <p:nvPr/>
          </p:nvSpPr>
          <p:spPr bwMode="auto">
            <a:xfrm>
              <a:off x="3340" y="1326"/>
              <a:ext cx="1463" cy="1193"/>
            </a:xfrm>
            <a:custGeom>
              <a:avLst/>
              <a:gdLst/>
              <a:ahLst/>
              <a:cxnLst>
                <a:cxn ang="0">
                  <a:pos x="0" y="5266"/>
                </a:cxn>
                <a:cxn ang="0">
                  <a:pos x="6456" y="5266"/>
                </a:cxn>
                <a:cxn ang="0">
                  <a:pos x="6456" y="0"/>
                </a:cxn>
                <a:cxn ang="0">
                  <a:pos x="0" y="0"/>
                </a:cxn>
                <a:cxn ang="0">
                  <a:pos x="0" y="5266"/>
                </a:cxn>
              </a:cxnLst>
              <a:rect l="0" t="0" r="r" b="b"/>
              <a:pathLst>
                <a:path w="6457" h="5267">
                  <a:moveTo>
                    <a:pt x="0" y="5266"/>
                  </a:moveTo>
                  <a:lnTo>
                    <a:pt x="6456" y="5266"/>
                  </a:lnTo>
                  <a:lnTo>
                    <a:pt x="6456" y="0"/>
                  </a:lnTo>
                  <a:lnTo>
                    <a:pt x="0" y="0"/>
                  </a:lnTo>
                  <a:lnTo>
                    <a:pt x="0" y="5266"/>
                  </a:lnTo>
                </a:path>
              </a:pathLst>
            </a:custGeom>
            <a:noFill/>
            <a:ln w="302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8379" name="Freeform 11"/>
            <p:cNvSpPr>
              <a:spLocks noChangeArrowheads="1"/>
            </p:cNvSpPr>
            <p:nvPr/>
          </p:nvSpPr>
          <p:spPr bwMode="auto">
            <a:xfrm>
              <a:off x="1876" y="2528"/>
              <a:ext cx="1463" cy="1193"/>
            </a:xfrm>
            <a:custGeom>
              <a:avLst/>
              <a:gdLst/>
              <a:ahLst/>
              <a:cxnLst>
                <a:cxn ang="0">
                  <a:pos x="0" y="5265"/>
                </a:cxn>
                <a:cxn ang="0">
                  <a:pos x="6456" y="5265"/>
                </a:cxn>
                <a:cxn ang="0">
                  <a:pos x="6456" y="0"/>
                </a:cxn>
                <a:cxn ang="0">
                  <a:pos x="0" y="0"/>
                </a:cxn>
                <a:cxn ang="0">
                  <a:pos x="0" y="5265"/>
                </a:cxn>
              </a:cxnLst>
              <a:rect l="0" t="0" r="r" b="b"/>
              <a:pathLst>
                <a:path w="6457" h="5266">
                  <a:moveTo>
                    <a:pt x="0" y="5265"/>
                  </a:moveTo>
                  <a:lnTo>
                    <a:pt x="6456" y="5265"/>
                  </a:lnTo>
                  <a:lnTo>
                    <a:pt x="6456" y="0"/>
                  </a:lnTo>
                  <a:lnTo>
                    <a:pt x="0" y="0"/>
                  </a:lnTo>
                  <a:lnTo>
                    <a:pt x="0" y="5265"/>
                  </a:lnTo>
                </a:path>
              </a:pathLst>
            </a:custGeom>
            <a:noFill/>
            <a:ln w="302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8380" name="Freeform 12"/>
            <p:cNvSpPr>
              <a:spLocks noChangeArrowheads="1"/>
            </p:cNvSpPr>
            <p:nvPr/>
          </p:nvSpPr>
          <p:spPr bwMode="auto">
            <a:xfrm>
              <a:off x="3348" y="2528"/>
              <a:ext cx="1463" cy="1193"/>
            </a:xfrm>
            <a:custGeom>
              <a:avLst/>
              <a:gdLst/>
              <a:ahLst/>
              <a:cxnLst>
                <a:cxn ang="0">
                  <a:pos x="0" y="5265"/>
                </a:cxn>
                <a:cxn ang="0">
                  <a:pos x="6456" y="5265"/>
                </a:cxn>
                <a:cxn ang="0">
                  <a:pos x="6456" y="0"/>
                </a:cxn>
                <a:cxn ang="0">
                  <a:pos x="0" y="0"/>
                </a:cxn>
                <a:cxn ang="0">
                  <a:pos x="0" y="5265"/>
                </a:cxn>
              </a:cxnLst>
              <a:rect l="0" t="0" r="r" b="b"/>
              <a:pathLst>
                <a:path w="6457" h="5266">
                  <a:moveTo>
                    <a:pt x="0" y="5265"/>
                  </a:moveTo>
                  <a:lnTo>
                    <a:pt x="6456" y="5265"/>
                  </a:lnTo>
                  <a:lnTo>
                    <a:pt x="6456" y="0"/>
                  </a:lnTo>
                  <a:lnTo>
                    <a:pt x="0" y="0"/>
                  </a:lnTo>
                  <a:lnTo>
                    <a:pt x="0" y="5265"/>
                  </a:lnTo>
                </a:path>
              </a:pathLst>
            </a:custGeom>
            <a:noFill/>
            <a:ln w="302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8381" name="Text Box 13"/>
            <p:cNvSpPr txBox="1">
              <a:spLocks noChangeArrowheads="1"/>
            </p:cNvSpPr>
            <p:nvPr/>
          </p:nvSpPr>
          <p:spPr bwMode="auto">
            <a:xfrm>
              <a:off x="2204" y="1437"/>
              <a:ext cx="674" cy="17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900">
                  <a:latin typeface="Calibri" pitchFamily="34" charset="0"/>
                  <a:cs typeface="Calibri" pitchFamily="34" charset="0"/>
                </a:rPr>
                <a:t>VEDETTES</a:t>
              </a:r>
            </a:p>
          </p:txBody>
        </p:sp>
        <p:sp>
          <p:nvSpPr>
            <p:cNvPr id="58382" name="Text Box 14"/>
            <p:cNvSpPr txBox="1">
              <a:spLocks noChangeArrowheads="1"/>
            </p:cNvSpPr>
            <p:nvPr/>
          </p:nvSpPr>
          <p:spPr bwMode="auto">
            <a:xfrm>
              <a:off x="2088" y="2660"/>
              <a:ext cx="1027" cy="17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900">
                  <a:latin typeface="Calibri" pitchFamily="34" charset="0"/>
                  <a:cs typeface="Calibri" pitchFamily="34" charset="0"/>
                </a:rPr>
                <a:t>VACHES A LAIT</a:t>
              </a:r>
            </a:p>
          </p:txBody>
        </p:sp>
        <p:sp>
          <p:nvSpPr>
            <p:cNvPr id="58383" name="Text Box 15"/>
            <p:cNvSpPr txBox="1">
              <a:spLocks noChangeArrowheads="1"/>
            </p:cNvSpPr>
            <p:nvPr/>
          </p:nvSpPr>
          <p:spPr bwMode="auto">
            <a:xfrm>
              <a:off x="3705" y="1437"/>
              <a:ext cx="673" cy="17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900">
                  <a:latin typeface="Calibri" pitchFamily="34" charset="0"/>
                  <a:cs typeface="Calibri" pitchFamily="34" charset="0"/>
                </a:rPr>
                <a:t>DILEMMES</a:t>
              </a:r>
            </a:p>
          </p:txBody>
        </p:sp>
        <p:sp>
          <p:nvSpPr>
            <p:cNvPr id="58384" name="Text Box 16"/>
            <p:cNvSpPr txBox="1">
              <a:spLocks noChangeArrowheads="1"/>
            </p:cNvSpPr>
            <p:nvPr/>
          </p:nvSpPr>
          <p:spPr bwMode="auto">
            <a:xfrm>
              <a:off x="3559" y="2645"/>
              <a:ext cx="944" cy="17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900">
                  <a:latin typeface="Calibri" pitchFamily="34" charset="0"/>
                  <a:cs typeface="Calibri" pitchFamily="34" charset="0"/>
                </a:rPr>
                <a:t>POIDS MORTS</a:t>
              </a:r>
            </a:p>
          </p:txBody>
        </p:sp>
        <p:sp>
          <p:nvSpPr>
            <p:cNvPr id="58385" name="Text Box 17"/>
            <p:cNvSpPr txBox="1">
              <a:spLocks noChangeArrowheads="1"/>
            </p:cNvSpPr>
            <p:nvPr/>
          </p:nvSpPr>
          <p:spPr bwMode="auto">
            <a:xfrm>
              <a:off x="1939" y="2933"/>
              <a:ext cx="1254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400">
                  <a:latin typeface="Calibri" pitchFamily="34" charset="0"/>
                  <a:cs typeface="Calibri" pitchFamily="34" charset="0"/>
                </a:rPr>
                <a:t>Maintenir sa part de marché</a:t>
              </a:r>
            </a:p>
          </p:txBody>
        </p:sp>
        <p:sp>
          <p:nvSpPr>
            <p:cNvPr id="58386" name="Text Box 18"/>
            <p:cNvSpPr txBox="1">
              <a:spLocks noChangeArrowheads="1"/>
            </p:cNvSpPr>
            <p:nvPr/>
          </p:nvSpPr>
          <p:spPr bwMode="auto">
            <a:xfrm>
              <a:off x="3461" y="1666"/>
              <a:ext cx="1124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400">
                  <a:latin typeface="Calibri" pitchFamily="34" charset="0"/>
                  <a:cs typeface="Calibri" pitchFamily="34" charset="0"/>
                </a:rPr>
                <a:t>Acquérir une plus grande</a:t>
              </a:r>
            </a:p>
          </p:txBody>
        </p:sp>
        <p:sp>
          <p:nvSpPr>
            <p:cNvPr id="58387" name="Text Box 19"/>
            <p:cNvSpPr txBox="1">
              <a:spLocks noChangeArrowheads="1"/>
            </p:cNvSpPr>
            <p:nvPr/>
          </p:nvSpPr>
          <p:spPr bwMode="auto">
            <a:xfrm>
              <a:off x="3343" y="1776"/>
              <a:ext cx="1383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400">
                  <a:latin typeface="Calibri" pitchFamily="34" charset="0"/>
                  <a:cs typeface="Calibri" pitchFamily="34" charset="0"/>
                </a:rPr>
                <a:t>part de marché ou abandonner</a:t>
              </a:r>
            </a:p>
          </p:txBody>
        </p:sp>
        <p:sp>
          <p:nvSpPr>
            <p:cNvPr id="58388" name="Text Box 20"/>
            <p:cNvSpPr txBox="1">
              <a:spLocks noChangeArrowheads="1"/>
            </p:cNvSpPr>
            <p:nvPr/>
          </p:nvSpPr>
          <p:spPr bwMode="auto">
            <a:xfrm>
              <a:off x="3597" y="2897"/>
              <a:ext cx="957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400">
                  <a:latin typeface="Calibri" pitchFamily="34" charset="0"/>
                  <a:cs typeface="Calibri" pitchFamily="34" charset="0"/>
                </a:rPr>
                <a:t>Récolter sans investir</a:t>
              </a:r>
            </a:p>
          </p:txBody>
        </p:sp>
        <p:sp>
          <p:nvSpPr>
            <p:cNvPr id="58389" name="Text Box 21"/>
            <p:cNvSpPr txBox="1">
              <a:spLocks noChangeArrowheads="1"/>
            </p:cNvSpPr>
            <p:nvPr/>
          </p:nvSpPr>
          <p:spPr bwMode="auto">
            <a:xfrm>
              <a:off x="1968" y="1702"/>
              <a:ext cx="1254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400">
                  <a:latin typeface="Calibri" pitchFamily="34" charset="0"/>
                  <a:cs typeface="Calibri" pitchFamily="34" charset="0"/>
                </a:rPr>
                <a:t>Maintenir sa part de marché</a:t>
              </a:r>
            </a:p>
          </p:txBody>
        </p:sp>
        <p:sp>
          <p:nvSpPr>
            <p:cNvPr id="58390" name="Text Box 22"/>
            <p:cNvSpPr txBox="1">
              <a:spLocks noChangeArrowheads="1"/>
            </p:cNvSpPr>
            <p:nvPr/>
          </p:nvSpPr>
          <p:spPr bwMode="auto">
            <a:xfrm>
              <a:off x="3699" y="3014"/>
              <a:ext cx="670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400">
                  <a:latin typeface="Calibri" pitchFamily="34" charset="0"/>
                  <a:cs typeface="Calibri" pitchFamily="34" charset="0"/>
                </a:rPr>
                <a:t>ou abandonner</a:t>
              </a:r>
            </a:p>
          </p:txBody>
        </p:sp>
        <p:sp>
          <p:nvSpPr>
            <p:cNvPr id="58391" name="Text Box 23"/>
            <p:cNvSpPr txBox="1">
              <a:spLocks noChangeArrowheads="1"/>
            </p:cNvSpPr>
            <p:nvPr/>
          </p:nvSpPr>
          <p:spPr bwMode="auto">
            <a:xfrm>
              <a:off x="2073" y="3288"/>
              <a:ext cx="987" cy="16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800">
                  <a:latin typeface="Calibri" pitchFamily="34" charset="0"/>
                  <a:cs typeface="Calibri" pitchFamily="34" charset="0"/>
                </a:rPr>
                <a:t>Bonne rentabilité</a:t>
              </a:r>
            </a:p>
          </p:txBody>
        </p:sp>
        <p:sp>
          <p:nvSpPr>
            <p:cNvPr id="58392" name="Text Box 24"/>
            <p:cNvSpPr txBox="1">
              <a:spLocks noChangeArrowheads="1"/>
            </p:cNvSpPr>
            <p:nvPr/>
          </p:nvSpPr>
          <p:spPr bwMode="auto">
            <a:xfrm>
              <a:off x="1891" y="3471"/>
              <a:ext cx="1329" cy="15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700">
                  <a:latin typeface="Calibri" pitchFamily="34" charset="0"/>
                  <a:cs typeface="Calibri" pitchFamily="34" charset="0"/>
                </a:rPr>
                <a:t>Trésorerie excédentaire</a:t>
              </a:r>
            </a:p>
          </p:txBody>
        </p:sp>
        <p:sp>
          <p:nvSpPr>
            <p:cNvPr id="58393" name="Text Box 25"/>
            <p:cNvSpPr txBox="1">
              <a:spLocks noChangeArrowheads="1"/>
            </p:cNvSpPr>
            <p:nvPr/>
          </p:nvSpPr>
          <p:spPr bwMode="auto">
            <a:xfrm>
              <a:off x="1994" y="2285"/>
              <a:ext cx="1158" cy="15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700">
                  <a:latin typeface="Calibri" pitchFamily="34" charset="0"/>
                  <a:cs typeface="Calibri" pitchFamily="34" charset="0"/>
                </a:rPr>
                <a:t>Trésorerie déficitaire</a:t>
              </a:r>
            </a:p>
          </p:txBody>
        </p:sp>
        <p:sp>
          <p:nvSpPr>
            <p:cNvPr id="58394" name="Text Box 26"/>
            <p:cNvSpPr txBox="1">
              <a:spLocks noChangeArrowheads="1"/>
            </p:cNvSpPr>
            <p:nvPr/>
          </p:nvSpPr>
          <p:spPr bwMode="auto">
            <a:xfrm>
              <a:off x="2080" y="2103"/>
              <a:ext cx="987" cy="16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800">
                  <a:latin typeface="Calibri" pitchFamily="34" charset="0"/>
                  <a:cs typeface="Calibri" pitchFamily="34" charset="0"/>
                </a:rPr>
                <a:t>Bonne rentabilité</a:t>
              </a:r>
            </a:p>
          </p:txBody>
        </p:sp>
        <p:sp>
          <p:nvSpPr>
            <p:cNvPr id="58395" name="Text Box 27"/>
            <p:cNvSpPr txBox="1">
              <a:spLocks noChangeArrowheads="1"/>
            </p:cNvSpPr>
            <p:nvPr/>
          </p:nvSpPr>
          <p:spPr bwMode="auto">
            <a:xfrm>
              <a:off x="3540" y="3303"/>
              <a:ext cx="948" cy="16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800">
                  <a:latin typeface="Calibri" pitchFamily="34" charset="0"/>
                  <a:cs typeface="Calibri" pitchFamily="34" charset="0"/>
                </a:rPr>
                <a:t>Faible rentabilité</a:t>
              </a:r>
            </a:p>
          </p:txBody>
        </p:sp>
        <p:sp>
          <p:nvSpPr>
            <p:cNvPr id="58396" name="Text Box 28"/>
            <p:cNvSpPr txBox="1">
              <a:spLocks noChangeArrowheads="1"/>
            </p:cNvSpPr>
            <p:nvPr/>
          </p:nvSpPr>
          <p:spPr bwMode="auto">
            <a:xfrm>
              <a:off x="3570" y="2103"/>
              <a:ext cx="948" cy="16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800">
                  <a:latin typeface="Calibri" pitchFamily="34" charset="0"/>
                  <a:cs typeface="Calibri" pitchFamily="34" charset="0"/>
                </a:rPr>
                <a:t>Faible rentabilité</a:t>
              </a:r>
            </a:p>
          </p:txBody>
        </p:sp>
        <p:sp>
          <p:nvSpPr>
            <p:cNvPr id="58397" name="Text Box 29"/>
            <p:cNvSpPr txBox="1">
              <a:spLocks noChangeArrowheads="1"/>
            </p:cNvSpPr>
            <p:nvPr/>
          </p:nvSpPr>
          <p:spPr bwMode="auto">
            <a:xfrm>
              <a:off x="3466" y="2300"/>
              <a:ext cx="1158" cy="15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700">
                  <a:latin typeface="Calibri" pitchFamily="34" charset="0"/>
                  <a:cs typeface="Calibri" pitchFamily="34" charset="0"/>
                </a:rPr>
                <a:t>Trésorerie déficitaire</a:t>
              </a:r>
            </a:p>
          </p:txBody>
        </p:sp>
        <p:sp>
          <p:nvSpPr>
            <p:cNvPr id="58398" name="Text Box 30"/>
            <p:cNvSpPr txBox="1">
              <a:spLocks noChangeArrowheads="1"/>
            </p:cNvSpPr>
            <p:nvPr/>
          </p:nvSpPr>
          <p:spPr bwMode="auto">
            <a:xfrm>
              <a:off x="3451" y="3480"/>
              <a:ext cx="1140" cy="15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700">
                  <a:latin typeface="Calibri" pitchFamily="34" charset="0"/>
                  <a:cs typeface="Calibri" pitchFamily="34" charset="0"/>
                </a:rPr>
                <a:t>Trésorerie médiocre</a:t>
              </a:r>
            </a:p>
          </p:txBody>
        </p:sp>
        <p:grpSp>
          <p:nvGrpSpPr>
            <p:cNvPr id="58399" name="Group 31"/>
            <p:cNvGrpSpPr>
              <a:grpSpLocks/>
            </p:cNvGrpSpPr>
            <p:nvPr/>
          </p:nvGrpSpPr>
          <p:grpSpPr bwMode="auto">
            <a:xfrm>
              <a:off x="1876" y="3722"/>
              <a:ext cx="2846" cy="479"/>
              <a:chOff x="1876" y="3722"/>
              <a:chExt cx="2846" cy="479"/>
            </a:xfrm>
          </p:grpSpPr>
          <p:sp>
            <p:nvSpPr>
              <p:cNvPr id="58400" name="Text Box 32"/>
              <p:cNvSpPr txBox="1">
                <a:spLocks noChangeArrowheads="1"/>
              </p:cNvSpPr>
              <p:nvPr/>
            </p:nvSpPr>
            <p:spPr bwMode="auto">
              <a:xfrm>
                <a:off x="1876" y="3722"/>
                <a:ext cx="2846" cy="131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</a:tabLst>
                </a:pPr>
                <a:r>
                  <a:rPr lang="fr-FR" sz="1400">
                    <a:latin typeface="Calibri" pitchFamily="34" charset="0"/>
                    <a:cs typeface="Calibri" pitchFamily="34" charset="0"/>
                  </a:rPr>
                  <a:t>10X          4X       2X            1X      0,5X         0,2X         0,1X</a:t>
                </a:r>
              </a:p>
            </p:txBody>
          </p:sp>
          <p:sp>
            <p:nvSpPr>
              <p:cNvPr id="58401" name="Text Box 33"/>
              <p:cNvSpPr txBox="1">
                <a:spLocks noChangeArrowheads="1"/>
              </p:cNvSpPr>
              <p:nvPr/>
            </p:nvSpPr>
            <p:spPr bwMode="auto">
              <a:xfrm>
                <a:off x="2406" y="4032"/>
                <a:ext cx="1821" cy="169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800">
                    <a:latin typeface="Calibri" pitchFamily="34" charset="0"/>
                    <a:cs typeface="Calibri" pitchFamily="34" charset="0"/>
                  </a:rPr>
                  <a:t>PART RELATIVE DU MARCHÉ</a:t>
                </a:r>
              </a:p>
            </p:txBody>
          </p:sp>
          <p:sp>
            <p:nvSpPr>
              <p:cNvPr id="58402" name="Text Box 34"/>
              <p:cNvSpPr txBox="1">
                <a:spLocks noChangeArrowheads="1"/>
              </p:cNvSpPr>
              <p:nvPr/>
            </p:nvSpPr>
            <p:spPr bwMode="auto">
              <a:xfrm>
                <a:off x="2372" y="3848"/>
                <a:ext cx="382" cy="151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>
                  <a:lnSpc>
                    <a:spcPct val="100000"/>
                  </a:lnSpc>
                </a:pPr>
                <a:r>
                  <a:rPr lang="fr-FR" sz="1600">
                    <a:latin typeface="Calibri" pitchFamily="34" charset="0"/>
                    <a:cs typeface="Calibri" pitchFamily="34" charset="0"/>
                  </a:rPr>
                  <a:t>FORTE</a:t>
                </a:r>
              </a:p>
            </p:txBody>
          </p:sp>
          <p:sp>
            <p:nvSpPr>
              <p:cNvPr id="58403" name="Text Box 35"/>
              <p:cNvSpPr txBox="1">
                <a:spLocks noChangeArrowheads="1"/>
              </p:cNvSpPr>
              <p:nvPr/>
            </p:nvSpPr>
            <p:spPr bwMode="auto">
              <a:xfrm>
                <a:off x="3898" y="3848"/>
                <a:ext cx="373" cy="151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>
                  <a:lnSpc>
                    <a:spcPct val="100000"/>
                  </a:lnSpc>
                </a:pPr>
                <a:r>
                  <a:rPr lang="fr-FR" sz="1600">
                    <a:latin typeface="Calibri" pitchFamily="34" charset="0"/>
                    <a:cs typeface="Calibri" pitchFamily="34" charset="0"/>
                  </a:rPr>
                  <a:t>FAIBLE</a:t>
                </a:r>
              </a:p>
            </p:txBody>
          </p:sp>
        </p:grpSp>
        <p:grpSp>
          <p:nvGrpSpPr>
            <p:cNvPr id="58404" name="Group 36"/>
            <p:cNvGrpSpPr>
              <a:grpSpLocks/>
            </p:cNvGrpSpPr>
            <p:nvPr/>
          </p:nvGrpSpPr>
          <p:grpSpPr bwMode="auto">
            <a:xfrm>
              <a:off x="1312" y="1450"/>
              <a:ext cx="490" cy="2323"/>
              <a:chOff x="1312" y="1450"/>
              <a:chExt cx="490" cy="2323"/>
            </a:xfrm>
          </p:grpSpPr>
          <p:sp>
            <p:nvSpPr>
              <p:cNvPr id="58405" name="Text Box 37"/>
              <p:cNvSpPr txBox="1">
                <a:spLocks noChangeArrowheads="1"/>
              </p:cNvSpPr>
              <p:nvPr/>
            </p:nvSpPr>
            <p:spPr bwMode="auto">
              <a:xfrm rot="16200000">
                <a:off x="236" y="2527"/>
                <a:ext cx="2323" cy="169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</a:tabLst>
                </a:pPr>
                <a:r>
                  <a:rPr lang="fr-FR" sz="1800">
                    <a:latin typeface="Calibri" pitchFamily="34" charset="0"/>
                    <a:cs typeface="Calibri" pitchFamily="34" charset="0"/>
                  </a:rPr>
                  <a:t>TAUX DE CROISSANCE DU MARCHE</a:t>
                </a:r>
              </a:p>
            </p:txBody>
          </p:sp>
          <p:sp>
            <p:nvSpPr>
              <p:cNvPr id="58406" name="Text Box 38"/>
              <p:cNvSpPr txBox="1">
                <a:spLocks noChangeArrowheads="1"/>
              </p:cNvSpPr>
              <p:nvPr/>
            </p:nvSpPr>
            <p:spPr bwMode="auto">
              <a:xfrm rot="16200000">
                <a:off x="1374" y="3136"/>
                <a:ext cx="381" cy="150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>
                  <a:lnSpc>
                    <a:spcPct val="100000"/>
                  </a:lnSpc>
                </a:pPr>
                <a:r>
                  <a:rPr lang="fr-FR" sz="1600">
                    <a:latin typeface="Calibri" pitchFamily="34" charset="0"/>
                    <a:cs typeface="Calibri" pitchFamily="34" charset="0"/>
                  </a:rPr>
                  <a:t>FORTE</a:t>
                </a:r>
              </a:p>
            </p:txBody>
          </p:sp>
          <p:sp>
            <p:nvSpPr>
              <p:cNvPr id="58407" name="Text Box 39"/>
              <p:cNvSpPr txBox="1">
                <a:spLocks noChangeArrowheads="1"/>
              </p:cNvSpPr>
              <p:nvPr/>
            </p:nvSpPr>
            <p:spPr bwMode="auto">
              <a:xfrm rot="16140000">
                <a:off x="1359" y="1940"/>
                <a:ext cx="372" cy="150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>
                  <a:lnSpc>
                    <a:spcPct val="100000"/>
                  </a:lnSpc>
                </a:pPr>
                <a:r>
                  <a:rPr lang="fr-FR" sz="1600">
                    <a:latin typeface="Calibri" pitchFamily="34" charset="0"/>
                    <a:cs typeface="Calibri" pitchFamily="34" charset="0"/>
                  </a:rPr>
                  <a:t>FAIBLE</a:t>
                </a:r>
              </a:p>
            </p:txBody>
          </p:sp>
          <p:sp>
            <p:nvSpPr>
              <p:cNvPr id="58408" name="Text Box 40"/>
              <p:cNvSpPr txBox="1">
                <a:spLocks noChangeArrowheads="1"/>
              </p:cNvSpPr>
              <p:nvPr/>
            </p:nvSpPr>
            <p:spPr bwMode="auto">
              <a:xfrm rot="16200000">
                <a:off x="653" y="2610"/>
                <a:ext cx="2170" cy="131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</a:pPr>
                <a:r>
                  <a:rPr lang="fr-FR" sz="1400">
                    <a:latin typeface="Calibri" pitchFamily="34" charset="0"/>
                    <a:cs typeface="Calibri" pitchFamily="34" charset="0"/>
                  </a:rPr>
                  <a:t>2%   4%   6%   8%  10%              15%           20%</a:t>
                </a:r>
              </a:p>
            </p:txBody>
          </p:sp>
        </p:grpSp>
        <p:sp>
          <p:nvSpPr>
            <p:cNvPr id="58409" name="Text Box 41"/>
            <p:cNvSpPr txBox="1">
              <a:spLocks noChangeArrowheads="1"/>
            </p:cNvSpPr>
            <p:nvPr/>
          </p:nvSpPr>
          <p:spPr bwMode="auto">
            <a:xfrm>
              <a:off x="2115" y="648"/>
              <a:ext cx="1841" cy="186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fr-FR" sz="2000" i="1">
                  <a:latin typeface="Calibri" pitchFamily="34" charset="0"/>
                  <a:cs typeface="Calibri" pitchFamily="34" charset="0"/>
                </a:rPr>
                <a:t>Croissance et parts de marchés</a:t>
              </a:r>
            </a:p>
          </p:txBody>
        </p:sp>
      </p:grpSp>
      <p:sp>
        <p:nvSpPr>
          <p:cNvPr id="58447" name="Text Box 79"/>
          <p:cNvSpPr txBox="1">
            <a:spLocks noChangeArrowheads="1"/>
          </p:cNvSpPr>
          <p:nvPr/>
        </p:nvSpPr>
        <p:spPr bwMode="auto">
          <a:xfrm>
            <a:off x="1366838" y="360363"/>
            <a:ext cx="290512" cy="4635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fr-FR" sz="3000" b="1" dirty="0">
                <a:latin typeface="Calibri" pitchFamily="34" charset="0"/>
                <a:cs typeface="Calibri" pitchFamily="34" charset="0"/>
              </a:rPr>
              <a:t>C</a:t>
            </a:r>
          </a:p>
        </p:txBody>
      </p:sp>
      <p:sp>
        <p:nvSpPr>
          <p:cNvPr id="58448" name="Oval 80"/>
          <p:cNvSpPr>
            <a:spLocks noChangeArrowheads="1"/>
          </p:cNvSpPr>
          <p:nvPr/>
        </p:nvSpPr>
        <p:spPr bwMode="auto">
          <a:xfrm>
            <a:off x="1303338" y="393700"/>
            <a:ext cx="404812" cy="419100"/>
          </a:xfrm>
          <a:prstGeom prst="ellipse">
            <a:avLst/>
          </a:prstGeom>
          <a:noFill/>
          <a:ln w="1512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4" name="Image 83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  <p:sp>
        <p:nvSpPr>
          <p:cNvPr id="85" name="ZoneTexte 84"/>
          <p:cNvSpPr txBox="1"/>
          <p:nvPr/>
        </p:nvSpPr>
        <p:spPr>
          <a:xfrm>
            <a:off x="1439565" y="6768107"/>
            <a:ext cx="710733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Matrice non appropriée à la gestion d’une fédération associative.</a:t>
            </a:r>
            <a:endParaRPr lang="fr-FR" sz="20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ext Box 1"/>
          <p:cNvSpPr txBox="1">
            <a:spLocks noChangeArrowheads="1"/>
          </p:cNvSpPr>
          <p:nvPr/>
        </p:nvSpPr>
        <p:spPr bwMode="auto">
          <a:xfrm>
            <a:off x="0" y="396875"/>
            <a:ext cx="10367964" cy="52546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Matrice General Electric - Mc </a:t>
            </a:r>
            <a:r>
              <a:rPr lang="fr-FR" sz="2500" b="1" dirty="0" err="1">
                <a:latin typeface="Calibri" pitchFamily="34" charset="0"/>
                <a:cs typeface="Calibri" pitchFamily="34" charset="0"/>
              </a:rPr>
              <a:t>Kinsey</a:t>
            </a:r>
            <a:endParaRPr lang="fr-FR" sz="2500" b="1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59394" name="Group 2"/>
          <p:cNvGrpSpPr>
            <a:grpSpLocks/>
          </p:cNvGrpSpPr>
          <p:nvPr/>
        </p:nvGrpSpPr>
        <p:grpSpPr bwMode="auto">
          <a:xfrm>
            <a:off x="2124075" y="1046163"/>
            <a:ext cx="5897563" cy="5051425"/>
            <a:chOff x="1338" y="659"/>
            <a:chExt cx="3715" cy="3182"/>
          </a:xfrm>
        </p:grpSpPr>
        <p:grpSp>
          <p:nvGrpSpPr>
            <p:cNvPr id="59395" name="Group 3"/>
            <p:cNvGrpSpPr>
              <a:grpSpLocks/>
            </p:cNvGrpSpPr>
            <p:nvPr/>
          </p:nvGrpSpPr>
          <p:grpSpPr bwMode="auto">
            <a:xfrm>
              <a:off x="1698" y="935"/>
              <a:ext cx="3223" cy="2579"/>
              <a:chOff x="1698" y="935"/>
              <a:chExt cx="3223" cy="2579"/>
            </a:xfrm>
          </p:grpSpPr>
          <p:sp>
            <p:nvSpPr>
              <p:cNvPr id="59396" name="Freeform 4"/>
              <p:cNvSpPr>
                <a:spLocks noChangeArrowheads="1"/>
              </p:cNvSpPr>
              <p:nvPr/>
            </p:nvSpPr>
            <p:spPr bwMode="auto">
              <a:xfrm>
                <a:off x="1699" y="943"/>
                <a:ext cx="1008" cy="795"/>
              </a:xfrm>
              <a:custGeom>
                <a:avLst/>
                <a:gdLst/>
                <a:ahLst/>
                <a:cxnLst>
                  <a:cxn ang="0">
                    <a:pos x="0" y="3511"/>
                  </a:cxn>
                  <a:cxn ang="0">
                    <a:pos x="4448" y="3511"/>
                  </a:cxn>
                  <a:cxn ang="0">
                    <a:pos x="4448" y="0"/>
                  </a:cxn>
                  <a:cxn ang="0">
                    <a:pos x="0" y="0"/>
                  </a:cxn>
                  <a:cxn ang="0">
                    <a:pos x="0" y="3511"/>
                  </a:cxn>
                </a:cxnLst>
                <a:rect l="0" t="0" r="r" b="b"/>
                <a:pathLst>
                  <a:path w="4449" h="3512">
                    <a:moveTo>
                      <a:pt x="0" y="3511"/>
                    </a:moveTo>
                    <a:lnTo>
                      <a:pt x="4448" y="3511"/>
                    </a:lnTo>
                    <a:lnTo>
                      <a:pt x="4448" y="0"/>
                    </a:lnTo>
                    <a:lnTo>
                      <a:pt x="0" y="0"/>
                    </a:lnTo>
                    <a:lnTo>
                      <a:pt x="0" y="3511"/>
                    </a:lnTo>
                  </a:path>
                </a:pathLst>
              </a:custGeom>
              <a:noFill/>
              <a:ln w="3024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9397" name="Freeform 5"/>
              <p:cNvSpPr>
                <a:spLocks noChangeArrowheads="1"/>
              </p:cNvSpPr>
              <p:nvPr/>
            </p:nvSpPr>
            <p:spPr bwMode="auto">
              <a:xfrm>
                <a:off x="3907" y="2719"/>
                <a:ext cx="1008" cy="795"/>
              </a:xfrm>
              <a:custGeom>
                <a:avLst/>
                <a:gdLst/>
                <a:ahLst/>
                <a:cxnLst>
                  <a:cxn ang="0">
                    <a:pos x="0" y="3511"/>
                  </a:cxn>
                  <a:cxn ang="0">
                    <a:pos x="4449" y="3511"/>
                  </a:cxn>
                  <a:cxn ang="0">
                    <a:pos x="4449" y="0"/>
                  </a:cxn>
                  <a:cxn ang="0">
                    <a:pos x="0" y="0"/>
                  </a:cxn>
                  <a:cxn ang="0">
                    <a:pos x="0" y="3511"/>
                  </a:cxn>
                </a:cxnLst>
                <a:rect l="0" t="0" r="r" b="b"/>
                <a:pathLst>
                  <a:path w="4450" h="3512">
                    <a:moveTo>
                      <a:pt x="0" y="3511"/>
                    </a:moveTo>
                    <a:lnTo>
                      <a:pt x="4449" y="3511"/>
                    </a:lnTo>
                    <a:lnTo>
                      <a:pt x="4449" y="0"/>
                    </a:lnTo>
                    <a:lnTo>
                      <a:pt x="0" y="0"/>
                    </a:lnTo>
                    <a:lnTo>
                      <a:pt x="0" y="3511"/>
                    </a:lnTo>
                  </a:path>
                </a:pathLst>
              </a:custGeom>
              <a:noFill/>
              <a:ln w="3024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9398" name="Freeform 6"/>
              <p:cNvSpPr>
                <a:spLocks noChangeArrowheads="1"/>
              </p:cNvSpPr>
              <p:nvPr/>
            </p:nvSpPr>
            <p:spPr bwMode="auto">
              <a:xfrm>
                <a:off x="2802" y="2719"/>
                <a:ext cx="1008" cy="795"/>
              </a:xfrm>
              <a:custGeom>
                <a:avLst/>
                <a:gdLst/>
                <a:ahLst/>
                <a:cxnLst>
                  <a:cxn ang="0">
                    <a:pos x="0" y="3511"/>
                  </a:cxn>
                  <a:cxn ang="0">
                    <a:pos x="4448" y="3511"/>
                  </a:cxn>
                  <a:cxn ang="0">
                    <a:pos x="4448" y="0"/>
                  </a:cxn>
                  <a:cxn ang="0">
                    <a:pos x="0" y="0"/>
                  </a:cxn>
                  <a:cxn ang="0">
                    <a:pos x="0" y="3511"/>
                  </a:cxn>
                </a:cxnLst>
                <a:rect l="0" t="0" r="r" b="b"/>
                <a:pathLst>
                  <a:path w="4449" h="3512">
                    <a:moveTo>
                      <a:pt x="0" y="3511"/>
                    </a:moveTo>
                    <a:lnTo>
                      <a:pt x="4448" y="3511"/>
                    </a:lnTo>
                    <a:lnTo>
                      <a:pt x="4448" y="0"/>
                    </a:lnTo>
                    <a:lnTo>
                      <a:pt x="0" y="0"/>
                    </a:lnTo>
                    <a:lnTo>
                      <a:pt x="0" y="3511"/>
                    </a:lnTo>
                  </a:path>
                </a:pathLst>
              </a:custGeom>
              <a:noFill/>
              <a:ln w="3024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9399" name="Freeform 7"/>
              <p:cNvSpPr>
                <a:spLocks noChangeArrowheads="1"/>
              </p:cNvSpPr>
              <p:nvPr/>
            </p:nvSpPr>
            <p:spPr bwMode="auto">
              <a:xfrm>
                <a:off x="1698" y="2719"/>
                <a:ext cx="1008" cy="795"/>
              </a:xfrm>
              <a:custGeom>
                <a:avLst/>
                <a:gdLst/>
                <a:ahLst/>
                <a:cxnLst>
                  <a:cxn ang="0">
                    <a:pos x="0" y="3511"/>
                  </a:cxn>
                  <a:cxn ang="0">
                    <a:pos x="4449" y="3511"/>
                  </a:cxn>
                  <a:cxn ang="0">
                    <a:pos x="4449" y="0"/>
                  </a:cxn>
                  <a:cxn ang="0">
                    <a:pos x="0" y="0"/>
                  </a:cxn>
                  <a:cxn ang="0">
                    <a:pos x="0" y="3511"/>
                  </a:cxn>
                </a:cxnLst>
                <a:rect l="0" t="0" r="r" b="b"/>
                <a:pathLst>
                  <a:path w="4450" h="3512">
                    <a:moveTo>
                      <a:pt x="0" y="3511"/>
                    </a:moveTo>
                    <a:lnTo>
                      <a:pt x="4449" y="3511"/>
                    </a:lnTo>
                    <a:lnTo>
                      <a:pt x="4449" y="0"/>
                    </a:lnTo>
                    <a:lnTo>
                      <a:pt x="0" y="0"/>
                    </a:lnTo>
                    <a:lnTo>
                      <a:pt x="0" y="3511"/>
                    </a:lnTo>
                  </a:path>
                </a:pathLst>
              </a:custGeom>
              <a:noFill/>
              <a:ln w="3024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9400" name="Freeform 8"/>
              <p:cNvSpPr>
                <a:spLocks noChangeArrowheads="1"/>
              </p:cNvSpPr>
              <p:nvPr/>
            </p:nvSpPr>
            <p:spPr bwMode="auto">
              <a:xfrm>
                <a:off x="1699" y="1834"/>
                <a:ext cx="1008" cy="795"/>
              </a:xfrm>
              <a:custGeom>
                <a:avLst/>
                <a:gdLst/>
                <a:ahLst/>
                <a:cxnLst>
                  <a:cxn ang="0">
                    <a:pos x="0" y="3511"/>
                  </a:cxn>
                  <a:cxn ang="0">
                    <a:pos x="4448" y="3511"/>
                  </a:cxn>
                  <a:cxn ang="0">
                    <a:pos x="4448" y="0"/>
                  </a:cxn>
                  <a:cxn ang="0">
                    <a:pos x="0" y="0"/>
                  </a:cxn>
                  <a:cxn ang="0">
                    <a:pos x="0" y="3511"/>
                  </a:cxn>
                </a:cxnLst>
                <a:rect l="0" t="0" r="r" b="b"/>
                <a:pathLst>
                  <a:path w="4449" h="3512">
                    <a:moveTo>
                      <a:pt x="0" y="3511"/>
                    </a:moveTo>
                    <a:lnTo>
                      <a:pt x="4448" y="3511"/>
                    </a:lnTo>
                    <a:lnTo>
                      <a:pt x="4448" y="0"/>
                    </a:lnTo>
                    <a:lnTo>
                      <a:pt x="0" y="0"/>
                    </a:lnTo>
                    <a:lnTo>
                      <a:pt x="0" y="3511"/>
                    </a:lnTo>
                  </a:path>
                </a:pathLst>
              </a:custGeom>
              <a:noFill/>
              <a:ln w="3024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9401" name="Freeform 9"/>
              <p:cNvSpPr>
                <a:spLocks noChangeArrowheads="1"/>
              </p:cNvSpPr>
              <p:nvPr/>
            </p:nvSpPr>
            <p:spPr bwMode="auto">
              <a:xfrm>
                <a:off x="2803" y="1834"/>
                <a:ext cx="1008" cy="795"/>
              </a:xfrm>
              <a:custGeom>
                <a:avLst/>
                <a:gdLst/>
                <a:ahLst/>
                <a:cxnLst>
                  <a:cxn ang="0">
                    <a:pos x="0" y="3511"/>
                  </a:cxn>
                  <a:cxn ang="0">
                    <a:pos x="4448" y="3511"/>
                  </a:cxn>
                  <a:cxn ang="0">
                    <a:pos x="4448" y="0"/>
                  </a:cxn>
                  <a:cxn ang="0">
                    <a:pos x="0" y="0"/>
                  </a:cxn>
                  <a:cxn ang="0">
                    <a:pos x="0" y="3511"/>
                  </a:cxn>
                </a:cxnLst>
                <a:rect l="0" t="0" r="r" b="b"/>
                <a:pathLst>
                  <a:path w="4449" h="3512">
                    <a:moveTo>
                      <a:pt x="0" y="3511"/>
                    </a:moveTo>
                    <a:lnTo>
                      <a:pt x="4448" y="3511"/>
                    </a:lnTo>
                    <a:lnTo>
                      <a:pt x="4448" y="0"/>
                    </a:lnTo>
                    <a:lnTo>
                      <a:pt x="0" y="0"/>
                    </a:lnTo>
                    <a:lnTo>
                      <a:pt x="0" y="3511"/>
                    </a:lnTo>
                  </a:path>
                </a:pathLst>
              </a:custGeom>
              <a:noFill/>
              <a:ln w="3024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9402" name="Freeform 10"/>
              <p:cNvSpPr>
                <a:spLocks noChangeArrowheads="1"/>
              </p:cNvSpPr>
              <p:nvPr/>
            </p:nvSpPr>
            <p:spPr bwMode="auto">
              <a:xfrm>
                <a:off x="3914" y="1834"/>
                <a:ext cx="1008" cy="795"/>
              </a:xfrm>
              <a:custGeom>
                <a:avLst/>
                <a:gdLst/>
                <a:ahLst/>
                <a:cxnLst>
                  <a:cxn ang="0">
                    <a:pos x="0" y="3511"/>
                  </a:cxn>
                  <a:cxn ang="0">
                    <a:pos x="4449" y="3511"/>
                  </a:cxn>
                  <a:cxn ang="0">
                    <a:pos x="4449" y="0"/>
                  </a:cxn>
                  <a:cxn ang="0">
                    <a:pos x="0" y="0"/>
                  </a:cxn>
                  <a:cxn ang="0">
                    <a:pos x="0" y="3511"/>
                  </a:cxn>
                </a:cxnLst>
                <a:rect l="0" t="0" r="r" b="b"/>
                <a:pathLst>
                  <a:path w="4450" h="3512">
                    <a:moveTo>
                      <a:pt x="0" y="3511"/>
                    </a:moveTo>
                    <a:lnTo>
                      <a:pt x="4449" y="3511"/>
                    </a:lnTo>
                    <a:lnTo>
                      <a:pt x="4449" y="0"/>
                    </a:lnTo>
                    <a:lnTo>
                      <a:pt x="0" y="0"/>
                    </a:lnTo>
                    <a:lnTo>
                      <a:pt x="0" y="3511"/>
                    </a:lnTo>
                  </a:path>
                </a:pathLst>
              </a:custGeom>
              <a:noFill/>
              <a:ln w="3024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9403" name="Freeform 11"/>
              <p:cNvSpPr>
                <a:spLocks noChangeArrowheads="1"/>
              </p:cNvSpPr>
              <p:nvPr/>
            </p:nvSpPr>
            <p:spPr bwMode="auto">
              <a:xfrm>
                <a:off x="2803" y="935"/>
                <a:ext cx="1008" cy="795"/>
              </a:xfrm>
              <a:custGeom>
                <a:avLst/>
                <a:gdLst/>
                <a:ahLst/>
                <a:cxnLst>
                  <a:cxn ang="0">
                    <a:pos x="0" y="3511"/>
                  </a:cxn>
                  <a:cxn ang="0">
                    <a:pos x="4448" y="3511"/>
                  </a:cxn>
                  <a:cxn ang="0">
                    <a:pos x="4448" y="0"/>
                  </a:cxn>
                  <a:cxn ang="0">
                    <a:pos x="0" y="0"/>
                  </a:cxn>
                  <a:cxn ang="0">
                    <a:pos x="0" y="3511"/>
                  </a:cxn>
                </a:cxnLst>
                <a:rect l="0" t="0" r="r" b="b"/>
                <a:pathLst>
                  <a:path w="4449" h="3512">
                    <a:moveTo>
                      <a:pt x="0" y="3511"/>
                    </a:moveTo>
                    <a:lnTo>
                      <a:pt x="4448" y="3511"/>
                    </a:lnTo>
                    <a:lnTo>
                      <a:pt x="4448" y="0"/>
                    </a:lnTo>
                    <a:lnTo>
                      <a:pt x="0" y="0"/>
                    </a:lnTo>
                    <a:lnTo>
                      <a:pt x="0" y="3511"/>
                    </a:lnTo>
                  </a:path>
                </a:pathLst>
              </a:custGeom>
              <a:noFill/>
              <a:ln w="3024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9404" name="Freeform 12"/>
              <p:cNvSpPr>
                <a:spLocks noChangeArrowheads="1"/>
              </p:cNvSpPr>
              <p:nvPr/>
            </p:nvSpPr>
            <p:spPr bwMode="auto">
              <a:xfrm>
                <a:off x="3914" y="935"/>
                <a:ext cx="1008" cy="795"/>
              </a:xfrm>
              <a:custGeom>
                <a:avLst/>
                <a:gdLst/>
                <a:ahLst/>
                <a:cxnLst>
                  <a:cxn ang="0">
                    <a:pos x="0" y="3511"/>
                  </a:cxn>
                  <a:cxn ang="0">
                    <a:pos x="4449" y="3511"/>
                  </a:cxn>
                  <a:cxn ang="0">
                    <a:pos x="4449" y="0"/>
                  </a:cxn>
                  <a:cxn ang="0">
                    <a:pos x="0" y="0"/>
                  </a:cxn>
                  <a:cxn ang="0">
                    <a:pos x="0" y="3511"/>
                  </a:cxn>
                </a:cxnLst>
                <a:rect l="0" t="0" r="r" b="b"/>
                <a:pathLst>
                  <a:path w="4450" h="3512">
                    <a:moveTo>
                      <a:pt x="0" y="3511"/>
                    </a:moveTo>
                    <a:lnTo>
                      <a:pt x="4449" y="3511"/>
                    </a:lnTo>
                    <a:lnTo>
                      <a:pt x="4449" y="0"/>
                    </a:lnTo>
                    <a:lnTo>
                      <a:pt x="0" y="0"/>
                    </a:lnTo>
                    <a:lnTo>
                      <a:pt x="0" y="3511"/>
                    </a:lnTo>
                  </a:path>
                </a:pathLst>
              </a:custGeom>
              <a:noFill/>
              <a:ln w="3024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59405" name="Text Box 13"/>
            <p:cNvSpPr txBox="1">
              <a:spLocks noChangeArrowheads="1"/>
            </p:cNvSpPr>
            <p:nvPr/>
          </p:nvSpPr>
          <p:spPr bwMode="auto">
            <a:xfrm rot="16200000">
              <a:off x="1372" y="3081"/>
              <a:ext cx="404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FAIBLE</a:t>
              </a:r>
            </a:p>
          </p:txBody>
        </p:sp>
        <p:sp>
          <p:nvSpPr>
            <p:cNvPr id="59406" name="Text Box 14"/>
            <p:cNvSpPr txBox="1">
              <a:spLocks noChangeArrowheads="1"/>
            </p:cNvSpPr>
            <p:nvPr/>
          </p:nvSpPr>
          <p:spPr bwMode="auto">
            <a:xfrm rot="16200000">
              <a:off x="1393" y="1283"/>
              <a:ext cx="317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FORT</a:t>
              </a:r>
            </a:p>
          </p:txBody>
        </p:sp>
        <p:sp>
          <p:nvSpPr>
            <p:cNvPr id="59407" name="Text Box 15"/>
            <p:cNvSpPr txBox="1">
              <a:spLocks noChangeArrowheads="1"/>
            </p:cNvSpPr>
            <p:nvPr/>
          </p:nvSpPr>
          <p:spPr bwMode="auto">
            <a:xfrm rot="16200000">
              <a:off x="1351" y="2170"/>
              <a:ext cx="434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MOYEN</a:t>
              </a:r>
            </a:p>
          </p:txBody>
        </p:sp>
        <p:sp>
          <p:nvSpPr>
            <p:cNvPr id="59408" name="Text Box 16"/>
            <p:cNvSpPr txBox="1">
              <a:spLocks noChangeArrowheads="1"/>
            </p:cNvSpPr>
            <p:nvPr/>
          </p:nvSpPr>
          <p:spPr bwMode="auto">
            <a:xfrm>
              <a:off x="1976" y="3558"/>
              <a:ext cx="471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FAIBLES</a:t>
              </a:r>
            </a:p>
          </p:txBody>
        </p:sp>
        <p:sp>
          <p:nvSpPr>
            <p:cNvPr id="59409" name="Text Box 17"/>
            <p:cNvSpPr txBox="1">
              <a:spLocks noChangeArrowheads="1"/>
            </p:cNvSpPr>
            <p:nvPr/>
          </p:nvSpPr>
          <p:spPr bwMode="auto">
            <a:xfrm rot="21540000">
              <a:off x="3061" y="3534"/>
              <a:ext cx="500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MOYENS</a:t>
              </a:r>
            </a:p>
          </p:txBody>
        </p:sp>
        <p:sp>
          <p:nvSpPr>
            <p:cNvPr id="59410" name="Text Box 18"/>
            <p:cNvSpPr txBox="1">
              <a:spLocks noChangeArrowheads="1"/>
            </p:cNvSpPr>
            <p:nvPr/>
          </p:nvSpPr>
          <p:spPr bwMode="auto">
            <a:xfrm rot="21540000">
              <a:off x="4218" y="3536"/>
              <a:ext cx="383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FORTS</a:t>
              </a:r>
            </a:p>
          </p:txBody>
        </p:sp>
        <p:sp>
          <p:nvSpPr>
            <p:cNvPr id="59411" name="Text Box 19"/>
            <p:cNvSpPr txBox="1">
              <a:spLocks noChangeArrowheads="1"/>
            </p:cNvSpPr>
            <p:nvPr/>
          </p:nvSpPr>
          <p:spPr bwMode="auto">
            <a:xfrm rot="16200000">
              <a:off x="727" y="2189"/>
              <a:ext cx="1354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ATTRAITS DU SECTEUR</a:t>
              </a:r>
            </a:p>
          </p:txBody>
        </p:sp>
        <p:sp>
          <p:nvSpPr>
            <p:cNvPr id="59412" name="Text Box 20"/>
            <p:cNvSpPr txBox="1">
              <a:spLocks noChangeArrowheads="1"/>
            </p:cNvSpPr>
            <p:nvPr/>
          </p:nvSpPr>
          <p:spPr bwMode="auto">
            <a:xfrm>
              <a:off x="2070" y="3710"/>
              <a:ext cx="2612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ATOUTS CONCURRENTIELS DE L'ENTREPRISE</a:t>
              </a:r>
            </a:p>
          </p:txBody>
        </p:sp>
        <p:sp>
          <p:nvSpPr>
            <p:cNvPr id="59413" name="Text Box 21"/>
            <p:cNvSpPr txBox="1">
              <a:spLocks noChangeArrowheads="1"/>
            </p:cNvSpPr>
            <p:nvPr/>
          </p:nvSpPr>
          <p:spPr bwMode="auto">
            <a:xfrm>
              <a:off x="1703" y="659"/>
              <a:ext cx="3350" cy="34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 indent="290513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</a:pPr>
              <a:r>
                <a:rPr lang="fr-FR" sz="2000" i="1" dirty="0">
                  <a:latin typeface="Calibri" pitchFamily="34" charset="0"/>
                  <a:cs typeface="Calibri" pitchFamily="34" charset="0"/>
                </a:rPr>
                <a:t>Attraits du secteur &amp; Atouts de </a:t>
              </a:r>
              <a:r>
                <a:rPr lang="fr-FR" sz="2000" i="1" dirty="0" smtClean="0">
                  <a:latin typeface="Calibri" pitchFamily="34" charset="0"/>
                  <a:cs typeface="Calibri" pitchFamily="34" charset="0"/>
                </a:rPr>
                <a:t>la fédération</a:t>
              </a:r>
              <a:endParaRPr lang="fr-FR" sz="2000" i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9414" name="Text Box 22"/>
            <p:cNvSpPr txBox="1">
              <a:spLocks noChangeArrowheads="1"/>
            </p:cNvSpPr>
            <p:nvPr/>
          </p:nvSpPr>
          <p:spPr bwMode="auto">
            <a:xfrm>
              <a:off x="2155" y="1053"/>
              <a:ext cx="118" cy="186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2000">
                  <a:latin typeface="Calibri" pitchFamily="34" charset="0"/>
                  <a:cs typeface="Calibri" pitchFamily="34" charset="0"/>
                </a:rPr>
                <a:t>H</a:t>
              </a:r>
            </a:p>
          </p:txBody>
        </p:sp>
        <p:sp>
          <p:nvSpPr>
            <p:cNvPr id="59415" name="Text Box 23"/>
            <p:cNvSpPr txBox="1">
              <a:spLocks noChangeArrowheads="1"/>
            </p:cNvSpPr>
            <p:nvPr/>
          </p:nvSpPr>
          <p:spPr bwMode="auto">
            <a:xfrm>
              <a:off x="4363" y="2830"/>
              <a:ext cx="109" cy="186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2000">
                  <a:latin typeface="Calibri" pitchFamily="34" charset="0"/>
                  <a:cs typeface="Calibri" pitchFamily="34" charset="0"/>
                </a:rPr>
                <a:t>A</a:t>
              </a:r>
            </a:p>
          </p:txBody>
        </p:sp>
        <p:sp>
          <p:nvSpPr>
            <p:cNvPr id="59416" name="Text Box 24"/>
            <p:cNvSpPr txBox="1">
              <a:spLocks noChangeArrowheads="1"/>
            </p:cNvSpPr>
            <p:nvPr/>
          </p:nvSpPr>
          <p:spPr bwMode="auto">
            <a:xfrm>
              <a:off x="3259" y="2830"/>
              <a:ext cx="92" cy="186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2000">
                  <a:latin typeface="Calibri" pitchFamily="34" charset="0"/>
                  <a:cs typeface="Calibri" pitchFamily="34" charset="0"/>
                </a:rPr>
                <a:t>B</a:t>
              </a:r>
            </a:p>
          </p:txBody>
        </p:sp>
        <p:sp>
          <p:nvSpPr>
            <p:cNvPr id="59417" name="Text Box 25"/>
            <p:cNvSpPr txBox="1">
              <a:spLocks noChangeArrowheads="1"/>
            </p:cNvSpPr>
            <p:nvPr/>
          </p:nvSpPr>
          <p:spPr bwMode="auto">
            <a:xfrm>
              <a:off x="4363" y="1953"/>
              <a:ext cx="92" cy="186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2000">
                  <a:latin typeface="Calibri" pitchFamily="34" charset="0"/>
                  <a:cs typeface="Calibri" pitchFamily="34" charset="0"/>
                </a:rPr>
                <a:t>B</a:t>
              </a:r>
            </a:p>
          </p:txBody>
        </p:sp>
        <p:sp>
          <p:nvSpPr>
            <p:cNvPr id="59418" name="Text Box 26"/>
            <p:cNvSpPr txBox="1">
              <a:spLocks noChangeArrowheads="1"/>
            </p:cNvSpPr>
            <p:nvPr/>
          </p:nvSpPr>
          <p:spPr bwMode="auto">
            <a:xfrm>
              <a:off x="3259" y="1945"/>
              <a:ext cx="122" cy="186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2000">
                  <a:latin typeface="Calibri" pitchFamily="34" charset="0"/>
                  <a:cs typeface="Calibri" pitchFamily="34" charset="0"/>
                </a:rPr>
                <a:t>D</a:t>
              </a:r>
            </a:p>
          </p:txBody>
        </p:sp>
        <p:sp>
          <p:nvSpPr>
            <p:cNvPr id="59419" name="Text Box 27"/>
            <p:cNvSpPr txBox="1">
              <a:spLocks noChangeArrowheads="1"/>
            </p:cNvSpPr>
            <p:nvPr/>
          </p:nvSpPr>
          <p:spPr bwMode="auto">
            <a:xfrm>
              <a:off x="4378" y="1047"/>
              <a:ext cx="77" cy="186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2000">
                  <a:latin typeface="Calibri" pitchFamily="34" charset="0"/>
                  <a:cs typeface="Calibri" pitchFamily="34" charset="0"/>
                </a:rPr>
                <a:t>F</a:t>
              </a:r>
            </a:p>
          </p:txBody>
        </p:sp>
        <p:sp>
          <p:nvSpPr>
            <p:cNvPr id="59420" name="Text Box 28"/>
            <p:cNvSpPr txBox="1">
              <a:spLocks noChangeArrowheads="1"/>
            </p:cNvSpPr>
            <p:nvPr/>
          </p:nvSpPr>
          <p:spPr bwMode="auto">
            <a:xfrm>
              <a:off x="3259" y="1053"/>
              <a:ext cx="120" cy="186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2000">
                  <a:latin typeface="Calibri" pitchFamily="34" charset="0"/>
                  <a:cs typeface="Calibri" pitchFamily="34" charset="0"/>
                </a:rPr>
                <a:t>G</a:t>
              </a:r>
            </a:p>
          </p:txBody>
        </p:sp>
        <p:sp>
          <p:nvSpPr>
            <p:cNvPr id="59421" name="Text Box 29"/>
            <p:cNvSpPr txBox="1">
              <a:spLocks noChangeArrowheads="1"/>
            </p:cNvSpPr>
            <p:nvPr/>
          </p:nvSpPr>
          <p:spPr bwMode="auto">
            <a:xfrm>
              <a:off x="2148" y="2831"/>
              <a:ext cx="115" cy="186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2000">
                  <a:latin typeface="Calibri" pitchFamily="34" charset="0"/>
                  <a:cs typeface="Calibri" pitchFamily="34" charset="0"/>
                </a:rPr>
                <a:t>C</a:t>
              </a:r>
            </a:p>
          </p:txBody>
        </p:sp>
        <p:sp>
          <p:nvSpPr>
            <p:cNvPr id="59422" name="Text Box 30"/>
            <p:cNvSpPr txBox="1">
              <a:spLocks noChangeArrowheads="1"/>
            </p:cNvSpPr>
            <p:nvPr/>
          </p:nvSpPr>
          <p:spPr bwMode="auto">
            <a:xfrm>
              <a:off x="2141" y="1945"/>
              <a:ext cx="82" cy="186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2000">
                  <a:latin typeface="Calibri" pitchFamily="34" charset="0"/>
                  <a:cs typeface="Calibri" pitchFamily="34" charset="0"/>
                </a:rPr>
                <a:t>E</a:t>
              </a:r>
            </a:p>
          </p:txBody>
        </p:sp>
        <p:sp>
          <p:nvSpPr>
            <p:cNvPr id="59423" name="Text Box 31"/>
            <p:cNvSpPr txBox="1">
              <a:spLocks noChangeArrowheads="1"/>
            </p:cNvSpPr>
            <p:nvPr/>
          </p:nvSpPr>
          <p:spPr bwMode="auto">
            <a:xfrm>
              <a:off x="1985" y="1356"/>
              <a:ext cx="395" cy="16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1800">
                  <a:latin typeface="Calibri" pitchFamily="34" charset="0"/>
                  <a:cs typeface="Calibri" pitchFamily="34" charset="0"/>
                </a:rPr>
                <a:t>Leader</a:t>
              </a:r>
            </a:p>
          </p:txBody>
        </p:sp>
        <p:sp>
          <p:nvSpPr>
            <p:cNvPr id="59424" name="Text Box 32"/>
            <p:cNvSpPr txBox="1">
              <a:spLocks noChangeArrowheads="1"/>
            </p:cNvSpPr>
            <p:nvPr/>
          </p:nvSpPr>
          <p:spPr bwMode="auto">
            <a:xfrm>
              <a:off x="4054" y="3125"/>
              <a:ext cx="650" cy="16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800">
                  <a:latin typeface="Calibri" pitchFamily="34" charset="0"/>
                  <a:cs typeface="Calibri" pitchFamily="34" charset="0"/>
                </a:rPr>
                <a:t>Désinvestir</a:t>
              </a:r>
            </a:p>
          </p:txBody>
        </p:sp>
        <p:sp>
          <p:nvSpPr>
            <p:cNvPr id="59425" name="Text Box 33"/>
            <p:cNvSpPr txBox="1">
              <a:spLocks noChangeArrowheads="1"/>
            </p:cNvSpPr>
            <p:nvPr/>
          </p:nvSpPr>
          <p:spPr bwMode="auto">
            <a:xfrm>
              <a:off x="1874" y="3117"/>
              <a:ext cx="670" cy="16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800">
                  <a:latin typeface="Calibri" pitchFamily="34" charset="0"/>
                  <a:cs typeface="Calibri" pitchFamily="34" charset="0"/>
                </a:rPr>
                <a:t>Générateur</a:t>
              </a:r>
            </a:p>
          </p:txBody>
        </p:sp>
        <p:sp>
          <p:nvSpPr>
            <p:cNvPr id="59426" name="Text Box 34"/>
            <p:cNvSpPr txBox="1">
              <a:spLocks noChangeArrowheads="1"/>
            </p:cNvSpPr>
            <p:nvPr/>
          </p:nvSpPr>
          <p:spPr bwMode="auto">
            <a:xfrm>
              <a:off x="3927" y="2225"/>
              <a:ext cx="909" cy="16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800">
                  <a:latin typeface="Calibri" pitchFamily="34" charset="0"/>
                  <a:cs typeface="Calibri" pitchFamily="34" charset="0"/>
                </a:rPr>
                <a:t>Désengagement</a:t>
              </a:r>
            </a:p>
          </p:txBody>
        </p:sp>
        <p:sp>
          <p:nvSpPr>
            <p:cNvPr id="59427" name="Text Box 35"/>
            <p:cNvSpPr txBox="1">
              <a:spLocks noChangeArrowheads="1"/>
            </p:cNvSpPr>
            <p:nvPr/>
          </p:nvSpPr>
          <p:spPr bwMode="auto">
            <a:xfrm>
              <a:off x="2846" y="2292"/>
              <a:ext cx="865" cy="16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800">
                  <a:latin typeface="Calibri" pitchFamily="34" charset="0"/>
                  <a:cs typeface="Calibri" pitchFamily="34" charset="0"/>
                </a:rPr>
                <a:t>Éviter le risque</a:t>
              </a:r>
            </a:p>
          </p:txBody>
        </p:sp>
        <p:sp>
          <p:nvSpPr>
            <p:cNvPr id="59428" name="Text Box 36"/>
            <p:cNvSpPr txBox="1">
              <a:spLocks noChangeArrowheads="1"/>
            </p:cNvSpPr>
            <p:nvPr/>
          </p:nvSpPr>
          <p:spPr bwMode="auto">
            <a:xfrm>
              <a:off x="1728" y="2306"/>
              <a:ext cx="917" cy="16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800">
                  <a:latin typeface="Calibri" pitchFamily="34" charset="0"/>
                  <a:cs typeface="Calibri" pitchFamily="34" charset="0"/>
                </a:rPr>
                <a:t>Développement</a:t>
              </a:r>
            </a:p>
          </p:txBody>
        </p:sp>
        <p:sp>
          <p:nvSpPr>
            <p:cNvPr id="59429" name="Text Box 37"/>
            <p:cNvSpPr txBox="1">
              <a:spLocks noChangeArrowheads="1"/>
            </p:cNvSpPr>
            <p:nvPr/>
          </p:nvSpPr>
          <p:spPr bwMode="auto">
            <a:xfrm>
              <a:off x="3925" y="1356"/>
              <a:ext cx="996" cy="16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800">
                  <a:latin typeface="Calibri" pitchFamily="34" charset="0"/>
                  <a:cs typeface="Calibri" pitchFamily="34" charset="0"/>
                </a:rPr>
                <a:t>Quitte ou double</a:t>
              </a:r>
            </a:p>
          </p:txBody>
        </p:sp>
        <p:sp>
          <p:nvSpPr>
            <p:cNvPr id="59430" name="Text Box 38"/>
            <p:cNvSpPr txBox="1">
              <a:spLocks noChangeArrowheads="1"/>
            </p:cNvSpPr>
            <p:nvPr/>
          </p:nvSpPr>
          <p:spPr bwMode="auto">
            <a:xfrm>
              <a:off x="2986" y="1356"/>
              <a:ext cx="634" cy="16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800">
                  <a:latin typeface="Calibri" pitchFamily="34" charset="0"/>
                  <a:cs typeface="Calibri" pitchFamily="34" charset="0"/>
                </a:rPr>
                <a:t>S'impliquer</a:t>
              </a:r>
            </a:p>
          </p:txBody>
        </p:sp>
        <p:sp>
          <p:nvSpPr>
            <p:cNvPr id="59431" name="Text Box 39"/>
            <p:cNvSpPr txBox="1">
              <a:spLocks noChangeArrowheads="1"/>
            </p:cNvSpPr>
            <p:nvPr/>
          </p:nvSpPr>
          <p:spPr bwMode="auto">
            <a:xfrm>
              <a:off x="4081" y="2365"/>
              <a:ext cx="566" cy="16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800">
                  <a:latin typeface="Calibri" pitchFamily="34" charset="0"/>
                  <a:cs typeface="Calibri" pitchFamily="34" charset="0"/>
                </a:rPr>
                <a:t>progressif</a:t>
              </a:r>
            </a:p>
          </p:txBody>
        </p:sp>
        <p:sp>
          <p:nvSpPr>
            <p:cNvPr id="59432" name="Text Box 40"/>
            <p:cNvSpPr txBox="1">
              <a:spLocks noChangeArrowheads="1"/>
            </p:cNvSpPr>
            <p:nvPr/>
          </p:nvSpPr>
          <p:spPr bwMode="auto">
            <a:xfrm>
              <a:off x="1843" y="3272"/>
              <a:ext cx="687" cy="16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800">
                  <a:latin typeface="Calibri" pitchFamily="34" charset="0"/>
                  <a:cs typeface="Calibri" pitchFamily="34" charset="0"/>
                </a:rPr>
                <a:t>de liquidités</a:t>
              </a:r>
            </a:p>
          </p:txBody>
        </p:sp>
        <p:sp>
          <p:nvSpPr>
            <p:cNvPr id="59433" name="Text Box 41"/>
            <p:cNvSpPr txBox="1">
              <a:spLocks noChangeArrowheads="1"/>
            </p:cNvSpPr>
            <p:nvPr/>
          </p:nvSpPr>
          <p:spPr bwMode="auto">
            <a:xfrm>
              <a:off x="3006" y="3236"/>
              <a:ext cx="566" cy="16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800">
                  <a:latin typeface="Calibri" pitchFamily="34" charset="0"/>
                  <a:cs typeface="Calibri" pitchFamily="34" charset="0"/>
                </a:rPr>
                <a:t>progressif</a:t>
              </a:r>
            </a:p>
          </p:txBody>
        </p:sp>
        <p:sp>
          <p:nvSpPr>
            <p:cNvPr id="59434" name="Text Box 42"/>
            <p:cNvSpPr txBox="1">
              <a:spLocks noChangeArrowheads="1"/>
            </p:cNvSpPr>
            <p:nvPr/>
          </p:nvSpPr>
          <p:spPr bwMode="auto">
            <a:xfrm>
              <a:off x="2812" y="3080"/>
              <a:ext cx="909" cy="16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800" dirty="0">
                  <a:latin typeface="Calibri" pitchFamily="34" charset="0"/>
                  <a:cs typeface="Calibri" pitchFamily="34" charset="0"/>
                </a:rPr>
                <a:t>Désengagement</a:t>
              </a:r>
            </a:p>
          </p:txBody>
        </p:sp>
      </p:grpSp>
      <p:grpSp>
        <p:nvGrpSpPr>
          <p:cNvPr id="59435" name="Group 43"/>
          <p:cNvGrpSpPr>
            <a:grpSpLocks/>
          </p:cNvGrpSpPr>
          <p:nvPr/>
        </p:nvGrpSpPr>
        <p:grpSpPr bwMode="auto">
          <a:xfrm>
            <a:off x="2881312" y="6408067"/>
            <a:ext cx="4970463" cy="280988"/>
            <a:chOff x="2070" y="4104"/>
            <a:chExt cx="3131" cy="177"/>
          </a:xfrm>
        </p:grpSpPr>
        <p:sp>
          <p:nvSpPr>
            <p:cNvPr id="59436" name="Text Box 44"/>
            <p:cNvSpPr txBox="1">
              <a:spLocks noChangeArrowheads="1"/>
            </p:cNvSpPr>
            <p:nvPr/>
          </p:nvSpPr>
          <p:spPr bwMode="auto">
            <a:xfrm>
              <a:off x="2070" y="4113"/>
              <a:ext cx="511" cy="16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80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- Marché</a:t>
              </a:r>
            </a:p>
          </p:txBody>
        </p:sp>
        <p:sp>
          <p:nvSpPr>
            <p:cNvPr id="59437" name="Text Box 45"/>
            <p:cNvSpPr txBox="1">
              <a:spLocks noChangeArrowheads="1"/>
            </p:cNvSpPr>
            <p:nvPr/>
          </p:nvSpPr>
          <p:spPr bwMode="auto">
            <a:xfrm>
              <a:off x="2746" y="4104"/>
              <a:ext cx="846" cy="16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80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- Concurrence</a:t>
              </a:r>
            </a:p>
          </p:txBody>
        </p:sp>
        <p:sp>
          <p:nvSpPr>
            <p:cNvPr id="59438" name="Text Box 46"/>
            <p:cNvSpPr txBox="1">
              <a:spLocks noChangeArrowheads="1"/>
            </p:cNvSpPr>
            <p:nvPr/>
          </p:nvSpPr>
          <p:spPr bwMode="auto">
            <a:xfrm>
              <a:off x="3734" y="4112"/>
              <a:ext cx="1467" cy="16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800" dirty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- Facteurs </a:t>
              </a:r>
              <a:r>
                <a:rPr lang="fr-FR" sz="1800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techniques</a:t>
              </a:r>
              <a:endParaRPr lang="fr-FR" sz="1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59439" name="Text Box 47"/>
          <p:cNvSpPr txBox="1">
            <a:spLocks noChangeArrowheads="1"/>
          </p:cNvSpPr>
          <p:nvPr/>
        </p:nvSpPr>
        <p:spPr bwMode="auto">
          <a:xfrm>
            <a:off x="2879725" y="6747792"/>
            <a:ext cx="3332162" cy="26987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fr-FR" sz="1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- Facteurs économiques et financiers</a:t>
            </a:r>
          </a:p>
        </p:txBody>
      </p:sp>
      <p:sp>
        <p:nvSpPr>
          <p:cNvPr id="59440" name="Text Box 48"/>
          <p:cNvSpPr txBox="1">
            <a:spLocks noChangeArrowheads="1"/>
          </p:cNvSpPr>
          <p:nvPr/>
        </p:nvSpPr>
        <p:spPr bwMode="auto">
          <a:xfrm>
            <a:off x="6367462" y="6744617"/>
            <a:ext cx="2397125" cy="27622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fr-FR" sz="180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- Facteurs socio-politiques</a:t>
            </a:r>
          </a:p>
        </p:txBody>
      </p:sp>
      <p:sp>
        <p:nvSpPr>
          <p:cNvPr id="59441" name="Text Box 49"/>
          <p:cNvSpPr txBox="1">
            <a:spLocks noChangeArrowheads="1"/>
          </p:cNvSpPr>
          <p:nvPr/>
        </p:nvSpPr>
        <p:spPr bwMode="auto">
          <a:xfrm>
            <a:off x="657225" y="6592217"/>
            <a:ext cx="2640013" cy="26987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fr-FR" sz="1800" b="1" u="sng" dirty="0">
                <a:latin typeface="Calibri" pitchFamily="34" charset="0"/>
                <a:cs typeface="Calibri" pitchFamily="34" charset="0"/>
              </a:rPr>
              <a:t>ATTRAITS ET ATOUTS</a:t>
            </a:r>
          </a:p>
        </p:txBody>
      </p:sp>
      <p:sp>
        <p:nvSpPr>
          <p:cNvPr id="59479" name="Text Box 87"/>
          <p:cNvSpPr txBox="1">
            <a:spLocks noChangeArrowheads="1"/>
          </p:cNvSpPr>
          <p:nvPr/>
        </p:nvSpPr>
        <p:spPr bwMode="auto">
          <a:xfrm>
            <a:off x="1887538" y="360363"/>
            <a:ext cx="296862" cy="4635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fr-FR" sz="3000" b="1" dirty="0">
                <a:latin typeface="Calibri" pitchFamily="34" charset="0"/>
                <a:cs typeface="Calibri" pitchFamily="34" charset="0"/>
              </a:rPr>
              <a:t>D</a:t>
            </a:r>
          </a:p>
        </p:txBody>
      </p:sp>
      <p:sp>
        <p:nvSpPr>
          <p:cNvPr id="59480" name="Oval 88"/>
          <p:cNvSpPr>
            <a:spLocks noChangeArrowheads="1"/>
          </p:cNvSpPr>
          <p:nvPr/>
        </p:nvSpPr>
        <p:spPr bwMode="auto">
          <a:xfrm>
            <a:off x="1817688" y="381000"/>
            <a:ext cx="404812" cy="419100"/>
          </a:xfrm>
          <a:prstGeom prst="ellipse">
            <a:avLst/>
          </a:prstGeom>
          <a:noFill/>
          <a:ln w="1512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2" name="Image 91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  <p:sp>
        <p:nvSpPr>
          <p:cNvPr id="93" name="ZoneTexte 92"/>
          <p:cNvSpPr txBox="1"/>
          <p:nvPr/>
        </p:nvSpPr>
        <p:spPr>
          <a:xfrm>
            <a:off x="1511573" y="7128147"/>
            <a:ext cx="710733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Matrice non appropriée à la gestion d’une fédération associative.</a:t>
            </a:r>
            <a:endParaRPr lang="fr-FR" sz="20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 Box 1"/>
          <p:cNvSpPr txBox="1">
            <a:spLocks noChangeArrowheads="1"/>
          </p:cNvSpPr>
          <p:nvPr/>
        </p:nvSpPr>
        <p:spPr bwMode="auto">
          <a:xfrm>
            <a:off x="0" y="436563"/>
            <a:ext cx="10367963" cy="45720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Matrice Arthur D. </a:t>
            </a:r>
            <a:r>
              <a:rPr lang="fr-FR" sz="2500" b="1" dirty="0" err="1">
                <a:latin typeface="Calibri" pitchFamily="34" charset="0"/>
                <a:cs typeface="Calibri" pitchFamily="34" charset="0"/>
              </a:rPr>
              <a:t>Little</a:t>
            </a:r>
            <a:endParaRPr lang="fr-FR" sz="2500" b="1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60455" name="Group 39"/>
          <p:cNvGrpSpPr>
            <a:grpSpLocks/>
          </p:cNvGrpSpPr>
          <p:nvPr/>
        </p:nvGrpSpPr>
        <p:grpSpPr bwMode="auto">
          <a:xfrm>
            <a:off x="1439863" y="1309688"/>
            <a:ext cx="6888162" cy="5389562"/>
            <a:chOff x="907" y="825"/>
            <a:chExt cx="4339" cy="3395"/>
          </a:xfrm>
        </p:grpSpPr>
        <p:sp>
          <p:nvSpPr>
            <p:cNvPr id="60456" name="Text Box 40"/>
            <p:cNvSpPr txBox="1">
              <a:spLocks noChangeArrowheads="1"/>
            </p:cNvSpPr>
            <p:nvPr/>
          </p:nvSpPr>
          <p:spPr bwMode="auto">
            <a:xfrm rot="16200000">
              <a:off x="272" y="2412"/>
              <a:ext cx="1401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POSITION COMPÉTITIVE</a:t>
              </a:r>
            </a:p>
          </p:txBody>
        </p:sp>
        <p:grpSp>
          <p:nvGrpSpPr>
            <p:cNvPr id="60457" name="Group 41"/>
            <p:cNvGrpSpPr>
              <a:grpSpLocks/>
            </p:cNvGrpSpPr>
            <p:nvPr/>
          </p:nvGrpSpPr>
          <p:grpSpPr bwMode="auto">
            <a:xfrm>
              <a:off x="1948" y="1008"/>
              <a:ext cx="2740" cy="3156"/>
              <a:chOff x="1948" y="1008"/>
              <a:chExt cx="2740" cy="3156"/>
            </a:xfrm>
          </p:grpSpPr>
          <p:grpSp>
            <p:nvGrpSpPr>
              <p:cNvPr id="60458" name="Group 42"/>
              <p:cNvGrpSpPr>
                <a:grpSpLocks/>
              </p:cNvGrpSpPr>
              <p:nvPr/>
            </p:nvGrpSpPr>
            <p:grpSpPr bwMode="auto">
              <a:xfrm>
                <a:off x="1948" y="1008"/>
                <a:ext cx="2740" cy="3156"/>
                <a:chOff x="1948" y="1008"/>
                <a:chExt cx="2740" cy="3156"/>
              </a:xfrm>
            </p:grpSpPr>
            <p:grpSp>
              <p:nvGrpSpPr>
                <p:cNvPr id="60459" name="Group 43"/>
                <p:cNvGrpSpPr>
                  <a:grpSpLocks/>
                </p:cNvGrpSpPr>
                <p:nvPr/>
              </p:nvGrpSpPr>
              <p:grpSpPr bwMode="auto">
                <a:xfrm>
                  <a:off x="1948" y="1015"/>
                  <a:ext cx="687" cy="3149"/>
                  <a:chOff x="1948" y="1015"/>
                  <a:chExt cx="687" cy="3149"/>
                </a:xfrm>
              </p:grpSpPr>
              <p:sp>
                <p:nvSpPr>
                  <p:cNvPr id="60460" name="Freeform 44"/>
                  <p:cNvSpPr>
                    <a:spLocks noChangeArrowheads="1"/>
                  </p:cNvSpPr>
                  <p:nvPr/>
                </p:nvSpPr>
                <p:spPr bwMode="auto">
                  <a:xfrm>
                    <a:off x="1955" y="1015"/>
                    <a:ext cx="680" cy="635"/>
                  </a:xfrm>
                  <a:custGeom>
                    <a:avLst/>
                    <a:gdLst/>
                    <a:ahLst/>
                    <a:cxnLst>
                      <a:cxn ang="0">
                        <a:pos x="0" y="2803"/>
                      </a:cxn>
                      <a:cxn ang="0">
                        <a:pos x="3002" y="2803"/>
                      </a:cxn>
                      <a:cxn ang="0">
                        <a:pos x="3002" y="0"/>
                      </a:cxn>
                      <a:cxn ang="0">
                        <a:pos x="0" y="0"/>
                      </a:cxn>
                      <a:cxn ang="0">
                        <a:pos x="0" y="2803"/>
                      </a:cxn>
                    </a:cxnLst>
                    <a:rect l="0" t="0" r="r" b="b"/>
                    <a:pathLst>
                      <a:path w="3003" h="2804">
                        <a:moveTo>
                          <a:pt x="0" y="2803"/>
                        </a:moveTo>
                        <a:lnTo>
                          <a:pt x="3002" y="2803"/>
                        </a:lnTo>
                        <a:lnTo>
                          <a:pt x="3002" y="0"/>
                        </a:lnTo>
                        <a:lnTo>
                          <a:pt x="0" y="0"/>
                        </a:lnTo>
                        <a:lnTo>
                          <a:pt x="0" y="2803"/>
                        </a:lnTo>
                      </a:path>
                    </a:pathLst>
                  </a:custGeom>
                  <a:noFill/>
                  <a:ln w="3024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60461" name="Freeform 45"/>
                  <p:cNvSpPr>
                    <a:spLocks noChangeArrowheads="1"/>
                  </p:cNvSpPr>
                  <p:nvPr/>
                </p:nvSpPr>
                <p:spPr bwMode="auto">
                  <a:xfrm>
                    <a:off x="1955" y="1627"/>
                    <a:ext cx="680" cy="635"/>
                  </a:xfrm>
                  <a:custGeom>
                    <a:avLst/>
                    <a:gdLst/>
                    <a:ahLst/>
                    <a:cxnLst>
                      <a:cxn ang="0">
                        <a:pos x="0" y="2804"/>
                      </a:cxn>
                      <a:cxn ang="0">
                        <a:pos x="3001" y="2804"/>
                      </a:cxn>
                      <a:cxn ang="0">
                        <a:pos x="3001" y="0"/>
                      </a:cxn>
                      <a:cxn ang="0">
                        <a:pos x="0" y="0"/>
                      </a:cxn>
                      <a:cxn ang="0">
                        <a:pos x="0" y="2804"/>
                      </a:cxn>
                    </a:cxnLst>
                    <a:rect l="0" t="0" r="r" b="b"/>
                    <a:pathLst>
                      <a:path w="3002" h="2805">
                        <a:moveTo>
                          <a:pt x="0" y="2804"/>
                        </a:moveTo>
                        <a:lnTo>
                          <a:pt x="3001" y="2804"/>
                        </a:lnTo>
                        <a:lnTo>
                          <a:pt x="3001" y="0"/>
                        </a:lnTo>
                        <a:lnTo>
                          <a:pt x="0" y="0"/>
                        </a:lnTo>
                        <a:lnTo>
                          <a:pt x="0" y="2804"/>
                        </a:lnTo>
                      </a:path>
                    </a:pathLst>
                  </a:custGeom>
                  <a:noFill/>
                  <a:ln w="3024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60462" name="Freeform 46"/>
                  <p:cNvSpPr>
                    <a:spLocks noChangeArrowheads="1"/>
                  </p:cNvSpPr>
                  <p:nvPr/>
                </p:nvSpPr>
                <p:spPr bwMode="auto">
                  <a:xfrm>
                    <a:off x="1955" y="2267"/>
                    <a:ext cx="680" cy="635"/>
                  </a:xfrm>
                  <a:custGeom>
                    <a:avLst/>
                    <a:gdLst/>
                    <a:ahLst/>
                    <a:cxnLst>
                      <a:cxn ang="0">
                        <a:pos x="0" y="2803"/>
                      </a:cxn>
                      <a:cxn ang="0">
                        <a:pos x="3001" y="2803"/>
                      </a:cxn>
                      <a:cxn ang="0">
                        <a:pos x="3001" y="0"/>
                      </a:cxn>
                      <a:cxn ang="0">
                        <a:pos x="0" y="0"/>
                      </a:cxn>
                      <a:cxn ang="0">
                        <a:pos x="0" y="2803"/>
                      </a:cxn>
                    </a:cxnLst>
                    <a:rect l="0" t="0" r="r" b="b"/>
                    <a:pathLst>
                      <a:path w="3002" h="2804">
                        <a:moveTo>
                          <a:pt x="0" y="2803"/>
                        </a:moveTo>
                        <a:lnTo>
                          <a:pt x="3001" y="2803"/>
                        </a:lnTo>
                        <a:lnTo>
                          <a:pt x="3001" y="0"/>
                        </a:lnTo>
                        <a:lnTo>
                          <a:pt x="0" y="0"/>
                        </a:lnTo>
                        <a:lnTo>
                          <a:pt x="0" y="2803"/>
                        </a:lnTo>
                      </a:path>
                    </a:pathLst>
                  </a:custGeom>
                  <a:noFill/>
                  <a:ln w="3024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60463" name="Freeform 47"/>
                  <p:cNvSpPr>
                    <a:spLocks noChangeArrowheads="1"/>
                  </p:cNvSpPr>
                  <p:nvPr/>
                </p:nvSpPr>
                <p:spPr bwMode="auto">
                  <a:xfrm>
                    <a:off x="1948" y="2895"/>
                    <a:ext cx="680" cy="635"/>
                  </a:xfrm>
                  <a:custGeom>
                    <a:avLst/>
                    <a:gdLst/>
                    <a:ahLst/>
                    <a:cxnLst>
                      <a:cxn ang="0">
                        <a:pos x="0" y="2804"/>
                      </a:cxn>
                      <a:cxn ang="0">
                        <a:pos x="3002" y="2804"/>
                      </a:cxn>
                      <a:cxn ang="0">
                        <a:pos x="3002" y="0"/>
                      </a:cxn>
                      <a:cxn ang="0">
                        <a:pos x="0" y="0"/>
                      </a:cxn>
                      <a:cxn ang="0">
                        <a:pos x="0" y="2804"/>
                      </a:cxn>
                    </a:cxnLst>
                    <a:rect l="0" t="0" r="r" b="b"/>
                    <a:pathLst>
                      <a:path w="3003" h="2805">
                        <a:moveTo>
                          <a:pt x="0" y="2804"/>
                        </a:moveTo>
                        <a:lnTo>
                          <a:pt x="3002" y="2804"/>
                        </a:lnTo>
                        <a:lnTo>
                          <a:pt x="3002" y="0"/>
                        </a:lnTo>
                        <a:lnTo>
                          <a:pt x="0" y="0"/>
                        </a:lnTo>
                        <a:lnTo>
                          <a:pt x="0" y="2804"/>
                        </a:lnTo>
                      </a:path>
                    </a:pathLst>
                  </a:custGeom>
                  <a:noFill/>
                  <a:ln w="3024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60464" name="Freeform 48"/>
                  <p:cNvSpPr>
                    <a:spLocks noChangeArrowheads="1"/>
                  </p:cNvSpPr>
                  <p:nvPr/>
                </p:nvSpPr>
                <p:spPr bwMode="auto">
                  <a:xfrm>
                    <a:off x="1948" y="3529"/>
                    <a:ext cx="680" cy="635"/>
                  </a:xfrm>
                  <a:custGeom>
                    <a:avLst/>
                    <a:gdLst/>
                    <a:ahLst/>
                    <a:cxnLst>
                      <a:cxn ang="0">
                        <a:pos x="0" y="2803"/>
                      </a:cxn>
                      <a:cxn ang="0">
                        <a:pos x="3002" y="2803"/>
                      </a:cxn>
                      <a:cxn ang="0">
                        <a:pos x="3002" y="0"/>
                      </a:cxn>
                      <a:cxn ang="0">
                        <a:pos x="0" y="0"/>
                      </a:cxn>
                      <a:cxn ang="0">
                        <a:pos x="0" y="2803"/>
                      </a:cxn>
                    </a:cxnLst>
                    <a:rect l="0" t="0" r="r" b="b"/>
                    <a:pathLst>
                      <a:path w="3003" h="2804">
                        <a:moveTo>
                          <a:pt x="0" y="2803"/>
                        </a:moveTo>
                        <a:lnTo>
                          <a:pt x="3002" y="2803"/>
                        </a:lnTo>
                        <a:lnTo>
                          <a:pt x="3002" y="0"/>
                        </a:lnTo>
                        <a:lnTo>
                          <a:pt x="0" y="0"/>
                        </a:lnTo>
                        <a:lnTo>
                          <a:pt x="0" y="2803"/>
                        </a:lnTo>
                      </a:path>
                    </a:pathLst>
                  </a:custGeom>
                  <a:noFill/>
                  <a:ln w="3024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</p:grpSp>
            <p:grpSp>
              <p:nvGrpSpPr>
                <p:cNvPr id="60465" name="Group 49"/>
                <p:cNvGrpSpPr>
                  <a:grpSpLocks/>
                </p:cNvGrpSpPr>
                <p:nvPr/>
              </p:nvGrpSpPr>
              <p:grpSpPr bwMode="auto">
                <a:xfrm>
                  <a:off x="2632" y="1015"/>
                  <a:ext cx="687" cy="3149"/>
                  <a:chOff x="2632" y="1015"/>
                  <a:chExt cx="687" cy="3149"/>
                </a:xfrm>
              </p:grpSpPr>
              <p:sp>
                <p:nvSpPr>
                  <p:cNvPr id="60466" name="Freeform 50"/>
                  <p:cNvSpPr>
                    <a:spLocks noChangeArrowheads="1"/>
                  </p:cNvSpPr>
                  <p:nvPr/>
                </p:nvSpPr>
                <p:spPr bwMode="auto">
                  <a:xfrm>
                    <a:off x="2639" y="1015"/>
                    <a:ext cx="680" cy="635"/>
                  </a:xfrm>
                  <a:custGeom>
                    <a:avLst/>
                    <a:gdLst/>
                    <a:ahLst/>
                    <a:cxnLst>
                      <a:cxn ang="0">
                        <a:pos x="0" y="2803"/>
                      </a:cxn>
                      <a:cxn ang="0">
                        <a:pos x="3001" y="2803"/>
                      </a:cxn>
                      <a:cxn ang="0">
                        <a:pos x="3001" y="0"/>
                      </a:cxn>
                      <a:cxn ang="0">
                        <a:pos x="0" y="0"/>
                      </a:cxn>
                      <a:cxn ang="0">
                        <a:pos x="0" y="2803"/>
                      </a:cxn>
                    </a:cxnLst>
                    <a:rect l="0" t="0" r="r" b="b"/>
                    <a:pathLst>
                      <a:path w="3002" h="2804">
                        <a:moveTo>
                          <a:pt x="0" y="2803"/>
                        </a:moveTo>
                        <a:lnTo>
                          <a:pt x="3001" y="2803"/>
                        </a:lnTo>
                        <a:lnTo>
                          <a:pt x="3001" y="0"/>
                        </a:lnTo>
                        <a:lnTo>
                          <a:pt x="0" y="0"/>
                        </a:lnTo>
                        <a:lnTo>
                          <a:pt x="0" y="2803"/>
                        </a:lnTo>
                      </a:path>
                    </a:pathLst>
                  </a:custGeom>
                  <a:noFill/>
                  <a:ln w="3024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60467" name="Freeform 51"/>
                  <p:cNvSpPr>
                    <a:spLocks noChangeArrowheads="1"/>
                  </p:cNvSpPr>
                  <p:nvPr/>
                </p:nvSpPr>
                <p:spPr bwMode="auto">
                  <a:xfrm>
                    <a:off x="2639" y="1627"/>
                    <a:ext cx="680" cy="635"/>
                  </a:xfrm>
                  <a:custGeom>
                    <a:avLst/>
                    <a:gdLst/>
                    <a:ahLst/>
                    <a:cxnLst>
                      <a:cxn ang="0">
                        <a:pos x="0" y="2804"/>
                      </a:cxn>
                      <a:cxn ang="0">
                        <a:pos x="3001" y="2804"/>
                      </a:cxn>
                      <a:cxn ang="0">
                        <a:pos x="3001" y="0"/>
                      </a:cxn>
                      <a:cxn ang="0">
                        <a:pos x="0" y="0"/>
                      </a:cxn>
                      <a:cxn ang="0">
                        <a:pos x="0" y="2804"/>
                      </a:cxn>
                    </a:cxnLst>
                    <a:rect l="0" t="0" r="r" b="b"/>
                    <a:pathLst>
                      <a:path w="3002" h="2805">
                        <a:moveTo>
                          <a:pt x="0" y="2804"/>
                        </a:moveTo>
                        <a:lnTo>
                          <a:pt x="3001" y="2804"/>
                        </a:lnTo>
                        <a:lnTo>
                          <a:pt x="3001" y="0"/>
                        </a:lnTo>
                        <a:lnTo>
                          <a:pt x="0" y="0"/>
                        </a:lnTo>
                        <a:lnTo>
                          <a:pt x="0" y="2804"/>
                        </a:lnTo>
                      </a:path>
                    </a:pathLst>
                  </a:custGeom>
                  <a:noFill/>
                  <a:ln w="3024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60468" name="Freeform 52"/>
                  <p:cNvSpPr>
                    <a:spLocks noChangeArrowheads="1"/>
                  </p:cNvSpPr>
                  <p:nvPr/>
                </p:nvSpPr>
                <p:spPr bwMode="auto">
                  <a:xfrm>
                    <a:off x="2639" y="2267"/>
                    <a:ext cx="680" cy="635"/>
                  </a:xfrm>
                  <a:custGeom>
                    <a:avLst/>
                    <a:gdLst/>
                    <a:ahLst/>
                    <a:cxnLst>
                      <a:cxn ang="0">
                        <a:pos x="0" y="2803"/>
                      </a:cxn>
                      <a:cxn ang="0">
                        <a:pos x="3001" y="2803"/>
                      </a:cxn>
                      <a:cxn ang="0">
                        <a:pos x="3001" y="0"/>
                      </a:cxn>
                      <a:cxn ang="0">
                        <a:pos x="0" y="0"/>
                      </a:cxn>
                      <a:cxn ang="0">
                        <a:pos x="0" y="2803"/>
                      </a:cxn>
                    </a:cxnLst>
                    <a:rect l="0" t="0" r="r" b="b"/>
                    <a:pathLst>
                      <a:path w="3002" h="2804">
                        <a:moveTo>
                          <a:pt x="0" y="2803"/>
                        </a:moveTo>
                        <a:lnTo>
                          <a:pt x="3001" y="2803"/>
                        </a:lnTo>
                        <a:lnTo>
                          <a:pt x="3001" y="0"/>
                        </a:lnTo>
                        <a:lnTo>
                          <a:pt x="0" y="0"/>
                        </a:lnTo>
                        <a:lnTo>
                          <a:pt x="0" y="2803"/>
                        </a:lnTo>
                      </a:path>
                    </a:pathLst>
                  </a:custGeom>
                  <a:noFill/>
                  <a:ln w="3024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60469" name="Freeform 53"/>
                  <p:cNvSpPr>
                    <a:spLocks noChangeArrowheads="1"/>
                  </p:cNvSpPr>
                  <p:nvPr/>
                </p:nvSpPr>
                <p:spPr bwMode="auto">
                  <a:xfrm>
                    <a:off x="2632" y="2895"/>
                    <a:ext cx="680" cy="635"/>
                  </a:xfrm>
                  <a:custGeom>
                    <a:avLst/>
                    <a:gdLst/>
                    <a:ahLst/>
                    <a:cxnLst>
                      <a:cxn ang="0">
                        <a:pos x="0" y="2804"/>
                      </a:cxn>
                      <a:cxn ang="0">
                        <a:pos x="3001" y="2804"/>
                      </a:cxn>
                      <a:cxn ang="0">
                        <a:pos x="3001" y="0"/>
                      </a:cxn>
                      <a:cxn ang="0">
                        <a:pos x="0" y="0"/>
                      </a:cxn>
                      <a:cxn ang="0">
                        <a:pos x="0" y="2804"/>
                      </a:cxn>
                    </a:cxnLst>
                    <a:rect l="0" t="0" r="r" b="b"/>
                    <a:pathLst>
                      <a:path w="3002" h="2805">
                        <a:moveTo>
                          <a:pt x="0" y="2804"/>
                        </a:moveTo>
                        <a:lnTo>
                          <a:pt x="3001" y="2804"/>
                        </a:lnTo>
                        <a:lnTo>
                          <a:pt x="3001" y="0"/>
                        </a:lnTo>
                        <a:lnTo>
                          <a:pt x="0" y="0"/>
                        </a:lnTo>
                        <a:lnTo>
                          <a:pt x="0" y="2804"/>
                        </a:lnTo>
                      </a:path>
                    </a:pathLst>
                  </a:custGeom>
                  <a:noFill/>
                  <a:ln w="3024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60470" name="Freeform 54"/>
                  <p:cNvSpPr>
                    <a:spLocks noChangeArrowheads="1"/>
                  </p:cNvSpPr>
                  <p:nvPr/>
                </p:nvSpPr>
                <p:spPr bwMode="auto">
                  <a:xfrm>
                    <a:off x="2632" y="3529"/>
                    <a:ext cx="680" cy="635"/>
                  </a:xfrm>
                  <a:custGeom>
                    <a:avLst/>
                    <a:gdLst/>
                    <a:ahLst/>
                    <a:cxnLst>
                      <a:cxn ang="0">
                        <a:pos x="0" y="2803"/>
                      </a:cxn>
                      <a:cxn ang="0">
                        <a:pos x="3001" y="2803"/>
                      </a:cxn>
                      <a:cxn ang="0">
                        <a:pos x="3001" y="0"/>
                      </a:cxn>
                      <a:cxn ang="0">
                        <a:pos x="0" y="0"/>
                      </a:cxn>
                      <a:cxn ang="0">
                        <a:pos x="0" y="2803"/>
                      </a:cxn>
                    </a:cxnLst>
                    <a:rect l="0" t="0" r="r" b="b"/>
                    <a:pathLst>
                      <a:path w="3002" h="2804">
                        <a:moveTo>
                          <a:pt x="0" y="2803"/>
                        </a:moveTo>
                        <a:lnTo>
                          <a:pt x="3001" y="2803"/>
                        </a:lnTo>
                        <a:lnTo>
                          <a:pt x="3001" y="0"/>
                        </a:lnTo>
                        <a:lnTo>
                          <a:pt x="0" y="0"/>
                        </a:lnTo>
                        <a:lnTo>
                          <a:pt x="0" y="2803"/>
                        </a:lnTo>
                      </a:path>
                    </a:pathLst>
                  </a:custGeom>
                  <a:noFill/>
                  <a:ln w="3024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</p:grpSp>
            <p:grpSp>
              <p:nvGrpSpPr>
                <p:cNvPr id="60471" name="Group 55"/>
                <p:cNvGrpSpPr>
                  <a:grpSpLocks/>
                </p:cNvGrpSpPr>
                <p:nvPr/>
              </p:nvGrpSpPr>
              <p:grpSpPr bwMode="auto">
                <a:xfrm>
                  <a:off x="4000" y="1008"/>
                  <a:ext cx="687" cy="3149"/>
                  <a:chOff x="4000" y="1008"/>
                  <a:chExt cx="687" cy="3149"/>
                </a:xfrm>
              </p:grpSpPr>
              <p:sp>
                <p:nvSpPr>
                  <p:cNvPr id="60472" name="Freeform 56"/>
                  <p:cNvSpPr>
                    <a:spLocks noChangeArrowheads="1"/>
                  </p:cNvSpPr>
                  <p:nvPr/>
                </p:nvSpPr>
                <p:spPr bwMode="auto">
                  <a:xfrm>
                    <a:off x="4008" y="1008"/>
                    <a:ext cx="680" cy="635"/>
                  </a:xfrm>
                  <a:custGeom>
                    <a:avLst/>
                    <a:gdLst/>
                    <a:ahLst/>
                    <a:cxnLst>
                      <a:cxn ang="0">
                        <a:pos x="0" y="2803"/>
                      </a:cxn>
                      <a:cxn ang="0">
                        <a:pos x="3001" y="2803"/>
                      </a:cxn>
                      <a:cxn ang="0">
                        <a:pos x="3001" y="0"/>
                      </a:cxn>
                      <a:cxn ang="0">
                        <a:pos x="0" y="0"/>
                      </a:cxn>
                      <a:cxn ang="0">
                        <a:pos x="0" y="2803"/>
                      </a:cxn>
                    </a:cxnLst>
                    <a:rect l="0" t="0" r="r" b="b"/>
                    <a:pathLst>
                      <a:path w="3002" h="2804">
                        <a:moveTo>
                          <a:pt x="0" y="2803"/>
                        </a:moveTo>
                        <a:lnTo>
                          <a:pt x="3001" y="2803"/>
                        </a:lnTo>
                        <a:lnTo>
                          <a:pt x="3001" y="0"/>
                        </a:lnTo>
                        <a:lnTo>
                          <a:pt x="0" y="0"/>
                        </a:lnTo>
                        <a:lnTo>
                          <a:pt x="0" y="2803"/>
                        </a:lnTo>
                      </a:path>
                    </a:pathLst>
                  </a:custGeom>
                  <a:noFill/>
                  <a:ln w="3024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60473" name="Freeform 57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620"/>
                    <a:ext cx="680" cy="635"/>
                  </a:xfrm>
                  <a:custGeom>
                    <a:avLst/>
                    <a:gdLst/>
                    <a:ahLst/>
                    <a:cxnLst>
                      <a:cxn ang="0">
                        <a:pos x="0" y="2804"/>
                      </a:cxn>
                      <a:cxn ang="0">
                        <a:pos x="3002" y="2804"/>
                      </a:cxn>
                      <a:cxn ang="0">
                        <a:pos x="3002" y="0"/>
                      </a:cxn>
                      <a:cxn ang="0">
                        <a:pos x="0" y="0"/>
                      </a:cxn>
                      <a:cxn ang="0">
                        <a:pos x="0" y="2804"/>
                      </a:cxn>
                    </a:cxnLst>
                    <a:rect l="0" t="0" r="r" b="b"/>
                    <a:pathLst>
                      <a:path w="3003" h="2805">
                        <a:moveTo>
                          <a:pt x="0" y="2804"/>
                        </a:moveTo>
                        <a:lnTo>
                          <a:pt x="3002" y="2804"/>
                        </a:lnTo>
                        <a:lnTo>
                          <a:pt x="3002" y="0"/>
                        </a:lnTo>
                        <a:lnTo>
                          <a:pt x="0" y="0"/>
                        </a:lnTo>
                        <a:lnTo>
                          <a:pt x="0" y="2804"/>
                        </a:lnTo>
                      </a:path>
                    </a:pathLst>
                  </a:custGeom>
                  <a:noFill/>
                  <a:ln w="3024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60474" name="Freeform 58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2260"/>
                    <a:ext cx="680" cy="635"/>
                  </a:xfrm>
                  <a:custGeom>
                    <a:avLst/>
                    <a:gdLst/>
                    <a:ahLst/>
                    <a:cxnLst>
                      <a:cxn ang="0">
                        <a:pos x="0" y="2804"/>
                      </a:cxn>
                      <a:cxn ang="0">
                        <a:pos x="3002" y="2804"/>
                      </a:cxn>
                      <a:cxn ang="0">
                        <a:pos x="3002" y="0"/>
                      </a:cxn>
                      <a:cxn ang="0">
                        <a:pos x="0" y="0"/>
                      </a:cxn>
                      <a:cxn ang="0">
                        <a:pos x="0" y="2804"/>
                      </a:cxn>
                    </a:cxnLst>
                    <a:rect l="0" t="0" r="r" b="b"/>
                    <a:pathLst>
                      <a:path w="3003" h="2805">
                        <a:moveTo>
                          <a:pt x="0" y="2804"/>
                        </a:moveTo>
                        <a:lnTo>
                          <a:pt x="3002" y="2804"/>
                        </a:lnTo>
                        <a:lnTo>
                          <a:pt x="3002" y="0"/>
                        </a:lnTo>
                        <a:lnTo>
                          <a:pt x="0" y="0"/>
                        </a:lnTo>
                        <a:lnTo>
                          <a:pt x="0" y="2804"/>
                        </a:lnTo>
                      </a:path>
                    </a:pathLst>
                  </a:custGeom>
                  <a:noFill/>
                  <a:ln w="3024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60475" name="Freeform 59"/>
                  <p:cNvSpPr>
                    <a:spLocks noChangeArrowheads="1"/>
                  </p:cNvSpPr>
                  <p:nvPr/>
                </p:nvSpPr>
                <p:spPr bwMode="auto">
                  <a:xfrm>
                    <a:off x="4000" y="2888"/>
                    <a:ext cx="680" cy="635"/>
                  </a:xfrm>
                  <a:custGeom>
                    <a:avLst/>
                    <a:gdLst/>
                    <a:ahLst/>
                    <a:cxnLst>
                      <a:cxn ang="0">
                        <a:pos x="0" y="2804"/>
                      </a:cxn>
                      <a:cxn ang="0">
                        <a:pos x="3001" y="2804"/>
                      </a:cxn>
                      <a:cxn ang="0">
                        <a:pos x="3001" y="0"/>
                      </a:cxn>
                      <a:cxn ang="0">
                        <a:pos x="0" y="0"/>
                      </a:cxn>
                      <a:cxn ang="0">
                        <a:pos x="0" y="2804"/>
                      </a:cxn>
                    </a:cxnLst>
                    <a:rect l="0" t="0" r="r" b="b"/>
                    <a:pathLst>
                      <a:path w="3002" h="2805">
                        <a:moveTo>
                          <a:pt x="0" y="2804"/>
                        </a:moveTo>
                        <a:lnTo>
                          <a:pt x="3001" y="2804"/>
                        </a:lnTo>
                        <a:lnTo>
                          <a:pt x="3001" y="0"/>
                        </a:lnTo>
                        <a:lnTo>
                          <a:pt x="0" y="0"/>
                        </a:lnTo>
                        <a:lnTo>
                          <a:pt x="0" y="2804"/>
                        </a:lnTo>
                      </a:path>
                    </a:pathLst>
                  </a:custGeom>
                  <a:noFill/>
                  <a:ln w="3024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60476" name="Freeform 60"/>
                  <p:cNvSpPr>
                    <a:spLocks noChangeArrowheads="1"/>
                  </p:cNvSpPr>
                  <p:nvPr/>
                </p:nvSpPr>
                <p:spPr bwMode="auto">
                  <a:xfrm>
                    <a:off x="4000" y="3522"/>
                    <a:ext cx="680" cy="635"/>
                  </a:xfrm>
                  <a:custGeom>
                    <a:avLst/>
                    <a:gdLst/>
                    <a:ahLst/>
                    <a:cxnLst>
                      <a:cxn ang="0">
                        <a:pos x="0" y="2803"/>
                      </a:cxn>
                      <a:cxn ang="0">
                        <a:pos x="3001" y="2803"/>
                      </a:cxn>
                      <a:cxn ang="0">
                        <a:pos x="3001" y="0"/>
                      </a:cxn>
                      <a:cxn ang="0">
                        <a:pos x="0" y="0"/>
                      </a:cxn>
                      <a:cxn ang="0">
                        <a:pos x="0" y="2803"/>
                      </a:cxn>
                    </a:cxnLst>
                    <a:rect l="0" t="0" r="r" b="b"/>
                    <a:pathLst>
                      <a:path w="3002" h="2804">
                        <a:moveTo>
                          <a:pt x="0" y="2803"/>
                        </a:moveTo>
                        <a:lnTo>
                          <a:pt x="3001" y="2803"/>
                        </a:lnTo>
                        <a:lnTo>
                          <a:pt x="3001" y="0"/>
                        </a:lnTo>
                        <a:lnTo>
                          <a:pt x="0" y="0"/>
                        </a:lnTo>
                        <a:lnTo>
                          <a:pt x="0" y="2803"/>
                        </a:lnTo>
                      </a:path>
                    </a:pathLst>
                  </a:custGeom>
                  <a:noFill/>
                  <a:ln w="3024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</p:grpSp>
            <p:grpSp>
              <p:nvGrpSpPr>
                <p:cNvPr id="60477" name="Group 61"/>
                <p:cNvGrpSpPr>
                  <a:grpSpLocks/>
                </p:cNvGrpSpPr>
                <p:nvPr/>
              </p:nvGrpSpPr>
              <p:grpSpPr bwMode="auto">
                <a:xfrm>
                  <a:off x="3316" y="1008"/>
                  <a:ext cx="687" cy="3149"/>
                  <a:chOff x="3316" y="1008"/>
                  <a:chExt cx="687" cy="3149"/>
                </a:xfrm>
              </p:grpSpPr>
              <p:sp>
                <p:nvSpPr>
                  <p:cNvPr id="60478" name="Freeform 62"/>
                  <p:cNvSpPr>
                    <a:spLocks noChangeArrowheads="1"/>
                  </p:cNvSpPr>
                  <p:nvPr/>
                </p:nvSpPr>
                <p:spPr bwMode="auto">
                  <a:xfrm>
                    <a:off x="3324" y="1008"/>
                    <a:ext cx="680" cy="635"/>
                  </a:xfrm>
                  <a:custGeom>
                    <a:avLst/>
                    <a:gdLst/>
                    <a:ahLst/>
                    <a:cxnLst>
                      <a:cxn ang="0">
                        <a:pos x="0" y="2803"/>
                      </a:cxn>
                      <a:cxn ang="0">
                        <a:pos x="3001" y="2803"/>
                      </a:cxn>
                      <a:cxn ang="0">
                        <a:pos x="3001" y="0"/>
                      </a:cxn>
                      <a:cxn ang="0">
                        <a:pos x="0" y="0"/>
                      </a:cxn>
                      <a:cxn ang="0">
                        <a:pos x="0" y="2803"/>
                      </a:cxn>
                    </a:cxnLst>
                    <a:rect l="0" t="0" r="r" b="b"/>
                    <a:pathLst>
                      <a:path w="3002" h="2804">
                        <a:moveTo>
                          <a:pt x="0" y="2803"/>
                        </a:moveTo>
                        <a:lnTo>
                          <a:pt x="3001" y="2803"/>
                        </a:lnTo>
                        <a:lnTo>
                          <a:pt x="3001" y="0"/>
                        </a:lnTo>
                        <a:lnTo>
                          <a:pt x="0" y="0"/>
                        </a:lnTo>
                        <a:lnTo>
                          <a:pt x="0" y="2803"/>
                        </a:lnTo>
                      </a:path>
                    </a:pathLst>
                  </a:custGeom>
                  <a:noFill/>
                  <a:ln w="3024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60479" name="Freeform 63"/>
                  <p:cNvSpPr>
                    <a:spLocks noChangeArrowheads="1"/>
                  </p:cNvSpPr>
                  <p:nvPr/>
                </p:nvSpPr>
                <p:spPr bwMode="auto">
                  <a:xfrm>
                    <a:off x="3323" y="1620"/>
                    <a:ext cx="680" cy="635"/>
                  </a:xfrm>
                  <a:custGeom>
                    <a:avLst/>
                    <a:gdLst/>
                    <a:ahLst/>
                    <a:cxnLst>
                      <a:cxn ang="0">
                        <a:pos x="0" y="2804"/>
                      </a:cxn>
                      <a:cxn ang="0">
                        <a:pos x="3001" y="2804"/>
                      </a:cxn>
                      <a:cxn ang="0">
                        <a:pos x="3001" y="0"/>
                      </a:cxn>
                      <a:cxn ang="0">
                        <a:pos x="0" y="0"/>
                      </a:cxn>
                      <a:cxn ang="0">
                        <a:pos x="0" y="2804"/>
                      </a:cxn>
                    </a:cxnLst>
                    <a:rect l="0" t="0" r="r" b="b"/>
                    <a:pathLst>
                      <a:path w="3002" h="2805">
                        <a:moveTo>
                          <a:pt x="0" y="2804"/>
                        </a:moveTo>
                        <a:lnTo>
                          <a:pt x="3001" y="2804"/>
                        </a:lnTo>
                        <a:lnTo>
                          <a:pt x="3001" y="0"/>
                        </a:lnTo>
                        <a:lnTo>
                          <a:pt x="0" y="0"/>
                        </a:lnTo>
                        <a:lnTo>
                          <a:pt x="0" y="2804"/>
                        </a:lnTo>
                      </a:path>
                    </a:pathLst>
                  </a:custGeom>
                  <a:noFill/>
                  <a:ln w="3024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60480" name="Freeform 64"/>
                  <p:cNvSpPr>
                    <a:spLocks noChangeArrowheads="1"/>
                  </p:cNvSpPr>
                  <p:nvPr/>
                </p:nvSpPr>
                <p:spPr bwMode="auto">
                  <a:xfrm>
                    <a:off x="3323" y="2260"/>
                    <a:ext cx="680" cy="635"/>
                  </a:xfrm>
                  <a:custGeom>
                    <a:avLst/>
                    <a:gdLst/>
                    <a:ahLst/>
                    <a:cxnLst>
                      <a:cxn ang="0">
                        <a:pos x="0" y="2804"/>
                      </a:cxn>
                      <a:cxn ang="0">
                        <a:pos x="3001" y="2804"/>
                      </a:cxn>
                      <a:cxn ang="0">
                        <a:pos x="3001" y="0"/>
                      </a:cxn>
                      <a:cxn ang="0">
                        <a:pos x="0" y="0"/>
                      </a:cxn>
                      <a:cxn ang="0">
                        <a:pos x="0" y="2804"/>
                      </a:cxn>
                    </a:cxnLst>
                    <a:rect l="0" t="0" r="r" b="b"/>
                    <a:pathLst>
                      <a:path w="3002" h="2805">
                        <a:moveTo>
                          <a:pt x="0" y="2804"/>
                        </a:moveTo>
                        <a:lnTo>
                          <a:pt x="3001" y="2804"/>
                        </a:lnTo>
                        <a:lnTo>
                          <a:pt x="3001" y="0"/>
                        </a:lnTo>
                        <a:lnTo>
                          <a:pt x="0" y="0"/>
                        </a:lnTo>
                        <a:lnTo>
                          <a:pt x="0" y="2804"/>
                        </a:lnTo>
                      </a:path>
                    </a:pathLst>
                  </a:custGeom>
                  <a:noFill/>
                  <a:ln w="3024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60481" name="Freeform 65"/>
                  <p:cNvSpPr>
                    <a:spLocks noChangeArrowheads="1"/>
                  </p:cNvSpPr>
                  <p:nvPr/>
                </p:nvSpPr>
                <p:spPr bwMode="auto">
                  <a:xfrm>
                    <a:off x="3316" y="2888"/>
                    <a:ext cx="680" cy="635"/>
                  </a:xfrm>
                  <a:custGeom>
                    <a:avLst/>
                    <a:gdLst/>
                    <a:ahLst/>
                    <a:cxnLst>
                      <a:cxn ang="0">
                        <a:pos x="0" y="2804"/>
                      </a:cxn>
                      <a:cxn ang="0">
                        <a:pos x="3001" y="2804"/>
                      </a:cxn>
                      <a:cxn ang="0">
                        <a:pos x="3001" y="0"/>
                      </a:cxn>
                      <a:cxn ang="0">
                        <a:pos x="0" y="0"/>
                      </a:cxn>
                      <a:cxn ang="0">
                        <a:pos x="0" y="2804"/>
                      </a:cxn>
                    </a:cxnLst>
                    <a:rect l="0" t="0" r="r" b="b"/>
                    <a:pathLst>
                      <a:path w="3002" h="2805">
                        <a:moveTo>
                          <a:pt x="0" y="2804"/>
                        </a:moveTo>
                        <a:lnTo>
                          <a:pt x="3001" y="2804"/>
                        </a:lnTo>
                        <a:lnTo>
                          <a:pt x="3001" y="0"/>
                        </a:lnTo>
                        <a:lnTo>
                          <a:pt x="0" y="0"/>
                        </a:lnTo>
                        <a:lnTo>
                          <a:pt x="0" y="2804"/>
                        </a:lnTo>
                      </a:path>
                    </a:pathLst>
                  </a:custGeom>
                  <a:noFill/>
                  <a:ln w="3024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60482" name="Freeform 66"/>
                  <p:cNvSpPr>
                    <a:spLocks noChangeArrowheads="1"/>
                  </p:cNvSpPr>
                  <p:nvPr/>
                </p:nvSpPr>
                <p:spPr bwMode="auto">
                  <a:xfrm>
                    <a:off x="3316" y="3522"/>
                    <a:ext cx="680" cy="635"/>
                  </a:xfrm>
                  <a:custGeom>
                    <a:avLst/>
                    <a:gdLst/>
                    <a:ahLst/>
                    <a:cxnLst>
                      <a:cxn ang="0">
                        <a:pos x="0" y="2803"/>
                      </a:cxn>
                      <a:cxn ang="0">
                        <a:pos x="3001" y="2803"/>
                      </a:cxn>
                      <a:cxn ang="0">
                        <a:pos x="3001" y="0"/>
                      </a:cxn>
                      <a:cxn ang="0">
                        <a:pos x="0" y="0"/>
                      </a:cxn>
                      <a:cxn ang="0">
                        <a:pos x="0" y="2803"/>
                      </a:cxn>
                    </a:cxnLst>
                    <a:rect l="0" t="0" r="r" b="b"/>
                    <a:pathLst>
                      <a:path w="3002" h="2804">
                        <a:moveTo>
                          <a:pt x="0" y="2803"/>
                        </a:moveTo>
                        <a:lnTo>
                          <a:pt x="3001" y="2803"/>
                        </a:lnTo>
                        <a:lnTo>
                          <a:pt x="3001" y="0"/>
                        </a:lnTo>
                        <a:lnTo>
                          <a:pt x="0" y="0"/>
                        </a:lnTo>
                        <a:lnTo>
                          <a:pt x="0" y="2803"/>
                        </a:lnTo>
                      </a:path>
                    </a:pathLst>
                  </a:custGeom>
                  <a:noFill/>
                  <a:ln w="3024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</p:grpSp>
          </p:grpSp>
          <p:sp>
            <p:nvSpPr>
              <p:cNvPr id="60483" name="Text Box 67"/>
              <p:cNvSpPr txBox="1">
                <a:spLocks noChangeArrowheads="1"/>
              </p:cNvSpPr>
              <p:nvPr/>
            </p:nvSpPr>
            <p:spPr bwMode="auto">
              <a:xfrm>
                <a:off x="2051" y="1888"/>
                <a:ext cx="1765" cy="169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800">
                    <a:latin typeface="Calibri" pitchFamily="34" charset="0"/>
                    <a:cs typeface="Calibri" pitchFamily="34" charset="0"/>
                  </a:rPr>
                  <a:t>DÉVELOPPEMENT NATUREL</a:t>
                </a:r>
              </a:p>
            </p:txBody>
          </p:sp>
          <p:sp>
            <p:nvSpPr>
              <p:cNvPr id="60484" name="Text Box 68"/>
              <p:cNvSpPr txBox="1">
                <a:spLocks noChangeArrowheads="1"/>
              </p:cNvSpPr>
              <p:nvPr/>
            </p:nvSpPr>
            <p:spPr bwMode="auto">
              <a:xfrm>
                <a:off x="3679" y="2603"/>
                <a:ext cx="563" cy="169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>
                  <a:lnSpc>
                    <a:spcPct val="100000"/>
                  </a:lnSpc>
                  <a:tabLst>
                    <a:tab pos="723900" algn="l"/>
                  </a:tabLst>
                </a:pPr>
                <a:r>
                  <a:rPr lang="fr-FR" sz="1800">
                    <a:latin typeface="Calibri" pitchFamily="34" charset="0"/>
                    <a:cs typeface="Calibri" pitchFamily="34" charset="0"/>
                  </a:rPr>
                  <a:t>SÉLECTIF</a:t>
                </a:r>
              </a:p>
            </p:txBody>
          </p:sp>
          <p:sp>
            <p:nvSpPr>
              <p:cNvPr id="60485" name="Text Box 69"/>
              <p:cNvSpPr txBox="1">
                <a:spLocks noChangeArrowheads="1"/>
              </p:cNvSpPr>
              <p:nvPr/>
            </p:nvSpPr>
            <p:spPr bwMode="auto">
              <a:xfrm>
                <a:off x="3415" y="2419"/>
                <a:ext cx="1110" cy="169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800">
                    <a:latin typeface="Calibri" pitchFamily="34" charset="0"/>
                    <a:cs typeface="Calibri" pitchFamily="34" charset="0"/>
                  </a:rPr>
                  <a:t>DÉVELOPPEMENT</a:t>
                </a:r>
              </a:p>
            </p:txBody>
          </p:sp>
          <p:sp>
            <p:nvSpPr>
              <p:cNvPr id="60486" name="Text Box 70"/>
              <p:cNvSpPr txBox="1">
                <a:spLocks noChangeArrowheads="1"/>
              </p:cNvSpPr>
              <p:nvPr/>
            </p:nvSpPr>
            <p:spPr bwMode="auto">
              <a:xfrm>
                <a:off x="2750" y="3280"/>
                <a:ext cx="1102" cy="169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800">
                    <a:latin typeface="Calibri" pitchFamily="34" charset="0"/>
                    <a:cs typeface="Calibri" pitchFamily="34" charset="0"/>
                  </a:rPr>
                  <a:t>RÉORIENTATION</a:t>
                </a:r>
              </a:p>
            </p:txBody>
          </p:sp>
          <p:sp>
            <p:nvSpPr>
              <p:cNvPr id="60487" name="Text Box 71"/>
              <p:cNvSpPr txBox="1">
                <a:spLocks noChangeArrowheads="1"/>
              </p:cNvSpPr>
              <p:nvPr/>
            </p:nvSpPr>
            <p:spPr bwMode="auto">
              <a:xfrm>
                <a:off x="3698" y="3790"/>
                <a:ext cx="710" cy="169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>
                  <a:lnSpc>
                    <a:spcPct val="100000"/>
                  </a:lnSpc>
                  <a:tabLst>
                    <a:tab pos="723900" algn="l"/>
                  </a:tabLst>
                </a:pPr>
                <a:r>
                  <a:rPr lang="fr-FR" sz="1800">
                    <a:latin typeface="Calibri" pitchFamily="34" charset="0"/>
                    <a:cs typeface="Calibri" pitchFamily="34" charset="0"/>
                  </a:rPr>
                  <a:t>ABANDON</a:t>
                </a:r>
              </a:p>
            </p:txBody>
          </p:sp>
          <p:sp>
            <p:nvSpPr>
              <p:cNvPr id="60488" name="Line 72"/>
              <p:cNvSpPr>
                <a:spLocks noChangeShapeType="1"/>
              </p:cNvSpPr>
              <p:nvPr/>
            </p:nvSpPr>
            <p:spPr bwMode="auto">
              <a:xfrm flipV="1">
                <a:off x="1951" y="3847"/>
                <a:ext cx="1743" cy="288"/>
              </a:xfrm>
              <a:prstGeom prst="line">
                <a:avLst/>
              </a:prstGeom>
              <a:noFill/>
              <a:ln w="30240">
                <a:solidFill>
                  <a:srgbClr val="DA003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0489" name="Line 73"/>
              <p:cNvSpPr>
                <a:spLocks noChangeShapeType="1"/>
              </p:cNvSpPr>
              <p:nvPr/>
            </p:nvSpPr>
            <p:spPr bwMode="auto">
              <a:xfrm flipV="1">
                <a:off x="3768" y="2903"/>
                <a:ext cx="882" cy="886"/>
              </a:xfrm>
              <a:prstGeom prst="line">
                <a:avLst/>
              </a:prstGeom>
              <a:noFill/>
              <a:ln w="30240">
                <a:solidFill>
                  <a:srgbClr val="DA003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60490" name="Text Box 74"/>
            <p:cNvSpPr txBox="1">
              <a:spLocks noChangeArrowheads="1"/>
            </p:cNvSpPr>
            <p:nvPr/>
          </p:nvSpPr>
          <p:spPr bwMode="auto">
            <a:xfrm rot="21540000">
              <a:off x="2003" y="857"/>
              <a:ext cx="587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Démarrage</a:t>
              </a:r>
            </a:p>
          </p:txBody>
        </p:sp>
        <p:sp>
          <p:nvSpPr>
            <p:cNvPr id="60491" name="Text Box 75"/>
            <p:cNvSpPr txBox="1">
              <a:spLocks noChangeArrowheads="1"/>
            </p:cNvSpPr>
            <p:nvPr/>
          </p:nvSpPr>
          <p:spPr bwMode="auto">
            <a:xfrm rot="21540000">
              <a:off x="2678" y="853"/>
              <a:ext cx="559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Croissance</a:t>
              </a:r>
            </a:p>
          </p:txBody>
        </p:sp>
        <p:sp>
          <p:nvSpPr>
            <p:cNvPr id="60492" name="Text Box 76"/>
            <p:cNvSpPr txBox="1">
              <a:spLocks noChangeArrowheads="1"/>
            </p:cNvSpPr>
            <p:nvPr/>
          </p:nvSpPr>
          <p:spPr bwMode="auto">
            <a:xfrm rot="21540000">
              <a:off x="3482" y="843"/>
              <a:ext cx="447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Maturité</a:t>
              </a:r>
            </a:p>
          </p:txBody>
        </p:sp>
        <p:sp>
          <p:nvSpPr>
            <p:cNvPr id="60493" name="Text Box 77"/>
            <p:cNvSpPr txBox="1">
              <a:spLocks noChangeArrowheads="1"/>
            </p:cNvSpPr>
            <p:nvPr/>
          </p:nvSpPr>
          <p:spPr bwMode="auto">
            <a:xfrm rot="21540000">
              <a:off x="4002" y="831"/>
              <a:ext cx="715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Vieillissement</a:t>
              </a:r>
            </a:p>
          </p:txBody>
        </p:sp>
        <p:sp>
          <p:nvSpPr>
            <p:cNvPr id="60494" name="Text Box 78"/>
            <p:cNvSpPr txBox="1">
              <a:spLocks noChangeArrowheads="1"/>
            </p:cNvSpPr>
            <p:nvPr/>
          </p:nvSpPr>
          <p:spPr bwMode="auto">
            <a:xfrm rot="21540000">
              <a:off x="1352" y="1243"/>
              <a:ext cx="576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Dominante</a:t>
              </a:r>
            </a:p>
          </p:txBody>
        </p:sp>
        <p:sp>
          <p:nvSpPr>
            <p:cNvPr id="60495" name="Text Box 79"/>
            <p:cNvSpPr txBox="1">
              <a:spLocks noChangeArrowheads="1"/>
            </p:cNvSpPr>
            <p:nvPr/>
          </p:nvSpPr>
          <p:spPr bwMode="auto">
            <a:xfrm rot="21540000">
              <a:off x="1625" y="1866"/>
              <a:ext cx="287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Forte</a:t>
              </a:r>
            </a:p>
          </p:txBody>
        </p:sp>
        <p:sp>
          <p:nvSpPr>
            <p:cNvPr id="60496" name="Text Box 80"/>
            <p:cNvSpPr txBox="1">
              <a:spLocks noChangeArrowheads="1"/>
            </p:cNvSpPr>
            <p:nvPr/>
          </p:nvSpPr>
          <p:spPr bwMode="auto">
            <a:xfrm rot="21540000">
              <a:off x="1383" y="2504"/>
              <a:ext cx="506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Favorable</a:t>
              </a:r>
            </a:p>
          </p:txBody>
        </p:sp>
        <p:sp>
          <p:nvSpPr>
            <p:cNvPr id="60497" name="Text Box 81"/>
            <p:cNvSpPr txBox="1">
              <a:spLocks noChangeArrowheads="1"/>
            </p:cNvSpPr>
            <p:nvPr/>
          </p:nvSpPr>
          <p:spPr bwMode="auto">
            <a:xfrm rot="21540000">
              <a:off x="1271" y="3137"/>
              <a:ext cx="621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Défavorable</a:t>
              </a:r>
            </a:p>
          </p:txBody>
        </p:sp>
        <p:sp>
          <p:nvSpPr>
            <p:cNvPr id="60498" name="Text Box 82"/>
            <p:cNvSpPr txBox="1">
              <a:spLocks noChangeArrowheads="1"/>
            </p:cNvSpPr>
            <p:nvPr/>
          </p:nvSpPr>
          <p:spPr bwMode="auto">
            <a:xfrm rot="21540000">
              <a:off x="1369" y="3772"/>
              <a:ext cx="505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Marginale</a:t>
              </a:r>
            </a:p>
          </p:txBody>
        </p:sp>
        <p:sp>
          <p:nvSpPr>
            <p:cNvPr id="60499" name="Text Box 83"/>
            <p:cNvSpPr txBox="1">
              <a:spLocks noChangeArrowheads="1"/>
            </p:cNvSpPr>
            <p:nvPr/>
          </p:nvSpPr>
          <p:spPr bwMode="auto">
            <a:xfrm rot="16200000">
              <a:off x="4184" y="2491"/>
              <a:ext cx="1470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RISQUE CONCURRENTIEL</a:t>
              </a:r>
            </a:p>
          </p:txBody>
        </p:sp>
        <p:sp>
          <p:nvSpPr>
            <p:cNvPr id="60500" name="Text Box 84"/>
            <p:cNvSpPr txBox="1">
              <a:spLocks noChangeArrowheads="1"/>
            </p:cNvSpPr>
            <p:nvPr/>
          </p:nvSpPr>
          <p:spPr bwMode="auto">
            <a:xfrm rot="16200000">
              <a:off x="4799" y="2479"/>
              <a:ext cx="764" cy="13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400" b="1">
                  <a:latin typeface="Calibri" pitchFamily="34" charset="0"/>
                  <a:cs typeface="Calibri" pitchFamily="34" charset="0"/>
                </a:rPr>
                <a:t>RENTABILITÉ</a:t>
              </a:r>
            </a:p>
          </p:txBody>
        </p:sp>
        <p:sp>
          <p:nvSpPr>
            <p:cNvPr id="60501" name="Text Box 85"/>
            <p:cNvSpPr txBox="1">
              <a:spLocks noChangeArrowheads="1"/>
            </p:cNvSpPr>
            <p:nvPr/>
          </p:nvSpPr>
          <p:spPr bwMode="auto">
            <a:xfrm>
              <a:off x="4761" y="3929"/>
              <a:ext cx="146" cy="29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3000" b="1">
                  <a:latin typeface="Calibri" pitchFamily="34" charset="0"/>
                  <a:cs typeface="Calibri" pitchFamily="34" charset="0"/>
                </a:rPr>
                <a:t>+</a:t>
              </a:r>
            </a:p>
          </p:txBody>
        </p:sp>
        <p:sp>
          <p:nvSpPr>
            <p:cNvPr id="60502" name="Text Box 86"/>
            <p:cNvSpPr txBox="1">
              <a:spLocks noChangeArrowheads="1"/>
            </p:cNvSpPr>
            <p:nvPr/>
          </p:nvSpPr>
          <p:spPr bwMode="auto">
            <a:xfrm>
              <a:off x="5026" y="908"/>
              <a:ext cx="146" cy="29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3000" b="1">
                  <a:latin typeface="Calibri" pitchFamily="34" charset="0"/>
                  <a:cs typeface="Calibri" pitchFamily="34" charset="0"/>
                </a:rPr>
                <a:t>+</a:t>
              </a:r>
            </a:p>
          </p:txBody>
        </p:sp>
        <p:sp>
          <p:nvSpPr>
            <p:cNvPr id="60503" name="Text Box 87"/>
            <p:cNvSpPr txBox="1">
              <a:spLocks noChangeArrowheads="1"/>
            </p:cNvSpPr>
            <p:nvPr/>
          </p:nvSpPr>
          <p:spPr bwMode="auto">
            <a:xfrm>
              <a:off x="4791" y="877"/>
              <a:ext cx="85" cy="29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3000" b="1">
                  <a:latin typeface="Calibri" pitchFamily="34" charset="0"/>
                  <a:cs typeface="Calibri" pitchFamily="34" charset="0"/>
                </a:rPr>
                <a:t>-</a:t>
              </a:r>
            </a:p>
          </p:txBody>
        </p:sp>
        <p:sp>
          <p:nvSpPr>
            <p:cNvPr id="60504" name="Line 88"/>
            <p:cNvSpPr>
              <a:spLocks noChangeShapeType="1"/>
            </p:cNvSpPr>
            <p:nvPr/>
          </p:nvSpPr>
          <p:spPr bwMode="auto">
            <a:xfrm>
              <a:off x="4835" y="1142"/>
              <a:ext cx="0" cy="2771"/>
            </a:xfrm>
            <a:prstGeom prst="line">
              <a:avLst/>
            </a:prstGeom>
            <a:noFill/>
            <a:ln w="30240">
              <a:solidFill>
                <a:srgbClr val="DA003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0505" name="Line 89"/>
            <p:cNvSpPr>
              <a:spLocks noChangeShapeType="1"/>
            </p:cNvSpPr>
            <p:nvPr/>
          </p:nvSpPr>
          <p:spPr bwMode="auto">
            <a:xfrm flipV="1">
              <a:off x="5085" y="1228"/>
              <a:ext cx="0" cy="2773"/>
            </a:xfrm>
            <a:prstGeom prst="line">
              <a:avLst/>
            </a:prstGeom>
            <a:noFill/>
            <a:ln w="30240">
              <a:solidFill>
                <a:srgbClr val="DA003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0506" name="Text Box 90"/>
            <p:cNvSpPr txBox="1">
              <a:spLocks noChangeArrowheads="1"/>
            </p:cNvSpPr>
            <p:nvPr/>
          </p:nvSpPr>
          <p:spPr bwMode="auto">
            <a:xfrm>
              <a:off x="5048" y="3914"/>
              <a:ext cx="86" cy="29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3000" b="1">
                  <a:latin typeface="Calibri" pitchFamily="34" charset="0"/>
                  <a:cs typeface="Calibri" pitchFamily="34" charset="0"/>
                </a:rPr>
                <a:t>-</a:t>
              </a:r>
            </a:p>
          </p:txBody>
        </p:sp>
      </p:grpSp>
      <p:sp>
        <p:nvSpPr>
          <p:cNvPr id="60507" name="Text Box 91"/>
          <p:cNvSpPr txBox="1">
            <a:spLocks noChangeArrowheads="1"/>
          </p:cNvSpPr>
          <p:nvPr/>
        </p:nvSpPr>
        <p:spPr bwMode="auto">
          <a:xfrm>
            <a:off x="2757488" y="411163"/>
            <a:ext cx="203200" cy="4635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fr-FR" sz="3000" b="1" dirty="0">
                <a:latin typeface="Calibri" pitchFamily="34" charset="0"/>
                <a:cs typeface="Calibri" pitchFamily="34" charset="0"/>
              </a:rPr>
              <a:t>E</a:t>
            </a:r>
          </a:p>
        </p:txBody>
      </p:sp>
      <p:sp>
        <p:nvSpPr>
          <p:cNvPr id="60508" name="Oval 92"/>
          <p:cNvSpPr>
            <a:spLocks noChangeArrowheads="1"/>
          </p:cNvSpPr>
          <p:nvPr/>
        </p:nvSpPr>
        <p:spPr bwMode="auto">
          <a:xfrm>
            <a:off x="2651125" y="441325"/>
            <a:ext cx="404813" cy="430213"/>
          </a:xfrm>
          <a:prstGeom prst="ellipse">
            <a:avLst/>
          </a:prstGeom>
          <a:noFill/>
          <a:ln w="1512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6" name="Image 95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1"/>
          <p:cNvSpPr txBox="1">
            <a:spLocks noChangeArrowheads="1"/>
          </p:cNvSpPr>
          <p:nvPr/>
        </p:nvSpPr>
        <p:spPr bwMode="auto">
          <a:xfrm>
            <a:off x="2957513" y="4905375"/>
            <a:ext cx="4079875" cy="852488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1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fr-FR" sz="2000">
              <a:solidFill>
                <a:srgbClr val="8EFFE7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  <a:spcBef>
                <a:spcPts val="3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fr-FR" sz="2000">
              <a:solidFill>
                <a:srgbClr val="8EFFE7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0" y="241300"/>
            <a:ext cx="10367964" cy="45561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Choix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d'une stratégie</a:t>
            </a:r>
          </a:p>
        </p:txBody>
      </p:sp>
      <p:graphicFrame>
        <p:nvGraphicFramePr>
          <p:cNvPr id="61443" name="Group 3"/>
          <p:cNvGraphicFramePr>
            <a:graphicFrameLocks noGrp="1"/>
          </p:cNvGraphicFramePr>
          <p:nvPr/>
        </p:nvGraphicFramePr>
        <p:xfrm>
          <a:off x="1449388" y="1503363"/>
          <a:ext cx="7742237" cy="6033705"/>
        </p:xfrm>
        <a:graphic>
          <a:graphicData uri="http://schemas.openxmlformats.org/drawingml/2006/table">
            <a:tbl>
              <a:tblPr/>
              <a:tblGrid>
                <a:gridCol w="2352675"/>
                <a:gridCol w="5389562"/>
              </a:tblGrid>
              <a:tr h="4762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STRATÉGIE DE GROUPE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Centrée sur l'évolution des disciplines, le type de diversification, l'augmentation du potentiel de réalisation, le rapprochement avec d’autres fédérations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Stratégies de stabilité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Concentration des ressources pour améliorer les disciplines actuelles et les avantages compétitifs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Stratégie de non-changement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Prolongation des actions en cours avec adaptation au contexte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Stratégies de profit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Recherche immédiate de profit aux dépens de la croissance avec un succès à court terme</a:t>
                      </a:r>
                      <a:b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</a:b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Inappropriée à la gestion d’une fédération associative</a:t>
                      </a: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charset="0"/>
                        <a:ea typeface="SimSun" charset="-122"/>
                      </a:endParaRP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Stratégie de pause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Réduction du niveau des objectifs pour permettre à la fédération de se réorganiser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Stratégie de précaution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Agir avec lenteur à cause de facteurs qui perturbent l'environnement externe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STRATÉGIE DE CROISSANCE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Augmentation des affiliations et réduction du coût unitaire de réalisation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Stratégie d'intégration verticale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Appropriation de niveaux de valeur ajoutée sur la chaîne fédération-affiliés (des services à la mise à disposition des réalisations)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Stratégie d'intégration horizontale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Regroupement de clubs ou fédérations concurrentes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1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Stratégie de diversification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Augmentation de sa propre capacité par l'adjonction de nouveaux clubs, l’adjonction de nouvelles disciplines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STRATÉGIE DE CONCENTRATION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Concentration des ressources pour développer une seule discipline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STRATÉGIE DE RESTRICTION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Recherche d'une amélioration rapide de l'efficacité en réduisant les coûts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Stratégie de contournement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Recherche d'une amélioration de l'efficacité opérationnelle pour redresser la situation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Stratégie de désengagement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Réaliser les biens pour trouver de la trésorerie pour faire face à l'endettement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Inappropriée à la gestion d’une fédération associative</a:t>
                      </a: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charset="0"/>
                        <a:ea typeface="SimSun" charset="-122"/>
                      </a:endParaRP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Stratégie de liquidation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Servir au mieux les intérêts des actionnaires en évitant la faillite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SimSun" charset="-122"/>
                        </a:rPr>
                        <a:t>Inappropriée à la gestion d’une fédération associative</a:t>
                      </a:r>
                      <a:endPara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" charset="0"/>
                        <a:ea typeface="SimSun" charset="-122"/>
                      </a:endParaRP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56" name="Groupe 155"/>
          <p:cNvGrpSpPr/>
          <p:nvPr/>
        </p:nvGrpSpPr>
        <p:grpSpPr>
          <a:xfrm>
            <a:off x="4607917" y="719435"/>
            <a:ext cx="579438" cy="563563"/>
            <a:chOff x="4607917" y="719435"/>
            <a:chExt cx="579438" cy="563563"/>
          </a:xfrm>
        </p:grpSpPr>
        <p:sp>
          <p:nvSpPr>
            <p:cNvPr id="61589" name="Oval 149"/>
            <p:cNvSpPr>
              <a:spLocks noChangeArrowheads="1"/>
            </p:cNvSpPr>
            <p:nvPr/>
          </p:nvSpPr>
          <p:spPr bwMode="auto">
            <a:xfrm>
              <a:off x="4607917" y="719435"/>
              <a:ext cx="579438" cy="563563"/>
            </a:xfrm>
            <a:prstGeom prst="ellipse">
              <a:avLst/>
            </a:prstGeom>
            <a:solidFill>
              <a:srgbClr val="00CE00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1590" name="Text Box 150"/>
            <p:cNvSpPr txBox="1">
              <a:spLocks noChangeArrowheads="1"/>
            </p:cNvSpPr>
            <p:nvPr/>
          </p:nvSpPr>
          <p:spPr bwMode="auto">
            <a:xfrm>
              <a:off x="4746030" y="808335"/>
              <a:ext cx="312738" cy="393700"/>
            </a:xfrm>
            <a:prstGeom prst="rect">
              <a:avLst/>
            </a:prstGeom>
            <a:noFill/>
            <a:ln w="10080">
              <a:noFill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algn="ctr">
                <a:lnSpc>
                  <a:spcPct val="100000"/>
                </a:lnSpc>
              </a:pPr>
              <a:r>
                <a:rPr lang="fr-FR" sz="2500" b="1" dirty="0">
                  <a:latin typeface="Calibri" pitchFamily="34" charset="0"/>
                  <a:cs typeface="Calibri" pitchFamily="34" charset="0"/>
                </a:rPr>
                <a:t>7</a:t>
              </a:r>
            </a:p>
          </p:txBody>
        </p:sp>
      </p:grpSp>
      <p:pic>
        <p:nvPicPr>
          <p:cNvPr id="157" name="Image 156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 Box 1"/>
          <p:cNvSpPr txBox="1">
            <a:spLocks noChangeArrowheads="1"/>
          </p:cNvSpPr>
          <p:nvPr/>
        </p:nvSpPr>
        <p:spPr bwMode="auto">
          <a:xfrm>
            <a:off x="2957513" y="4905375"/>
            <a:ext cx="4079875" cy="852488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1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fr-FR" sz="2000">
              <a:solidFill>
                <a:srgbClr val="8EFFE7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  <a:spcBef>
                <a:spcPts val="3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fr-FR" sz="2000">
              <a:solidFill>
                <a:srgbClr val="8EFFE7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0" y="359395"/>
            <a:ext cx="10367963" cy="53816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Choix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d'une stratégie</a:t>
            </a:r>
          </a:p>
        </p:txBody>
      </p:sp>
      <p:graphicFrame>
        <p:nvGraphicFramePr>
          <p:cNvPr id="62467" name="Group 3"/>
          <p:cNvGraphicFramePr>
            <a:graphicFrameLocks noGrp="1"/>
          </p:cNvGraphicFramePr>
          <p:nvPr/>
        </p:nvGraphicFramePr>
        <p:xfrm>
          <a:off x="791493" y="1223491"/>
          <a:ext cx="8707438" cy="5723532"/>
        </p:xfrm>
        <a:graphic>
          <a:graphicData uri="http://schemas.openxmlformats.org/drawingml/2006/table">
            <a:tbl>
              <a:tblPr/>
              <a:tblGrid>
                <a:gridCol w="2751138"/>
                <a:gridCol w="5956300"/>
              </a:tblGrid>
              <a:tr h="9302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  MARCHÉ-CIBLE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Cible 1 – Affiliés disposant d’un pouvoir et d’un vouloir d'achat.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Cible 2 - Affiliés qui ont le pouvoir d'achat sans le vouloir.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Cible 3 - Affiliés sans pouvoir d'achat mais qui peut l'obtenir un jour.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  POSITIONNEMENT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Articuler l'offre autour d'une discipline ou d’un style martial central : qualité, sécurité, prévoyance, rapidité, prix, performance, fiabilité, etc.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  POSITIONNEMENT-PRIX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Cinq options majeures :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Arial" pitchFamily="34" charset="0"/>
                        <a:buChar char="•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  Faire davantage mais plus cher,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Arial" pitchFamily="34" charset="0"/>
                        <a:buChar char="•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  Faire plus pour le même prix,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Arial" pitchFamily="34" charset="0"/>
                        <a:buChar char="•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  Faire autant pour moins cher,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Arial" pitchFamily="34" charset="0"/>
                        <a:buChar char="•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  Faire moins pour beaucoup moins cher,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Arial" pitchFamily="34" charset="0"/>
                        <a:buChar char="•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  Faire davantage pour moins cher.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  PROPOSITION-VALEUR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Répondre à la question :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Pourquoi  vous affiliez-vous chez nous ?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C'est argumenter sur un point précis : satisfaction, plaisir, apprentissage, etc.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  STRATÉGIE DE DISTRIBUTION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Choix des intermédiaires :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Réseau des clubs, des écoles, des collèges-lycées, des université, des seniors, etc.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13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  STRATÉGIE DE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  COMMUNICATION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Spécification d'un objectif stratégique pour chaque type de communication : Consolider l'image institutionnelle,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charset="-122"/>
                          <a:cs typeface="Calibri" pitchFamily="34" charset="0"/>
                        </a:rPr>
                        <a:t>Proposer des disciplines spécifiques...en jouant sur le rationnel et/ou l'émotionnel</a:t>
                      </a:r>
                    </a:p>
                  </a:txBody>
                  <a:tcPr marL="54000" marR="54000" marT="54000" marB="54000" anchor="ctr" horzOverflow="overflow">
                    <a:lnL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8" name="Image 87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 Box 1"/>
          <p:cNvSpPr txBox="1">
            <a:spLocks noChangeArrowheads="1"/>
          </p:cNvSpPr>
          <p:nvPr/>
        </p:nvSpPr>
        <p:spPr bwMode="auto">
          <a:xfrm>
            <a:off x="0" y="617538"/>
            <a:ext cx="10367963" cy="49212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Système d‘organisation d’une fédération</a:t>
            </a:r>
            <a:endParaRPr lang="fr-FR" sz="2500" b="1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63527" name="Group 39"/>
          <p:cNvGrpSpPr>
            <a:grpSpLocks/>
          </p:cNvGrpSpPr>
          <p:nvPr/>
        </p:nvGrpSpPr>
        <p:grpSpPr bwMode="auto">
          <a:xfrm>
            <a:off x="1295549" y="1583531"/>
            <a:ext cx="7488832" cy="4392488"/>
            <a:chOff x="698" y="1194"/>
            <a:chExt cx="4427" cy="2389"/>
          </a:xfrm>
        </p:grpSpPr>
        <p:grpSp>
          <p:nvGrpSpPr>
            <p:cNvPr id="63528" name="Group 40"/>
            <p:cNvGrpSpPr>
              <a:grpSpLocks/>
            </p:cNvGrpSpPr>
            <p:nvPr/>
          </p:nvGrpSpPr>
          <p:grpSpPr bwMode="auto">
            <a:xfrm>
              <a:off x="999" y="1194"/>
              <a:ext cx="1358" cy="750"/>
              <a:chOff x="999" y="1194"/>
              <a:chExt cx="1358" cy="750"/>
            </a:xfrm>
          </p:grpSpPr>
          <p:sp>
            <p:nvSpPr>
              <p:cNvPr id="63529" name="Freeform 41"/>
              <p:cNvSpPr>
                <a:spLocks noChangeArrowheads="1"/>
              </p:cNvSpPr>
              <p:nvPr/>
            </p:nvSpPr>
            <p:spPr bwMode="auto">
              <a:xfrm>
                <a:off x="999" y="1194"/>
                <a:ext cx="1358" cy="750"/>
              </a:xfrm>
              <a:custGeom>
                <a:avLst/>
                <a:gdLst/>
                <a:ahLst/>
                <a:cxnLst>
                  <a:cxn ang="0">
                    <a:pos x="0" y="3311"/>
                  </a:cxn>
                  <a:cxn ang="0">
                    <a:pos x="5992" y="3311"/>
                  </a:cxn>
                  <a:cxn ang="0">
                    <a:pos x="3005" y="0"/>
                  </a:cxn>
                  <a:cxn ang="0">
                    <a:pos x="1" y="3311"/>
                  </a:cxn>
                  <a:cxn ang="0">
                    <a:pos x="0" y="3311"/>
                  </a:cxn>
                </a:cxnLst>
                <a:rect l="0" t="0" r="r" b="b"/>
                <a:pathLst>
                  <a:path w="5993" h="3312">
                    <a:moveTo>
                      <a:pt x="0" y="3311"/>
                    </a:moveTo>
                    <a:lnTo>
                      <a:pt x="5992" y="3311"/>
                    </a:lnTo>
                    <a:lnTo>
                      <a:pt x="3005" y="0"/>
                    </a:lnTo>
                    <a:lnTo>
                      <a:pt x="1" y="3311"/>
                    </a:lnTo>
                    <a:lnTo>
                      <a:pt x="0" y="3311"/>
                    </a:lnTo>
                  </a:path>
                </a:pathLst>
              </a:custGeom>
              <a:solidFill>
                <a:srgbClr val="FFFF00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3530" name="Text Box 42"/>
              <p:cNvSpPr txBox="1">
                <a:spLocks noChangeArrowheads="1"/>
              </p:cNvSpPr>
              <p:nvPr/>
            </p:nvSpPr>
            <p:spPr bwMode="auto">
              <a:xfrm>
                <a:off x="1306" y="1439"/>
                <a:ext cx="765" cy="497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</a:tabLst>
                </a:pPr>
                <a:r>
                  <a:rPr lang="fr-FR" sz="1900" b="1" dirty="0">
                    <a:latin typeface="Calibri" pitchFamily="34" charset="0"/>
                    <a:cs typeface="Calibri" pitchFamily="34" charset="0"/>
                  </a:rPr>
                  <a:t>VISION</a:t>
                </a:r>
              </a:p>
            </p:txBody>
          </p:sp>
        </p:grpSp>
        <p:grpSp>
          <p:nvGrpSpPr>
            <p:cNvPr id="63531" name="Group 43"/>
            <p:cNvGrpSpPr>
              <a:grpSpLocks/>
            </p:cNvGrpSpPr>
            <p:nvPr/>
          </p:nvGrpSpPr>
          <p:grpSpPr bwMode="auto">
            <a:xfrm>
              <a:off x="985" y="3245"/>
              <a:ext cx="1399" cy="338"/>
              <a:chOff x="985" y="3245"/>
              <a:chExt cx="1399" cy="338"/>
            </a:xfrm>
          </p:grpSpPr>
          <p:sp>
            <p:nvSpPr>
              <p:cNvPr id="63532" name="Freeform 44"/>
              <p:cNvSpPr>
                <a:spLocks noChangeArrowheads="1"/>
              </p:cNvSpPr>
              <p:nvPr/>
            </p:nvSpPr>
            <p:spPr bwMode="auto">
              <a:xfrm>
                <a:off x="985" y="3245"/>
                <a:ext cx="1399" cy="3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171" y="0"/>
                  </a:cxn>
                  <a:cxn ang="0">
                    <a:pos x="3095" y="1159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6172" h="1160">
                    <a:moveTo>
                      <a:pt x="0" y="0"/>
                    </a:moveTo>
                    <a:lnTo>
                      <a:pt x="6171" y="0"/>
                    </a:lnTo>
                    <a:lnTo>
                      <a:pt x="3095" y="1159"/>
                    </a:ln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3533" name="Text Box 45"/>
              <p:cNvSpPr txBox="1">
                <a:spLocks noChangeArrowheads="1"/>
              </p:cNvSpPr>
              <p:nvPr/>
            </p:nvSpPr>
            <p:spPr bwMode="auto">
              <a:xfrm>
                <a:off x="1315" y="3265"/>
                <a:ext cx="788" cy="181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</a:tabLst>
                </a:pPr>
                <a:r>
                  <a:rPr lang="fr-FR" sz="1900" b="1" dirty="0" smtClean="0">
                    <a:solidFill>
                      <a:schemeClr val="tx1"/>
                    </a:solidFill>
                    <a:latin typeface="Calibri" pitchFamily="34" charset="0"/>
                    <a:cs typeface="Calibri" pitchFamily="34" charset="0"/>
                  </a:rPr>
                  <a:t>RÉSULTAT</a:t>
                </a:r>
                <a:endParaRPr lang="fr-FR" sz="1900" b="1" dirty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63534" name="Group 46"/>
            <p:cNvGrpSpPr>
              <a:grpSpLocks/>
            </p:cNvGrpSpPr>
            <p:nvPr/>
          </p:nvGrpSpPr>
          <p:grpSpPr bwMode="auto">
            <a:xfrm>
              <a:off x="1005" y="1970"/>
              <a:ext cx="1353" cy="369"/>
              <a:chOff x="1005" y="1970"/>
              <a:chExt cx="1353" cy="369"/>
            </a:xfrm>
          </p:grpSpPr>
          <p:sp>
            <p:nvSpPr>
              <p:cNvPr id="63535" name="Freeform 47"/>
              <p:cNvSpPr>
                <a:spLocks noChangeArrowheads="1"/>
              </p:cNvSpPr>
              <p:nvPr/>
            </p:nvSpPr>
            <p:spPr bwMode="auto">
              <a:xfrm>
                <a:off x="1005" y="1970"/>
                <a:ext cx="1353" cy="369"/>
              </a:xfrm>
              <a:custGeom>
                <a:avLst/>
                <a:gdLst/>
                <a:ahLst/>
                <a:cxnLst>
                  <a:cxn ang="0">
                    <a:pos x="0" y="1630"/>
                  </a:cxn>
                  <a:cxn ang="0">
                    <a:pos x="5971" y="1630"/>
                  </a:cxn>
                  <a:cxn ang="0">
                    <a:pos x="5971" y="0"/>
                  </a:cxn>
                  <a:cxn ang="0">
                    <a:pos x="0" y="0"/>
                  </a:cxn>
                  <a:cxn ang="0">
                    <a:pos x="1" y="1630"/>
                  </a:cxn>
                  <a:cxn ang="0">
                    <a:pos x="0" y="1630"/>
                  </a:cxn>
                </a:cxnLst>
                <a:rect l="0" t="0" r="r" b="b"/>
                <a:pathLst>
                  <a:path w="5972" h="1631">
                    <a:moveTo>
                      <a:pt x="0" y="1630"/>
                    </a:moveTo>
                    <a:lnTo>
                      <a:pt x="5971" y="1630"/>
                    </a:lnTo>
                    <a:lnTo>
                      <a:pt x="5971" y="0"/>
                    </a:lnTo>
                    <a:lnTo>
                      <a:pt x="0" y="0"/>
                    </a:lnTo>
                    <a:lnTo>
                      <a:pt x="1" y="1630"/>
                    </a:lnTo>
                    <a:lnTo>
                      <a:pt x="0" y="1630"/>
                    </a:lnTo>
                  </a:path>
                </a:pathLst>
              </a:custGeom>
              <a:solidFill>
                <a:srgbClr val="FF6D50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3536" name="Text Box 48"/>
              <p:cNvSpPr txBox="1">
                <a:spLocks noChangeArrowheads="1"/>
              </p:cNvSpPr>
              <p:nvPr/>
            </p:nvSpPr>
            <p:spPr bwMode="auto">
              <a:xfrm>
                <a:off x="1132" y="2025"/>
                <a:ext cx="1101" cy="271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900" b="1" dirty="0">
                    <a:latin typeface="Calibri" pitchFamily="34" charset="0"/>
                    <a:cs typeface="Calibri" pitchFamily="34" charset="0"/>
                  </a:rPr>
                  <a:t>PROJET</a:t>
                </a:r>
              </a:p>
            </p:txBody>
          </p:sp>
        </p:grpSp>
        <p:grpSp>
          <p:nvGrpSpPr>
            <p:cNvPr id="63537" name="Group 49"/>
            <p:cNvGrpSpPr>
              <a:grpSpLocks/>
            </p:cNvGrpSpPr>
            <p:nvPr/>
          </p:nvGrpSpPr>
          <p:grpSpPr bwMode="auto">
            <a:xfrm>
              <a:off x="1004" y="2360"/>
              <a:ext cx="1354" cy="354"/>
              <a:chOff x="1004" y="2360"/>
              <a:chExt cx="1354" cy="354"/>
            </a:xfrm>
          </p:grpSpPr>
          <p:sp>
            <p:nvSpPr>
              <p:cNvPr id="63538" name="Freeform 50"/>
              <p:cNvSpPr>
                <a:spLocks noChangeArrowheads="1"/>
              </p:cNvSpPr>
              <p:nvPr/>
            </p:nvSpPr>
            <p:spPr bwMode="auto">
              <a:xfrm>
                <a:off x="1004" y="2360"/>
                <a:ext cx="1354" cy="354"/>
              </a:xfrm>
              <a:custGeom>
                <a:avLst/>
                <a:gdLst/>
                <a:ahLst/>
                <a:cxnLst>
                  <a:cxn ang="0">
                    <a:pos x="0" y="1565"/>
                  </a:cxn>
                  <a:cxn ang="0">
                    <a:pos x="5975" y="1565"/>
                  </a:cxn>
                  <a:cxn ang="0">
                    <a:pos x="5975" y="0"/>
                  </a:cxn>
                  <a:cxn ang="0">
                    <a:pos x="0" y="0"/>
                  </a:cxn>
                  <a:cxn ang="0">
                    <a:pos x="1" y="1565"/>
                  </a:cxn>
                  <a:cxn ang="0">
                    <a:pos x="0" y="1565"/>
                  </a:cxn>
                </a:cxnLst>
                <a:rect l="0" t="0" r="r" b="b"/>
                <a:pathLst>
                  <a:path w="5976" h="1566">
                    <a:moveTo>
                      <a:pt x="0" y="1565"/>
                    </a:moveTo>
                    <a:lnTo>
                      <a:pt x="5975" y="1565"/>
                    </a:lnTo>
                    <a:lnTo>
                      <a:pt x="5975" y="0"/>
                    </a:lnTo>
                    <a:lnTo>
                      <a:pt x="0" y="0"/>
                    </a:lnTo>
                    <a:lnTo>
                      <a:pt x="1" y="1565"/>
                    </a:lnTo>
                    <a:lnTo>
                      <a:pt x="0" y="1565"/>
                    </a:lnTo>
                  </a:path>
                </a:pathLst>
              </a:custGeom>
              <a:solidFill>
                <a:srgbClr val="00FF00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3539" name="Text Box 51"/>
              <p:cNvSpPr txBox="1">
                <a:spLocks noChangeArrowheads="1"/>
              </p:cNvSpPr>
              <p:nvPr/>
            </p:nvSpPr>
            <p:spPr bwMode="auto">
              <a:xfrm>
                <a:off x="1131" y="2413"/>
                <a:ext cx="1101" cy="260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900" b="1" dirty="0">
                    <a:latin typeface="Calibri" pitchFamily="34" charset="0"/>
                    <a:cs typeface="Calibri" pitchFamily="34" charset="0"/>
                  </a:rPr>
                  <a:t>RELATIONS</a:t>
                </a:r>
              </a:p>
            </p:txBody>
          </p:sp>
        </p:grpSp>
        <p:grpSp>
          <p:nvGrpSpPr>
            <p:cNvPr id="63540" name="Group 52"/>
            <p:cNvGrpSpPr>
              <a:grpSpLocks/>
            </p:cNvGrpSpPr>
            <p:nvPr/>
          </p:nvGrpSpPr>
          <p:grpSpPr bwMode="auto">
            <a:xfrm>
              <a:off x="998" y="2729"/>
              <a:ext cx="1360" cy="354"/>
              <a:chOff x="998" y="2729"/>
              <a:chExt cx="1360" cy="354"/>
            </a:xfrm>
          </p:grpSpPr>
          <p:sp>
            <p:nvSpPr>
              <p:cNvPr id="63541" name="Freeform 53"/>
              <p:cNvSpPr>
                <a:spLocks noChangeArrowheads="1"/>
              </p:cNvSpPr>
              <p:nvPr/>
            </p:nvSpPr>
            <p:spPr bwMode="auto">
              <a:xfrm>
                <a:off x="998" y="2729"/>
                <a:ext cx="1360" cy="354"/>
              </a:xfrm>
              <a:custGeom>
                <a:avLst/>
                <a:gdLst/>
                <a:ahLst/>
                <a:cxnLst>
                  <a:cxn ang="0">
                    <a:pos x="0" y="1565"/>
                  </a:cxn>
                  <a:cxn ang="0">
                    <a:pos x="6001" y="1565"/>
                  </a:cxn>
                  <a:cxn ang="0">
                    <a:pos x="6001" y="0"/>
                  </a:cxn>
                  <a:cxn ang="0">
                    <a:pos x="0" y="0"/>
                  </a:cxn>
                  <a:cxn ang="0">
                    <a:pos x="1" y="1565"/>
                  </a:cxn>
                  <a:cxn ang="0">
                    <a:pos x="0" y="1565"/>
                  </a:cxn>
                </a:cxnLst>
                <a:rect l="0" t="0" r="r" b="b"/>
                <a:pathLst>
                  <a:path w="6002" h="1566">
                    <a:moveTo>
                      <a:pt x="0" y="1565"/>
                    </a:moveTo>
                    <a:lnTo>
                      <a:pt x="6001" y="1565"/>
                    </a:lnTo>
                    <a:lnTo>
                      <a:pt x="6001" y="0"/>
                    </a:lnTo>
                    <a:lnTo>
                      <a:pt x="0" y="0"/>
                    </a:lnTo>
                    <a:lnTo>
                      <a:pt x="1" y="1565"/>
                    </a:lnTo>
                    <a:lnTo>
                      <a:pt x="0" y="1565"/>
                    </a:lnTo>
                  </a:path>
                </a:pathLst>
              </a:custGeom>
              <a:solidFill>
                <a:srgbClr val="D2CAAA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3542" name="Text Box 54"/>
              <p:cNvSpPr txBox="1">
                <a:spLocks noChangeArrowheads="1"/>
              </p:cNvSpPr>
              <p:nvPr/>
            </p:nvSpPr>
            <p:spPr bwMode="auto">
              <a:xfrm>
                <a:off x="1125" y="2782"/>
                <a:ext cx="1106" cy="260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900" b="1" dirty="0">
                    <a:latin typeface="Calibri" pitchFamily="34" charset="0"/>
                    <a:cs typeface="Calibri" pitchFamily="34" charset="0"/>
                  </a:rPr>
                  <a:t>STRUCTURE</a:t>
                </a:r>
              </a:p>
            </p:txBody>
          </p:sp>
        </p:grpSp>
        <p:grpSp>
          <p:nvGrpSpPr>
            <p:cNvPr id="63543" name="Group 55"/>
            <p:cNvGrpSpPr>
              <a:grpSpLocks/>
            </p:cNvGrpSpPr>
            <p:nvPr/>
          </p:nvGrpSpPr>
          <p:grpSpPr bwMode="auto">
            <a:xfrm>
              <a:off x="3039" y="1662"/>
              <a:ext cx="1869" cy="334"/>
              <a:chOff x="3039" y="1662"/>
              <a:chExt cx="1869" cy="334"/>
            </a:xfrm>
          </p:grpSpPr>
          <p:sp>
            <p:nvSpPr>
              <p:cNvPr id="63544" name="Oval 56"/>
              <p:cNvSpPr>
                <a:spLocks noChangeArrowheads="1"/>
              </p:cNvSpPr>
              <p:nvPr/>
            </p:nvSpPr>
            <p:spPr bwMode="auto">
              <a:xfrm>
                <a:off x="3039" y="1663"/>
                <a:ext cx="1869" cy="333"/>
              </a:xfrm>
              <a:prstGeom prst="ellipse">
                <a:avLst/>
              </a:prstGeom>
              <a:solidFill>
                <a:srgbClr val="00EFEF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3545" name="Text Box 57"/>
              <p:cNvSpPr txBox="1">
                <a:spLocks noChangeArrowheads="1"/>
              </p:cNvSpPr>
              <p:nvPr/>
            </p:nvSpPr>
            <p:spPr bwMode="auto">
              <a:xfrm>
                <a:off x="3433" y="1662"/>
                <a:ext cx="1012" cy="333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900" b="1" dirty="0">
                    <a:latin typeface="Calibri" pitchFamily="34" charset="0"/>
                    <a:cs typeface="Calibri" pitchFamily="34" charset="0"/>
                  </a:rPr>
                  <a:t>CULTURE</a:t>
                </a:r>
              </a:p>
            </p:txBody>
          </p:sp>
        </p:grpSp>
        <p:grpSp>
          <p:nvGrpSpPr>
            <p:cNvPr id="63546" name="Group 58"/>
            <p:cNvGrpSpPr>
              <a:grpSpLocks/>
            </p:cNvGrpSpPr>
            <p:nvPr/>
          </p:nvGrpSpPr>
          <p:grpSpPr bwMode="auto">
            <a:xfrm>
              <a:off x="3019" y="2494"/>
              <a:ext cx="2106" cy="248"/>
              <a:chOff x="3019" y="2494"/>
              <a:chExt cx="2106" cy="248"/>
            </a:xfrm>
          </p:grpSpPr>
          <p:sp>
            <p:nvSpPr>
              <p:cNvPr id="63547" name="Oval 59"/>
              <p:cNvSpPr>
                <a:spLocks noChangeArrowheads="1"/>
              </p:cNvSpPr>
              <p:nvPr/>
            </p:nvSpPr>
            <p:spPr bwMode="auto">
              <a:xfrm>
                <a:off x="3019" y="2494"/>
                <a:ext cx="2106" cy="248"/>
              </a:xfrm>
              <a:prstGeom prst="ellipse">
                <a:avLst/>
              </a:prstGeom>
              <a:solidFill>
                <a:srgbClr val="00EFEF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3548" name="Text Box 60"/>
              <p:cNvSpPr txBox="1">
                <a:spLocks noChangeArrowheads="1"/>
              </p:cNvSpPr>
              <p:nvPr/>
            </p:nvSpPr>
            <p:spPr bwMode="auto">
              <a:xfrm>
                <a:off x="3492" y="2540"/>
                <a:ext cx="1426" cy="181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900" b="1" dirty="0">
                    <a:latin typeface="Calibri" pitchFamily="34" charset="0"/>
                    <a:cs typeface="Calibri" pitchFamily="34" charset="0"/>
                  </a:rPr>
                  <a:t>FONCTIONNEMENT</a:t>
                </a:r>
              </a:p>
            </p:txBody>
          </p:sp>
        </p:grpSp>
        <p:grpSp>
          <p:nvGrpSpPr>
            <p:cNvPr id="63549" name="Group 61"/>
            <p:cNvGrpSpPr>
              <a:grpSpLocks/>
            </p:cNvGrpSpPr>
            <p:nvPr/>
          </p:nvGrpSpPr>
          <p:grpSpPr bwMode="auto">
            <a:xfrm>
              <a:off x="2993" y="3220"/>
              <a:ext cx="2072" cy="248"/>
              <a:chOff x="2993" y="3220"/>
              <a:chExt cx="2072" cy="248"/>
            </a:xfrm>
          </p:grpSpPr>
          <p:sp>
            <p:nvSpPr>
              <p:cNvPr id="63550" name="Oval 62"/>
              <p:cNvSpPr>
                <a:spLocks noChangeArrowheads="1"/>
              </p:cNvSpPr>
              <p:nvPr/>
            </p:nvSpPr>
            <p:spPr bwMode="auto">
              <a:xfrm>
                <a:off x="2993" y="3220"/>
                <a:ext cx="2072" cy="248"/>
              </a:xfrm>
              <a:prstGeom prst="ellipse">
                <a:avLst/>
              </a:prstGeom>
              <a:solidFill>
                <a:srgbClr val="00EFEF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3551" name="Text Box 63"/>
              <p:cNvSpPr txBox="1">
                <a:spLocks noChangeArrowheads="1"/>
              </p:cNvSpPr>
              <p:nvPr/>
            </p:nvSpPr>
            <p:spPr bwMode="auto">
              <a:xfrm>
                <a:off x="3447" y="3265"/>
                <a:ext cx="1359" cy="181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900" b="1" dirty="0">
                    <a:latin typeface="Calibri" pitchFamily="34" charset="0"/>
                    <a:cs typeface="Calibri" pitchFamily="34" charset="0"/>
                  </a:rPr>
                  <a:t>POSITIONNEMENT</a:t>
                </a:r>
              </a:p>
            </p:txBody>
          </p:sp>
        </p:grpSp>
        <p:sp>
          <p:nvSpPr>
            <p:cNvPr id="63552" name="Line 64"/>
            <p:cNvSpPr>
              <a:spLocks noChangeShapeType="1"/>
            </p:cNvSpPr>
            <p:nvPr/>
          </p:nvSpPr>
          <p:spPr bwMode="auto">
            <a:xfrm>
              <a:off x="2111" y="3361"/>
              <a:ext cx="904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3553" name="Line 65"/>
            <p:cNvSpPr>
              <a:spLocks noChangeShapeType="1"/>
            </p:cNvSpPr>
            <p:nvPr/>
          </p:nvSpPr>
          <p:spPr bwMode="auto">
            <a:xfrm flipV="1">
              <a:off x="2361" y="2652"/>
              <a:ext cx="661" cy="252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3554" name="Line 66"/>
            <p:cNvSpPr>
              <a:spLocks noChangeShapeType="1"/>
            </p:cNvSpPr>
            <p:nvPr/>
          </p:nvSpPr>
          <p:spPr bwMode="auto">
            <a:xfrm>
              <a:off x="2369" y="2513"/>
              <a:ext cx="661" cy="87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3555" name="Line 67"/>
            <p:cNvSpPr>
              <a:spLocks noChangeShapeType="1"/>
            </p:cNvSpPr>
            <p:nvPr/>
          </p:nvSpPr>
          <p:spPr bwMode="auto">
            <a:xfrm flipV="1">
              <a:off x="2361" y="1863"/>
              <a:ext cx="683" cy="311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3556" name="Line 68"/>
            <p:cNvSpPr>
              <a:spLocks noChangeShapeType="1"/>
            </p:cNvSpPr>
            <p:nvPr/>
          </p:nvSpPr>
          <p:spPr bwMode="auto">
            <a:xfrm>
              <a:off x="2097" y="1666"/>
              <a:ext cx="933" cy="124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3557" name="Text Box 69"/>
            <p:cNvSpPr txBox="1">
              <a:spLocks noChangeArrowheads="1"/>
            </p:cNvSpPr>
            <p:nvPr/>
          </p:nvSpPr>
          <p:spPr bwMode="auto">
            <a:xfrm rot="16140000">
              <a:off x="187" y="2495"/>
              <a:ext cx="1217" cy="195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2000" b="1" dirty="0">
                  <a:latin typeface="Calibri" pitchFamily="34" charset="0"/>
                  <a:cs typeface="Calibri" pitchFamily="34" charset="0"/>
                </a:rPr>
                <a:t>ORGANISATION</a:t>
              </a:r>
            </a:p>
          </p:txBody>
        </p:sp>
      </p:grpSp>
      <p:pic>
        <p:nvPicPr>
          <p:cNvPr id="73" name="Image 72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-314325" y="341313"/>
            <a:ext cx="10998200" cy="579437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Environnements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et organisations</a:t>
            </a:r>
          </a:p>
        </p:txBody>
      </p:sp>
      <p:grpSp>
        <p:nvGrpSpPr>
          <p:cNvPr id="18471" name="Group 39"/>
          <p:cNvGrpSpPr>
            <a:grpSpLocks/>
          </p:cNvGrpSpPr>
          <p:nvPr/>
        </p:nvGrpSpPr>
        <p:grpSpPr bwMode="auto">
          <a:xfrm>
            <a:off x="403225" y="1301750"/>
            <a:ext cx="8480425" cy="6022975"/>
            <a:chOff x="254" y="820"/>
            <a:chExt cx="5342" cy="3794"/>
          </a:xfrm>
        </p:grpSpPr>
        <p:grpSp>
          <p:nvGrpSpPr>
            <p:cNvPr id="18472" name="Group 40"/>
            <p:cNvGrpSpPr>
              <a:grpSpLocks/>
            </p:cNvGrpSpPr>
            <p:nvPr/>
          </p:nvGrpSpPr>
          <p:grpSpPr bwMode="auto">
            <a:xfrm>
              <a:off x="817" y="1241"/>
              <a:ext cx="1418" cy="1118"/>
              <a:chOff x="817" y="1241"/>
              <a:chExt cx="1418" cy="1118"/>
            </a:xfrm>
          </p:grpSpPr>
          <p:sp>
            <p:nvSpPr>
              <p:cNvPr id="18473" name="Text Box 41"/>
              <p:cNvSpPr txBox="1">
                <a:spLocks noChangeArrowheads="1"/>
              </p:cNvSpPr>
              <p:nvPr/>
            </p:nvSpPr>
            <p:spPr bwMode="auto">
              <a:xfrm>
                <a:off x="842" y="1241"/>
                <a:ext cx="1367" cy="293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Environnement très incertain</a:t>
                </a:r>
              </a:p>
              <a:p>
                <a:pPr algn="ctr">
                  <a:lnSpc>
                    <a:spcPct val="100000"/>
                  </a:lnSpc>
                  <a:spcBef>
                    <a:spcPts val="225"/>
                  </a:spcBef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et peu complexe</a:t>
                </a:r>
              </a:p>
            </p:txBody>
          </p:sp>
          <p:sp>
            <p:nvSpPr>
              <p:cNvPr id="18474" name="Text Box 42"/>
              <p:cNvSpPr txBox="1">
                <a:spLocks noChangeArrowheads="1"/>
              </p:cNvSpPr>
              <p:nvPr/>
            </p:nvSpPr>
            <p:spPr bwMode="auto">
              <a:xfrm>
                <a:off x="817" y="1690"/>
                <a:ext cx="1418" cy="448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400" dirty="0" smtClean="0">
                    <a:latin typeface="Calibri" pitchFamily="34" charset="0"/>
                    <a:cs typeface="Calibri" pitchFamily="34" charset="0"/>
                  </a:rPr>
                  <a:t>Fédération </a:t>
                </a: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peu formalisée</a:t>
                </a:r>
              </a:p>
              <a:p>
                <a:pPr algn="ctr">
                  <a:lnSpc>
                    <a:spcPct val="100000"/>
                  </a:lnSpc>
                  <a:spcBef>
                    <a:spcPts val="225"/>
                  </a:spcBef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et très centralisée</a:t>
                </a:r>
              </a:p>
              <a:p>
                <a:pPr algn="ctr">
                  <a:lnSpc>
                    <a:spcPct val="100000"/>
                  </a:lnSpc>
                  <a:spcBef>
                    <a:spcPts val="225"/>
                  </a:spcBef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400" dirty="0" smtClean="0">
                    <a:latin typeface="Calibri" pitchFamily="34" charset="0"/>
                    <a:cs typeface="Calibri" pitchFamily="34" charset="0"/>
                  </a:rPr>
                  <a:t>(Fédération-famille ou </a:t>
                </a: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clan)</a:t>
                </a:r>
              </a:p>
            </p:txBody>
          </p:sp>
          <p:sp>
            <p:nvSpPr>
              <p:cNvPr id="18475" name="Text Box 43"/>
              <p:cNvSpPr txBox="1">
                <a:spLocks noChangeArrowheads="1"/>
              </p:cNvSpPr>
              <p:nvPr/>
            </p:nvSpPr>
            <p:spPr bwMode="auto">
              <a:xfrm>
                <a:off x="1502" y="2201"/>
                <a:ext cx="77" cy="158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</a:pPr>
                <a:r>
                  <a:rPr lang="fr-FR" sz="1700" b="1" dirty="0">
                    <a:latin typeface="Calibri" pitchFamily="34" charset="0"/>
                    <a:cs typeface="Calibri" pitchFamily="34" charset="0"/>
                  </a:rPr>
                  <a:t>3</a:t>
                </a:r>
              </a:p>
            </p:txBody>
          </p:sp>
          <p:sp>
            <p:nvSpPr>
              <p:cNvPr id="18476" name="Line 44"/>
              <p:cNvSpPr>
                <a:spLocks noChangeShapeType="1"/>
              </p:cNvSpPr>
              <p:nvPr/>
            </p:nvSpPr>
            <p:spPr bwMode="auto">
              <a:xfrm>
                <a:off x="1526" y="1562"/>
                <a:ext cx="0" cy="92"/>
              </a:xfrm>
              <a:prstGeom prst="lin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8477" name="Group 45"/>
            <p:cNvGrpSpPr>
              <a:grpSpLocks/>
            </p:cNvGrpSpPr>
            <p:nvPr/>
          </p:nvGrpSpPr>
          <p:grpSpPr bwMode="auto">
            <a:xfrm>
              <a:off x="2297" y="1974"/>
              <a:ext cx="1404" cy="1327"/>
              <a:chOff x="2297" y="1974"/>
              <a:chExt cx="1404" cy="1327"/>
            </a:xfrm>
          </p:grpSpPr>
          <p:sp>
            <p:nvSpPr>
              <p:cNvPr id="18478" name="Text Box 46"/>
              <p:cNvSpPr txBox="1">
                <a:spLocks noChangeArrowheads="1"/>
              </p:cNvSpPr>
              <p:nvPr/>
            </p:nvSpPr>
            <p:spPr bwMode="auto">
              <a:xfrm>
                <a:off x="2349" y="1977"/>
                <a:ext cx="1284" cy="448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Environnement </a:t>
                </a:r>
              </a:p>
              <a:p>
                <a:pPr algn="ctr">
                  <a:lnSpc>
                    <a:spcPct val="100000"/>
                  </a:lnSpc>
                  <a:spcBef>
                    <a:spcPts val="225"/>
                  </a:spcBef>
                  <a:tabLst>
                    <a:tab pos="723900" algn="l"/>
                    <a:tab pos="1447800" algn="l"/>
                  </a:tabLst>
                </a:pP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moyennement incertain</a:t>
                </a:r>
              </a:p>
              <a:p>
                <a:pPr algn="ctr">
                  <a:lnSpc>
                    <a:spcPct val="100000"/>
                  </a:lnSpc>
                  <a:spcBef>
                    <a:spcPts val="225"/>
                  </a:spcBef>
                  <a:tabLst>
                    <a:tab pos="723900" algn="l"/>
                    <a:tab pos="1447800" algn="l"/>
                  </a:tabLst>
                </a:pP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et moyennement complexe</a:t>
                </a:r>
              </a:p>
            </p:txBody>
          </p:sp>
          <p:sp>
            <p:nvSpPr>
              <p:cNvPr id="18479" name="Text Box 47"/>
              <p:cNvSpPr txBox="1">
                <a:spLocks noChangeArrowheads="1"/>
              </p:cNvSpPr>
              <p:nvPr/>
            </p:nvSpPr>
            <p:spPr bwMode="auto">
              <a:xfrm>
                <a:off x="2297" y="2542"/>
                <a:ext cx="1404" cy="759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Organisation</a:t>
                </a:r>
              </a:p>
              <a:p>
                <a:pPr algn="ctr">
                  <a:lnSpc>
                    <a:spcPct val="100000"/>
                  </a:lnSpc>
                  <a:spcBef>
                    <a:spcPts val="225"/>
                  </a:spcBef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moyennement  formalisée</a:t>
                </a:r>
              </a:p>
              <a:p>
                <a:pPr algn="ctr">
                  <a:lnSpc>
                    <a:spcPct val="100000"/>
                  </a:lnSpc>
                  <a:spcBef>
                    <a:spcPts val="225"/>
                  </a:spcBef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et moyennement centralisée</a:t>
                </a:r>
              </a:p>
              <a:p>
                <a:pPr algn="ctr">
                  <a:lnSpc>
                    <a:spcPct val="100000"/>
                  </a:lnSpc>
                  <a:spcBef>
                    <a:spcPts val="225"/>
                  </a:spcBef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400" dirty="0" smtClean="0">
                    <a:latin typeface="Calibri" pitchFamily="34" charset="0"/>
                    <a:cs typeface="Calibri" pitchFamily="34" charset="0"/>
                  </a:rPr>
                  <a:t>(fédération multisports</a:t>
                </a:r>
                <a:endParaRPr lang="fr-FR" sz="1400" dirty="0">
                  <a:latin typeface="Calibri" pitchFamily="34" charset="0"/>
                  <a:cs typeface="Calibri" pitchFamily="34" charset="0"/>
                </a:endParaRPr>
              </a:p>
              <a:p>
                <a:pPr algn="ctr">
                  <a:lnSpc>
                    <a:spcPct val="100000"/>
                  </a:lnSpc>
                  <a:spcBef>
                    <a:spcPts val="225"/>
                  </a:spcBef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ou </a:t>
                </a:r>
                <a:r>
                  <a:rPr lang="fr-FR" sz="1400" dirty="0" smtClean="0">
                    <a:latin typeface="Calibri" pitchFamily="34" charset="0"/>
                    <a:cs typeface="Calibri" pitchFamily="34" charset="0"/>
                  </a:rPr>
                  <a:t>fédération </a:t>
                </a: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diversifiée)</a:t>
                </a:r>
              </a:p>
            </p:txBody>
          </p:sp>
          <p:sp>
            <p:nvSpPr>
              <p:cNvPr id="18480" name="Line 48"/>
              <p:cNvSpPr>
                <a:spLocks noChangeShapeType="1"/>
              </p:cNvSpPr>
              <p:nvPr/>
            </p:nvSpPr>
            <p:spPr bwMode="auto">
              <a:xfrm>
                <a:off x="2960" y="2433"/>
                <a:ext cx="0" cy="92"/>
              </a:xfrm>
              <a:prstGeom prst="lin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481" name="Text Box 49"/>
              <p:cNvSpPr txBox="1">
                <a:spLocks noChangeArrowheads="1"/>
              </p:cNvSpPr>
              <p:nvPr/>
            </p:nvSpPr>
            <p:spPr bwMode="auto">
              <a:xfrm>
                <a:off x="3592" y="1974"/>
                <a:ext cx="77" cy="158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</a:pPr>
                <a:r>
                  <a:rPr lang="fr-FR" sz="1700" b="1" dirty="0">
                    <a:latin typeface="Calibri" pitchFamily="34" charset="0"/>
                    <a:cs typeface="Calibri" pitchFamily="34" charset="0"/>
                  </a:rPr>
                  <a:t>5</a:t>
                </a:r>
              </a:p>
            </p:txBody>
          </p:sp>
        </p:grpSp>
        <p:grpSp>
          <p:nvGrpSpPr>
            <p:cNvPr id="18482" name="Group 50"/>
            <p:cNvGrpSpPr>
              <a:grpSpLocks/>
            </p:cNvGrpSpPr>
            <p:nvPr/>
          </p:nvGrpSpPr>
          <p:grpSpPr bwMode="auto">
            <a:xfrm>
              <a:off x="3779" y="1233"/>
              <a:ext cx="1627" cy="1127"/>
              <a:chOff x="3779" y="1233"/>
              <a:chExt cx="1627" cy="1127"/>
            </a:xfrm>
          </p:grpSpPr>
          <p:sp>
            <p:nvSpPr>
              <p:cNvPr id="18483" name="Text Box 51"/>
              <p:cNvSpPr txBox="1">
                <a:spLocks noChangeArrowheads="1"/>
              </p:cNvSpPr>
              <p:nvPr/>
            </p:nvSpPr>
            <p:spPr bwMode="auto">
              <a:xfrm>
                <a:off x="3880" y="1233"/>
                <a:ext cx="1367" cy="293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Environnement très incertain</a:t>
                </a:r>
              </a:p>
              <a:p>
                <a:pPr algn="ctr">
                  <a:lnSpc>
                    <a:spcPct val="100000"/>
                  </a:lnSpc>
                  <a:spcBef>
                    <a:spcPts val="225"/>
                  </a:spcBef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et très complexe</a:t>
                </a:r>
              </a:p>
            </p:txBody>
          </p:sp>
          <p:sp>
            <p:nvSpPr>
              <p:cNvPr id="18484" name="Line 52"/>
              <p:cNvSpPr>
                <a:spLocks noChangeShapeType="1"/>
              </p:cNvSpPr>
              <p:nvPr/>
            </p:nvSpPr>
            <p:spPr bwMode="auto">
              <a:xfrm>
                <a:off x="4547" y="1557"/>
                <a:ext cx="0" cy="92"/>
              </a:xfrm>
              <a:prstGeom prst="lin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485" name="Text Box 53"/>
              <p:cNvSpPr txBox="1">
                <a:spLocks noChangeArrowheads="1"/>
              </p:cNvSpPr>
              <p:nvPr/>
            </p:nvSpPr>
            <p:spPr bwMode="auto">
              <a:xfrm>
                <a:off x="3779" y="1684"/>
                <a:ext cx="1627" cy="448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400" dirty="0" smtClean="0">
                    <a:latin typeface="Calibri" pitchFamily="34" charset="0"/>
                    <a:cs typeface="Calibri" pitchFamily="34" charset="0"/>
                  </a:rPr>
                  <a:t>Fédération </a:t>
                </a: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peu formalisée</a:t>
                </a:r>
              </a:p>
              <a:p>
                <a:pPr algn="ctr">
                  <a:lnSpc>
                    <a:spcPct val="100000"/>
                  </a:lnSpc>
                  <a:spcBef>
                    <a:spcPts val="225"/>
                  </a:spcBef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et peu centralisée</a:t>
                </a:r>
              </a:p>
              <a:p>
                <a:pPr algn="ctr">
                  <a:lnSpc>
                    <a:spcPct val="100000"/>
                  </a:lnSpc>
                  <a:spcBef>
                    <a:spcPts val="225"/>
                  </a:spcBef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400" dirty="0" smtClean="0">
                    <a:latin typeface="Calibri" pitchFamily="34" charset="0"/>
                    <a:cs typeface="Calibri" pitchFamily="34" charset="0"/>
                  </a:rPr>
                  <a:t>Fédération souple ou </a:t>
                </a:r>
                <a:r>
                  <a:rPr lang="fr-FR" sz="1400" dirty="0" err="1" smtClean="0">
                    <a:latin typeface="Calibri" pitchFamily="34" charset="0"/>
                    <a:cs typeface="Calibri" pitchFamily="34" charset="0"/>
                  </a:rPr>
                  <a:t>adhocratie</a:t>
                </a:r>
                <a:endParaRPr lang="fr-FR" sz="1400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8486" name="Text Box 54"/>
              <p:cNvSpPr txBox="1">
                <a:spLocks noChangeArrowheads="1"/>
              </p:cNvSpPr>
              <p:nvPr/>
            </p:nvSpPr>
            <p:spPr bwMode="auto">
              <a:xfrm>
                <a:off x="4536" y="2203"/>
                <a:ext cx="77" cy="158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</a:pPr>
                <a:r>
                  <a:rPr lang="fr-FR" sz="1700" b="1" dirty="0">
                    <a:latin typeface="Calibri" pitchFamily="34" charset="0"/>
                    <a:cs typeface="Calibri" pitchFamily="34" charset="0"/>
                  </a:rPr>
                  <a:t>4</a:t>
                </a:r>
              </a:p>
            </p:txBody>
          </p:sp>
        </p:grpSp>
        <p:grpSp>
          <p:nvGrpSpPr>
            <p:cNvPr id="18487" name="Group 55"/>
            <p:cNvGrpSpPr>
              <a:grpSpLocks/>
            </p:cNvGrpSpPr>
            <p:nvPr/>
          </p:nvGrpSpPr>
          <p:grpSpPr bwMode="auto">
            <a:xfrm>
              <a:off x="819" y="2636"/>
              <a:ext cx="1402" cy="1221"/>
              <a:chOff x="819" y="2636"/>
              <a:chExt cx="1402" cy="1221"/>
            </a:xfrm>
          </p:grpSpPr>
          <p:sp>
            <p:nvSpPr>
              <p:cNvPr id="18488" name="Text Box 56"/>
              <p:cNvSpPr txBox="1">
                <a:spLocks noChangeArrowheads="1"/>
              </p:cNvSpPr>
              <p:nvPr/>
            </p:nvSpPr>
            <p:spPr bwMode="auto">
              <a:xfrm>
                <a:off x="1497" y="2636"/>
                <a:ext cx="77" cy="158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</a:pPr>
                <a:r>
                  <a:rPr lang="fr-FR" sz="1700" b="1" dirty="0">
                    <a:latin typeface="Calibri" pitchFamily="34" charset="0"/>
                    <a:cs typeface="Calibri" pitchFamily="34" charset="0"/>
                  </a:rPr>
                  <a:t>1</a:t>
                </a:r>
              </a:p>
            </p:txBody>
          </p:sp>
          <p:sp>
            <p:nvSpPr>
              <p:cNvPr id="18489" name="Text Box 57"/>
              <p:cNvSpPr txBox="1">
                <a:spLocks noChangeArrowheads="1"/>
              </p:cNvSpPr>
              <p:nvPr/>
            </p:nvSpPr>
            <p:spPr bwMode="auto">
              <a:xfrm>
                <a:off x="866" y="2836"/>
                <a:ext cx="1355" cy="293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Environnement peu incertain</a:t>
                </a:r>
              </a:p>
              <a:p>
                <a:pPr algn="ctr">
                  <a:lnSpc>
                    <a:spcPct val="100000"/>
                  </a:lnSpc>
                  <a:spcBef>
                    <a:spcPts val="225"/>
                  </a:spcBef>
                  <a:tabLst>
                    <a:tab pos="723900" algn="l"/>
                    <a:tab pos="1447800" algn="l"/>
                  </a:tabLst>
                </a:pP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et peu complexe</a:t>
                </a:r>
              </a:p>
            </p:txBody>
          </p:sp>
          <p:sp>
            <p:nvSpPr>
              <p:cNvPr id="18490" name="Line 58"/>
              <p:cNvSpPr>
                <a:spLocks noChangeShapeType="1"/>
              </p:cNvSpPr>
              <p:nvPr/>
            </p:nvSpPr>
            <p:spPr bwMode="auto">
              <a:xfrm>
                <a:off x="1528" y="3142"/>
                <a:ext cx="0" cy="92"/>
              </a:xfrm>
              <a:prstGeom prst="lin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491" name="Text Box 59"/>
              <p:cNvSpPr txBox="1">
                <a:spLocks noChangeArrowheads="1"/>
              </p:cNvSpPr>
              <p:nvPr/>
            </p:nvSpPr>
            <p:spPr bwMode="auto">
              <a:xfrm>
                <a:off x="819" y="3253"/>
                <a:ext cx="1387" cy="603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400" dirty="0" smtClean="0">
                    <a:latin typeface="Calibri" pitchFamily="34" charset="0"/>
                    <a:cs typeface="Calibri" pitchFamily="34" charset="0"/>
                  </a:rPr>
                  <a:t>Fédération </a:t>
                </a: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formalisée</a:t>
                </a:r>
              </a:p>
              <a:p>
                <a:pPr algn="ctr">
                  <a:lnSpc>
                    <a:spcPct val="100000"/>
                  </a:lnSpc>
                  <a:spcBef>
                    <a:spcPts val="225"/>
                  </a:spcBef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et très centralisée</a:t>
                </a:r>
              </a:p>
              <a:p>
                <a:pPr algn="ctr">
                  <a:lnSpc>
                    <a:spcPct val="100000"/>
                  </a:lnSpc>
                  <a:spcBef>
                    <a:spcPts val="225"/>
                  </a:spcBef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400" dirty="0" smtClean="0">
                    <a:latin typeface="Calibri" pitchFamily="34" charset="0"/>
                    <a:cs typeface="Calibri" pitchFamily="34" charset="0"/>
                  </a:rPr>
                  <a:t>(Fédération administrative </a:t>
                </a:r>
                <a:endParaRPr lang="fr-FR" sz="1400" dirty="0">
                  <a:latin typeface="Calibri" pitchFamily="34" charset="0"/>
                  <a:cs typeface="Calibri" pitchFamily="34" charset="0"/>
                </a:endParaRPr>
              </a:p>
              <a:p>
                <a:pPr algn="ctr">
                  <a:lnSpc>
                    <a:spcPct val="100000"/>
                  </a:lnSpc>
                  <a:spcBef>
                    <a:spcPts val="225"/>
                  </a:spcBef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400" dirty="0" smtClean="0">
                    <a:latin typeface="Calibri" pitchFamily="34" charset="0"/>
                    <a:cs typeface="Calibri" pitchFamily="34" charset="0"/>
                  </a:rPr>
                  <a:t>ou pyramidale)</a:t>
                </a:r>
                <a:endParaRPr lang="fr-FR" sz="1400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18492" name="Group 60"/>
            <p:cNvGrpSpPr>
              <a:grpSpLocks/>
            </p:cNvGrpSpPr>
            <p:nvPr/>
          </p:nvGrpSpPr>
          <p:grpSpPr bwMode="auto">
            <a:xfrm>
              <a:off x="3834" y="2640"/>
              <a:ext cx="1415" cy="1218"/>
              <a:chOff x="3834" y="2640"/>
              <a:chExt cx="1415" cy="1218"/>
            </a:xfrm>
          </p:grpSpPr>
          <p:sp>
            <p:nvSpPr>
              <p:cNvPr id="18493" name="Text Box 61"/>
              <p:cNvSpPr txBox="1">
                <a:spLocks noChangeArrowheads="1"/>
              </p:cNvSpPr>
              <p:nvPr/>
            </p:nvSpPr>
            <p:spPr bwMode="auto">
              <a:xfrm>
                <a:off x="3834" y="2834"/>
                <a:ext cx="1355" cy="293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Environnement peu incertain</a:t>
                </a:r>
              </a:p>
              <a:p>
                <a:pPr algn="ctr">
                  <a:lnSpc>
                    <a:spcPct val="100000"/>
                  </a:lnSpc>
                  <a:spcBef>
                    <a:spcPts val="225"/>
                  </a:spcBef>
                  <a:tabLst>
                    <a:tab pos="723900" algn="l"/>
                    <a:tab pos="1447800" algn="l"/>
                  </a:tabLst>
                </a:pP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et très complexe</a:t>
                </a:r>
              </a:p>
            </p:txBody>
          </p:sp>
          <p:sp>
            <p:nvSpPr>
              <p:cNvPr id="18494" name="Text Box 62"/>
              <p:cNvSpPr txBox="1">
                <a:spLocks noChangeArrowheads="1"/>
              </p:cNvSpPr>
              <p:nvPr/>
            </p:nvSpPr>
            <p:spPr bwMode="auto">
              <a:xfrm>
                <a:off x="3913" y="3254"/>
                <a:ext cx="1336" cy="603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Organisation très formalisée</a:t>
                </a:r>
              </a:p>
              <a:p>
                <a:pPr algn="ctr">
                  <a:lnSpc>
                    <a:spcPct val="100000"/>
                  </a:lnSpc>
                  <a:spcBef>
                    <a:spcPts val="225"/>
                  </a:spcBef>
                  <a:tabLst>
                    <a:tab pos="723900" algn="l"/>
                    <a:tab pos="1447800" algn="l"/>
                  </a:tabLst>
                </a:pP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et peu centralisée</a:t>
                </a:r>
              </a:p>
              <a:p>
                <a:pPr algn="ctr">
                  <a:lnSpc>
                    <a:spcPct val="100000"/>
                  </a:lnSpc>
                  <a:spcBef>
                    <a:spcPts val="225"/>
                  </a:spcBef>
                  <a:tabLst>
                    <a:tab pos="723900" algn="l"/>
                    <a:tab pos="1447800" algn="l"/>
                  </a:tabLst>
                </a:pPr>
                <a:r>
                  <a:rPr lang="fr-FR" sz="1400" dirty="0" smtClean="0">
                    <a:latin typeface="Calibri" pitchFamily="34" charset="0"/>
                    <a:cs typeface="Calibri" pitchFamily="34" charset="0"/>
                  </a:rPr>
                  <a:t>(Fédération </a:t>
                </a:r>
                <a:r>
                  <a:rPr lang="fr-FR" sz="1400" dirty="0">
                    <a:latin typeface="Calibri" pitchFamily="34" charset="0"/>
                    <a:cs typeface="Calibri" pitchFamily="34" charset="0"/>
                  </a:rPr>
                  <a:t>professionnelle </a:t>
                </a:r>
              </a:p>
              <a:p>
                <a:pPr algn="ctr">
                  <a:lnSpc>
                    <a:spcPct val="100000"/>
                  </a:lnSpc>
                  <a:spcBef>
                    <a:spcPts val="225"/>
                  </a:spcBef>
                  <a:tabLst>
                    <a:tab pos="723900" algn="l"/>
                    <a:tab pos="1447800" algn="l"/>
                  </a:tabLst>
                </a:pPr>
                <a:r>
                  <a:rPr lang="fr-FR" sz="1400" dirty="0" smtClean="0">
                    <a:latin typeface="Calibri" pitchFamily="34" charset="0"/>
                    <a:cs typeface="Calibri" pitchFamily="34" charset="0"/>
                  </a:rPr>
                  <a:t>ou plate)</a:t>
                </a:r>
                <a:endParaRPr lang="fr-FR" sz="1400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8495" name="Line 63"/>
              <p:cNvSpPr>
                <a:spLocks noChangeShapeType="1"/>
              </p:cNvSpPr>
              <p:nvPr/>
            </p:nvSpPr>
            <p:spPr bwMode="auto">
              <a:xfrm>
                <a:off x="4571" y="3151"/>
                <a:ext cx="0" cy="92"/>
              </a:xfrm>
              <a:prstGeom prst="lin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496" name="Text Box 64"/>
              <p:cNvSpPr txBox="1">
                <a:spLocks noChangeArrowheads="1"/>
              </p:cNvSpPr>
              <p:nvPr/>
            </p:nvSpPr>
            <p:spPr bwMode="auto">
              <a:xfrm>
                <a:off x="4529" y="2640"/>
                <a:ext cx="77" cy="158"/>
              </a:xfrm>
              <a:prstGeom prst="rect">
                <a:avLst/>
              </a:prstGeom>
              <a:noFill/>
              <a:ln w="15120">
                <a:noFill/>
                <a:round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>
                  <a:lnSpc>
                    <a:spcPct val="100000"/>
                  </a:lnSpc>
                </a:pPr>
                <a:r>
                  <a:rPr lang="fr-FR" sz="1700" b="1" dirty="0">
                    <a:latin typeface="Calibri" pitchFamily="34" charset="0"/>
                    <a:cs typeface="Calibri" pitchFamily="34" charset="0"/>
                  </a:rPr>
                  <a:t>2</a:t>
                </a:r>
              </a:p>
            </p:txBody>
          </p:sp>
        </p:grpSp>
        <p:grpSp>
          <p:nvGrpSpPr>
            <p:cNvPr id="18497" name="Group 65"/>
            <p:cNvGrpSpPr>
              <a:grpSpLocks/>
            </p:cNvGrpSpPr>
            <p:nvPr/>
          </p:nvGrpSpPr>
          <p:grpSpPr bwMode="auto">
            <a:xfrm>
              <a:off x="704" y="1021"/>
              <a:ext cx="4766" cy="2971"/>
              <a:chOff x="704" y="1021"/>
              <a:chExt cx="4766" cy="2971"/>
            </a:xfrm>
          </p:grpSpPr>
          <p:sp>
            <p:nvSpPr>
              <p:cNvPr id="18498" name="Freeform 66"/>
              <p:cNvSpPr>
                <a:spLocks noChangeArrowheads="1"/>
              </p:cNvSpPr>
              <p:nvPr/>
            </p:nvSpPr>
            <p:spPr bwMode="auto">
              <a:xfrm>
                <a:off x="704" y="1025"/>
                <a:ext cx="4766" cy="2967"/>
              </a:xfrm>
              <a:custGeom>
                <a:avLst/>
                <a:gdLst/>
                <a:ahLst/>
                <a:cxnLst>
                  <a:cxn ang="0">
                    <a:pos x="0" y="13088"/>
                  </a:cxn>
                  <a:cxn ang="0">
                    <a:pos x="21019" y="13088"/>
                  </a:cxn>
                  <a:cxn ang="0">
                    <a:pos x="21019" y="0"/>
                  </a:cxn>
                  <a:cxn ang="0">
                    <a:pos x="0" y="0"/>
                  </a:cxn>
                  <a:cxn ang="0">
                    <a:pos x="0" y="13088"/>
                  </a:cxn>
                </a:cxnLst>
                <a:rect l="0" t="0" r="r" b="b"/>
                <a:pathLst>
                  <a:path w="21020" h="13089">
                    <a:moveTo>
                      <a:pt x="0" y="13088"/>
                    </a:moveTo>
                    <a:lnTo>
                      <a:pt x="21019" y="13088"/>
                    </a:lnTo>
                    <a:lnTo>
                      <a:pt x="21019" y="0"/>
                    </a:lnTo>
                    <a:lnTo>
                      <a:pt x="0" y="0"/>
                    </a:lnTo>
                    <a:lnTo>
                      <a:pt x="0" y="13088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8499" name="Freeform 67"/>
              <p:cNvSpPr>
                <a:spLocks noChangeArrowheads="1"/>
              </p:cNvSpPr>
              <p:nvPr/>
            </p:nvSpPr>
            <p:spPr bwMode="auto">
              <a:xfrm>
                <a:off x="2304" y="1934"/>
                <a:ext cx="1451" cy="1400"/>
              </a:xfrm>
              <a:custGeom>
                <a:avLst/>
                <a:gdLst/>
                <a:ahLst/>
                <a:cxnLst>
                  <a:cxn ang="0">
                    <a:pos x="0" y="6178"/>
                  </a:cxn>
                  <a:cxn ang="0">
                    <a:pos x="6403" y="6178"/>
                  </a:cxn>
                  <a:cxn ang="0">
                    <a:pos x="6403" y="0"/>
                  </a:cxn>
                  <a:cxn ang="0">
                    <a:pos x="0" y="0"/>
                  </a:cxn>
                  <a:cxn ang="0">
                    <a:pos x="0" y="6178"/>
                  </a:cxn>
                </a:cxnLst>
                <a:rect l="0" t="0" r="r" b="b"/>
                <a:pathLst>
                  <a:path w="6404" h="6179">
                    <a:moveTo>
                      <a:pt x="0" y="6178"/>
                    </a:moveTo>
                    <a:lnTo>
                      <a:pt x="6403" y="6178"/>
                    </a:lnTo>
                    <a:lnTo>
                      <a:pt x="6403" y="0"/>
                    </a:lnTo>
                    <a:lnTo>
                      <a:pt x="0" y="0"/>
                    </a:lnTo>
                    <a:lnTo>
                      <a:pt x="0" y="6178"/>
                    </a:lnTo>
                  </a:path>
                </a:pathLst>
              </a:cu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8500" name="Line 68"/>
              <p:cNvSpPr>
                <a:spLocks noChangeShapeType="1"/>
              </p:cNvSpPr>
              <p:nvPr/>
            </p:nvSpPr>
            <p:spPr bwMode="auto">
              <a:xfrm flipH="1">
                <a:off x="704" y="2546"/>
                <a:ext cx="1608" cy="0"/>
              </a:xfrm>
              <a:prstGeom prst="lin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501" name="Line 69"/>
              <p:cNvSpPr>
                <a:spLocks noChangeShapeType="1"/>
              </p:cNvSpPr>
              <p:nvPr/>
            </p:nvSpPr>
            <p:spPr bwMode="auto">
              <a:xfrm>
                <a:off x="3756" y="2554"/>
                <a:ext cx="1706" cy="0"/>
              </a:xfrm>
              <a:prstGeom prst="lin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502" name="Line 70"/>
              <p:cNvSpPr>
                <a:spLocks noChangeShapeType="1"/>
              </p:cNvSpPr>
              <p:nvPr/>
            </p:nvSpPr>
            <p:spPr bwMode="auto">
              <a:xfrm flipV="1">
                <a:off x="3030" y="1020"/>
                <a:ext cx="0" cy="914"/>
              </a:xfrm>
              <a:prstGeom prst="lin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503" name="Line 71"/>
              <p:cNvSpPr>
                <a:spLocks noChangeShapeType="1"/>
              </p:cNvSpPr>
              <p:nvPr/>
            </p:nvSpPr>
            <p:spPr bwMode="auto">
              <a:xfrm>
                <a:off x="3038" y="3328"/>
                <a:ext cx="0" cy="656"/>
              </a:xfrm>
              <a:prstGeom prst="line">
                <a:avLst/>
              </a:prstGeom>
              <a:noFill/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8504" name="Text Box 72"/>
            <p:cNvSpPr txBox="1">
              <a:spLocks noChangeArrowheads="1"/>
            </p:cNvSpPr>
            <p:nvPr/>
          </p:nvSpPr>
          <p:spPr bwMode="auto">
            <a:xfrm>
              <a:off x="695" y="820"/>
              <a:ext cx="752" cy="13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400" b="1" dirty="0">
                  <a:latin typeface="Calibri" pitchFamily="34" charset="0"/>
                  <a:cs typeface="Calibri" pitchFamily="34" charset="0"/>
                </a:rPr>
                <a:t>Formalisation</a:t>
              </a:r>
            </a:p>
          </p:txBody>
        </p:sp>
        <p:sp>
          <p:nvSpPr>
            <p:cNvPr id="18505" name="Text Box 73"/>
            <p:cNvSpPr txBox="1">
              <a:spLocks noChangeArrowheads="1"/>
            </p:cNvSpPr>
            <p:nvPr/>
          </p:nvSpPr>
          <p:spPr bwMode="auto">
            <a:xfrm>
              <a:off x="687" y="4078"/>
              <a:ext cx="703" cy="13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400" b="1" dirty="0">
                  <a:latin typeface="Calibri" pitchFamily="34" charset="0"/>
                  <a:cs typeface="Calibri" pitchFamily="34" charset="0"/>
                </a:rPr>
                <a:t>Organisation</a:t>
              </a:r>
            </a:p>
          </p:txBody>
        </p:sp>
        <p:sp>
          <p:nvSpPr>
            <p:cNvPr id="18506" name="Text Box 74"/>
            <p:cNvSpPr txBox="1">
              <a:spLocks noChangeArrowheads="1"/>
            </p:cNvSpPr>
            <p:nvPr/>
          </p:nvSpPr>
          <p:spPr bwMode="auto">
            <a:xfrm>
              <a:off x="4765" y="4101"/>
              <a:ext cx="770" cy="13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400" b="1" dirty="0">
                  <a:latin typeface="Calibri" pitchFamily="34" charset="0"/>
                  <a:cs typeface="Calibri" pitchFamily="34" charset="0"/>
                </a:rPr>
                <a:t>Centralisation</a:t>
              </a:r>
            </a:p>
          </p:txBody>
        </p:sp>
        <p:sp>
          <p:nvSpPr>
            <p:cNvPr id="18507" name="Line 75"/>
            <p:cNvSpPr>
              <a:spLocks noChangeShapeType="1"/>
            </p:cNvSpPr>
            <p:nvPr/>
          </p:nvSpPr>
          <p:spPr bwMode="auto">
            <a:xfrm>
              <a:off x="481" y="4318"/>
              <a:ext cx="5081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8508" name="Line 76"/>
            <p:cNvSpPr>
              <a:spLocks noChangeShapeType="1"/>
            </p:cNvSpPr>
            <p:nvPr/>
          </p:nvSpPr>
          <p:spPr bwMode="auto">
            <a:xfrm flipV="1">
              <a:off x="481" y="882"/>
              <a:ext cx="0" cy="3436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8509" name="Text Box 77"/>
            <p:cNvSpPr txBox="1">
              <a:spLocks noChangeArrowheads="1"/>
            </p:cNvSpPr>
            <p:nvPr/>
          </p:nvSpPr>
          <p:spPr bwMode="auto">
            <a:xfrm rot="16200000">
              <a:off x="46" y="1083"/>
              <a:ext cx="555" cy="13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400" b="1" i="1" dirty="0">
                  <a:latin typeface="Calibri" pitchFamily="34" charset="0"/>
                  <a:cs typeface="Calibri" pitchFamily="34" charset="0"/>
                </a:rPr>
                <a:t>Incertitude</a:t>
              </a:r>
            </a:p>
          </p:txBody>
        </p:sp>
        <p:sp>
          <p:nvSpPr>
            <p:cNvPr id="18510" name="Text Box 78"/>
            <p:cNvSpPr txBox="1">
              <a:spLocks noChangeArrowheads="1"/>
            </p:cNvSpPr>
            <p:nvPr/>
          </p:nvSpPr>
          <p:spPr bwMode="auto">
            <a:xfrm>
              <a:off x="486" y="4380"/>
              <a:ext cx="769" cy="13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400" b="1" i="1" dirty="0">
                  <a:latin typeface="Calibri" pitchFamily="34" charset="0"/>
                  <a:cs typeface="Calibri" pitchFamily="34" charset="0"/>
                </a:rPr>
                <a:t>Environnement</a:t>
              </a:r>
            </a:p>
          </p:txBody>
        </p:sp>
        <p:sp>
          <p:nvSpPr>
            <p:cNvPr id="18511" name="Text Box 79"/>
            <p:cNvSpPr txBox="1">
              <a:spLocks noChangeArrowheads="1"/>
            </p:cNvSpPr>
            <p:nvPr/>
          </p:nvSpPr>
          <p:spPr bwMode="auto">
            <a:xfrm>
              <a:off x="5004" y="4380"/>
              <a:ext cx="592" cy="13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400" b="1" i="1" dirty="0">
                  <a:latin typeface="Calibri" pitchFamily="34" charset="0"/>
                  <a:cs typeface="Calibri" pitchFamily="34" charset="0"/>
                </a:rPr>
                <a:t>Complexité</a:t>
              </a:r>
            </a:p>
          </p:txBody>
        </p:sp>
        <p:sp>
          <p:nvSpPr>
            <p:cNvPr id="18512" name="Text Box 80"/>
            <p:cNvSpPr txBox="1">
              <a:spLocks noChangeArrowheads="1"/>
            </p:cNvSpPr>
            <p:nvPr/>
          </p:nvSpPr>
          <p:spPr bwMode="auto">
            <a:xfrm>
              <a:off x="1590" y="3982"/>
              <a:ext cx="166" cy="29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3000" dirty="0">
                  <a:latin typeface="Calibri" pitchFamily="34" charset="0"/>
                  <a:cs typeface="Calibri" pitchFamily="34" charset="0"/>
                </a:rPr>
                <a:t>+</a:t>
              </a:r>
            </a:p>
          </p:txBody>
        </p:sp>
        <p:sp>
          <p:nvSpPr>
            <p:cNvPr id="18513" name="Text Box 81"/>
            <p:cNvSpPr txBox="1">
              <a:spLocks noChangeArrowheads="1"/>
            </p:cNvSpPr>
            <p:nvPr/>
          </p:nvSpPr>
          <p:spPr bwMode="auto">
            <a:xfrm>
              <a:off x="254" y="1475"/>
              <a:ext cx="166" cy="29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3000" dirty="0">
                  <a:latin typeface="Calibri" pitchFamily="34" charset="0"/>
                  <a:cs typeface="Calibri" pitchFamily="34" charset="0"/>
                </a:rPr>
                <a:t>+</a:t>
              </a:r>
            </a:p>
          </p:txBody>
        </p:sp>
        <p:sp>
          <p:nvSpPr>
            <p:cNvPr id="18514" name="Text Box 82"/>
            <p:cNvSpPr txBox="1">
              <a:spLocks noChangeArrowheads="1"/>
            </p:cNvSpPr>
            <p:nvPr/>
          </p:nvSpPr>
          <p:spPr bwMode="auto">
            <a:xfrm>
              <a:off x="4147" y="4323"/>
              <a:ext cx="166" cy="29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3000" dirty="0">
                  <a:latin typeface="Calibri" pitchFamily="34" charset="0"/>
                  <a:cs typeface="Calibri" pitchFamily="34" charset="0"/>
                </a:rPr>
                <a:t>+</a:t>
              </a:r>
            </a:p>
          </p:txBody>
        </p:sp>
        <p:sp>
          <p:nvSpPr>
            <p:cNvPr id="18515" name="Text Box 83"/>
            <p:cNvSpPr txBox="1">
              <a:spLocks noChangeArrowheads="1"/>
            </p:cNvSpPr>
            <p:nvPr/>
          </p:nvSpPr>
          <p:spPr bwMode="auto">
            <a:xfrm>
              <a:off x="516" y="3061"/>
              <a:ext cx="166" cy="29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3000" dirty="0">
                  <a:latin typeface="Calibri" pitchFamily="34" charset="0"/>
                  <a:cs typeface="Calibri" pitchFamily="34" charset="0"/>
                </a:rPr>
                <a:t>+</a:t>
              </a:r>
            </a:p>
          </p:txBody>
        </p:sp>
        <p:sp>
          <p:nvSpPr>
            <p:cNvPr id="18516" name="Text Box 84"/>
            <p:cNvSpPr txBox="1">
              <a:spLocks noChangeArrowheads="1"/>
            </p:cNvSpPr>
            <p:nvPr/>
          </p:nvSpPr>
          <p:spPr bwMode="auto">
            <a:xfrm>
              <a:off x="4178" y="3974"/>
              <a:ext cx="84" cy="29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3000" dirty="0">
                  <a:latin typeface="Calibri" pitchFamily="34" charset="0"/>
                  <a:cs typeface="Calibri" pitchFamily="34" charset="0"/>
                </a:rPr>
                <a:t>-</a:t>
              </a:r>
            </a:p>
          </p:txBody>
        </p:sp>
        <p:sp>
          <p:nvSpPr>
            <p:cNvPr id="18517" name="Text Box 85"/>
            <p:cNvSpPr txBox="1">
              <a:spLocks noChangeArrowheads="1"/>
            </p:cNvSpPr>
            <p:nvPr/>
          </p:nvSpPr>
          <p:spPr bwMode="auto">
            <a:xfrm>
              <a:off x="563" y="1460"/>
              <a:ext cx="84" cy="29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3000" dirty="0">
                  <a:latin typeface="Calibri" pitchFamily="34" charset="0"/>
                  <a:cs typeface="Calibri" pitchFamily="34" charset="0"/>
                </a:rPr>
                <a:t>-</a:t>
              </a:r>
            </a:p>
          </p:txBody>
        </p:sp>
        <p:sp>
          <p:nvSpPr>
            <p:cNvPr id="18518" name="Text Box 86"/>
            <p:cNvSpPr txBox="1">
              <a:spLocks noChangeArrowheads="1"/>
            </p:cNvSpPr>
            <p:nvPr/>
          </p:nvSpPr>
          <p:spPr bwMode="auto">
            <a:xfrm>
              <a:off x="311" y="3034"/>
              <a:ext cx="84" cy="29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3000" dirty="0">
                  <a:latin typeface="Calibri" pitchFamily="34" charset="0"/>
                  <a:cs typeface="Calibri" pitchFamily="34" charset="0"/>
                </a:rPr>
                <a:t>-</a:t>
              </a:r>
            </a:p>
          </p:txBody>
        </p:sp>
        <p:sp>
          <p:nvSpPr>
            <p:cNvPr id="18519" name="Text Box 87"/>
            <p:cNvSpPr txBox="1">
              <a:spLocks noChangeArrowheads="1"/>
            </p:cNvSpPr>
            <p:nvPr/>
          </p:nvSpPr>
          <p:spPr bwMode="auto">
            <a:xfrm>
              <a:off x="1624" y="4302"/>
              <a:ext cx="84" cy="29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3000" dirty="0">
                  <a:latin typeface="Calibri" pitchFamily="34" charset="0"/>
                  <a:cs typeface="Calibri" pitchFamily="34" charset="0"/>
                </a:rPr>
                <a:t>-</a:t>
              </a:r>
            </a:p>
          </p:txBody>
        </p:sp>
      </p:grpSp>
      <p:sp>
        <p:nvSpPr>
          <p:cNvPr id="18520" name="Text Box 88"/>
          <p:cNvSpPr txBox="1">
            <a:spLocks noChangeArrowheads="1"/>
          </p:cNvSpPr>
          <p:nvPr/>
        </p:nvSpPr>
        <p:spPr bwMode="auto">
          <a:xfrm>
            <a:off x="3998913" y="6988175"/>
            <a:ext cx="1881187" cy="28416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fr-FR" sz="1900" b="1" u="sng" dirty="0">
                <a:latin typeface="Calibri" pitchFamily="34" charset="0"/>
                <a:cs typeface="Calibri" pitchFamily="34" charset="0"/>
              </a:rPr>
              <a:t>Modèle d'analyse</a:t>
            </a:r>
          </a:p>
        </p:txBody>
      </p:sp>
      <p:pic>
        <p:nvPicPr>
          <p:cNvPr id="92" name="Image 91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00405" y="6048027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e 76"/>
          <p:cNvGrpSpPr/>
          <p:nvPr/>
        </p:nvGrpSpPr>
        <p:grpSpPr>
          <a:xfrm>
            <a:off x="1952700" y="1367507"/>
            <a:ext cx="6688136" cy="5058667"/>
            <a:chOff x="1952700" y="1367507"/>
            <a:chExt cx="6688136" cy="5058667"/>
          </a:xfrm>
        </p:grpSpPr>
        <p:grpSp>
          <p:nvGrpSpPr>
            <p:cNvPr id="64552" name="Group 40"/>
            <p:cNvGrpSpPr>
              <a:grpSpLocks/>
            </p:cNvGrpSpPr>
            <p:nvPr/>
          </p:nvGrpSpPr>
          <p:grpSpPr bwMode="auto">
            <a:xfrm>
              <a:off x="4232350" y="2177702"/>
              <a:ext cx="2011363" cy="1111250"/>
              <a:chOff x="2653" y="1460"/>
              <a:chExt cx="1267" cy="700"/>
            </a:xfrm>
          </p:grpSpPr>
          <p:sp>
            <p:nvSpPr>
              <p:cNvPr id="64553" name="Freeform 41"/>
              <p:cNvSpPr>
                <a:spLocks noChangeArrowheads="1"/>
              </p:cNvSpPr>
              <p:nvPr/>
            </p:nvSpPr>
            <p:spPr bwMode="auto">
              <a:xfrm>
                <a:off x="2653" y="1460"/>
                <a:ext cx="1268" cy="700"/>
              </a:xfrm>
              <a:custGeom>
                <a:avLst/>
                <a:gdLst/>
                <a:ahLst/>
                <a:cxnLst>
                  <a:cxn ang="0">
                    <a:pos x="0" y="3091"/>
                  </a:cxn>
                  <a:cxn ang="0">
                    <a:pos x="5593" y="3091"/>
                  </a:cxn>
                  <a:cxn ang="0">
                    <a:pos x="2805" y="0"/>
                  </a:cxn>
                  <a:cxn ang="0">
                    <a:pos x="1" y="3091"/>
                  </a:cxn>
                  <a:cxn ang="0">
                    <a:pos x="0" y="3091"/>
                  </a:cxn>
                </a:cxnLst>
                <a:rect l="0" t="0" r="r" b="b"/>
                <a:pathLst>
                  <a:path w="5594" h="3092">
                    <a:moveTo>
                      <a:pt x="0" y="3091"/>
                    </a:moveTo>
                    <a:lnTo>
                      <a:pt x="5593" y="3091"/>
                    </a:lnTo>
                    <a:lnTo>
                      <a:pt x="2805" y="0"/>
                    </a:lnTo>
                    <a:lnTo>
                      <a:pt x="1" y="3091"/>
                    </a:lnTo>
                    <a:lnTo>
                      <a:pt x="0" y="3091"/>
                    </a:lnTo>
                  </a:path>
                </a:pathLst>
              </a:custGeom>
              <a:solidFill>
                <a:srgbClr val="FFFF00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b="1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4554" name="Text Box 42"/>
              <p:cNvSpPr txBox="1">
                <a:spLocks noChangeArrowheads="1"/>
              </p:cNvSpPr>
              <p:nvPr/>
            </p:nvSpPr>
            <p:spPr bwMode="auto">
              <a:xfrm>
                <a:off x="2940" y="1689"/>
                <a:ext cx="714" cy="464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</a:tabLst>
                </a:pPr>
                <a:r>
                  <a:rPr lang="fr-FR" sz="1800" b="1">
                    <a:latin typeface="Calibri" pitchFamily="34" charset="0"/>
                    <a:cs typeface="Calibri" pitchFamily="34" charset="0"/>
                  </a:rPr>
                  <a:t>VISION</a:t>
                </a:r>
              </a:p>
            </p:txBody>
          </p:sp>
        </p:grpSp>
        <p:grpSp>
          <p:nvGrpSpPr>
            <p:cNvPr id="64555" name="Group 43"/>
            <p:cNvGrpSpPr>
              <a:grpSpLocks/>
            </p:cNvGrpSpPr>
            <p:nvPr/>
          </p:nvGrpSpPr>
          <p:grpSpPr bwMode="auto">
            <a:xfrm>
              <a:off x="4213300" y="5216177"/>
              <a:ext cx="2063750" cy="388937"/>
              <a:chOff x="2641" y="3374"/>
              <a:chExt cx="1300" cy="245"/>
            </a:xfrm>
          </p:grpSpPr>
          <p:sp>
            <p:nvSpPr>
              <p:cNvPr id="64556" name="Freeform 44"/>
              <p:cNvSpPr>
                <a:spLocks noChangeArrowheads="1"/>
              </p:cNvSpPr>
              <p:nvPr/>
            </p:nvSpPr>
            <p:spPr bwMode="auto">
              <a:xfrm>
                <a:off x="2641" y="3375"/>
                <a:ext cx="1300" cy="2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737" y="0"/>
                  </a:cxn>
                  <a:cxn ang="0">
                    <a:pos x="2877" y="1079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5738" h="1080">
                    <a:moveTo>
                      <a:pt x="0" y="0"/>
                    </a:moveTo>
                    <a:lnTo>
                      <a:pt x="5737" y="0"/>
                    </a:lnTo>
                    <a:lnTo>
                      <a:pt x="2877" y="1079"/>
                    </a:ln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b="1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4557" name="Text Box 45"/>
              <p:cNvSpPr txBox="1">
                <a:spLocks noChangeArrowheads="1"/>
              </p:cNvSpPr>
              <p:nvPr/>
            </p:nvSpPr>
            <p:spPr bwMode="auto">
              <a:xfrm>
                <a:off x="2935" y="3374"/>
                <a:ext cx="733" cy="169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</a:tabLst>
                </a:pPr>
                <a:r>
                  <a:rPr lang="fr-FR" sz="1800" b="1">
                    <a:latin typeface="Calibri" pitchFamily="34" charset="0"/>
                    <a:cs typeface="Calibri" pitchFamily="34" charset="0"/>
                  </a:rPr>
                  <a:t>RÉSULTAT</a:t>
                </a:r>
              </a:p>
            </p:txBody>
          </p:sp>
        </p:grpSp>
        <p:grpSp>
          <p:nvGrpSpPr>
            <p:cNvPr id="64558" name="Group 46"/>
            <p:cNvGrpSpPr>
              <a:grpSpLocks/>
            </p:cNvGrpSpPr>
            <p:nvPr/>
          </p:nvGrpSpPr>
          <p:grpSpPr bwMode="auto">
            <a:xfrm>
              <a:off x="4241875" y="3327052"/>
              <a:ext cx="2005013" cy="546100"/>
              <a:chOff x="2659" y="2184"/>
              <a:chExt cx="1263" cy="344"/>
            </a:xfrm>
          </p:grpSpPr>
          <p:sp>
            <p:nvSpPr>
              <p:cNvPr id="64559" name="Freeform 47"/>
              <p:cNvSpPr>
                <a:spLocks noChangeArrowheads="1"/>
              </p:cNvSpPr>
              <p:nvPr/>
            </p:nvSpPr>
            <p:spPr bwMode="auto">
              <a:xfrm>
                <a:off x="2659" y="2184"/>
                <a:ext cx="1263" cy="344"/>
              </a:xfrm>
              <a:custGeom>
                <a:avLst/>
                <a:gdLst/>
                <a:ahLst/>
                <a:cxnLst>
                  <a:cxn ang="0">
                    <a:pos x="0" y="1521"/>
                  </a:cxn>
                  <a:cxn ang="0">
                    <a:pos x="5574" y="1521"/>
                  </a:cxn>
                  <a:cxn ang="0">
                    <a:pos x="5574" y="0"/>
                  </a:cxn>
                  <a:cxn ang="0">
                    <a:pos x="0" y="0"/>
                  </a:cxn>
                  <a:cxn ang="0">
                    <a:pos x="1" y="1521"/>
                  </a:cxn>
                  <a:cxn ang="0">
                    <a:pos x="0" y="1521"/>
                  </a:cxn>
                </a:cxnLst>
                <a:rect l="0" t="0" r="r" b="b"/>
                <a:pathLst>
                  <a:path w="5575" h="1522">
                    <a:moveTo>
                      <a:pt x="0" y="1521"/>
                    </a:moveTo>
                    <a:lnTo>
                      <a:pt x="5574" y="1521"/>
                    </a:lnTo>
                    <a:lnTo>
                      <a:pt x="5574" y="0"/>
                    </a:lnTo>
                    <a:lnTo>
                      <a:pt x="0" y="0"/>
                    </a:lnTo>
                    <a:lnTo>
                      <a:pt x="1" y="1521"/>
                    </a:lnTo>
                    <a:lnTo>
                      <a:pt x="0" y="1521"/>
                    </a:lnTo>
                  </a:path>
                </a:pathLst>
              </a:custGeom>
              <a:solidFill>
                <a:srgbClr val="FF6D50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b="1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4560" name="Text Box 48"/>
              <p:cNvSpPr txBox="1">
                <a:spLocks noChangeArrowheads="1"/>
              </p:cNvSpPr>
              <p:nvPr/>
            </p:nvSpPr>
            <p:spPr bwMode="auto">
              <a:xfrm>
                <a:off x="2777" y="2236"/>
                <a:ext cx="1027" cy="253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800" b="1">
                    <a:latin typeface="Calibri" pitchFamily="34" charset="0"/>
                    <a:cs typeface="Calibri" pitchFamily="34" charset="0"/>
                  </a:rPr>
                  <a:t>PROJET</a:t>
                </a:r>
              </a:p>
            </p:txBody>
          </p:sp>
        </p:grpSp>
        <p:grpSp>
          <p:nvGrpSpPr>
            <p:cNvPr id="64561" name="Group 49"/>
            <p:cNvGrpSpPr>
              <a:grpSpLocks/>
            </p:cNvGrpSpPr>
            <p:nvPr/>
          </p:nvGrpSpPr>
          <p:grpSpPr bwMode="auto">
            <a:xfrm>
              <a:off x="4240287" y="3904902"/>
              <a:ext cx="2006600" cy="525462"/>
              <a:chOff x="2658" y="2548"/>
              <a:chExt cx="1264" cy="331"/>
            </a:xfrm>
          </p:grpSpPr>
          <p:sp>
            <p:nvSpPr>
              <p:cNvPr id="64562" name="Freeform 50"/>
              <p:cNvSpPr>
                <a:spLocks noChangeArrowheads="1"/>
              </p:cNvSpPr>
              <p:nvPr/>
            </p:nvSpPr>
            <p:spPr bwMode="auto">
              <a:xfrm>
                <a:off x="2658" y="2548"/>
                <a:ext cx="1264" cy="331"/>
              </a:xfrm>
              <a:custGeom>
                <a:avLst/>
                <a:gdLst/>
                <a:ahLst/>
                <a:cxnLst>
                  <a:cxn ang="0">
                    <a:pos x="0" y="1464"/>
                  </a:cxn>
                  <a:cxn ang="0">
                    <a:pos x="5578" y="1464"/>
                  </a:cxn>
                  <a:cxn ang="0">
                    <a:pos x="5578" y="0"/>
                  </a:cxn>
                  <a:cxn ang="0">
                    <a:pos x="0" y="0"/>
                  </a:cxn>
                  <a:cxn ang="0">
                    <a:pos x="1" y="1464"/>
                  </a:cxn>
                  <a:cxn ang="0">
                    <a:pos x="0" y="1464"/>
                  </a:cxn>
                </a:cxnLst>
                <a:rect l="0" t="0" r="r" b="b"/>
                <a:pathLst>
                  <a:path w="5579" h="1465">
                    <a:moveTo>
                      <a:pt x="0" y="1464"/>
                    </a:moveTo>
                    <a:lnTo>
                      <a:pt x="5578" y="1464"/>
                    </a:lnTo>
                    <a:lnTo>
                      <a:pt x="5578" y="0"/>
                    </a:lnTo>
                    <a:lnTo>
                      <a:pt x="0" y="0"/>
                    </a:lnTo>
                    <a:lnTo>
                      <a:pt x="1" y="1464"/>
                    </a:lnTo>
                    <a:lnTo>
                      <a:pt x="0" y="1464"/>
                    </a:lnTo>
                  </a:path>
                </a:pathLst>
              </a:custGeom>
              <a:solidFill>
                <a:srgbClr val="00FF00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b="1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4563" name="Text Box 51"/>
              <p:cNvSpPr txBox="1">
                <a:spLocks noChangeArrowheads="1"/>
              </p:cNvSpPr>
              <p:nvPr/>
            </p:nvSpPr>
            <p:spPr bwMode="auto">
              <a:xfrm>
                <a:off x="2776" y="2598"/>
                <a:ext cx="1028" cy="244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800" b="1">
                    <a:latin typeface="Calibri" pitchFamily="34" charset="0"/>
                    <a:cs typeface="Calibri" pitchFamily="34" charset="0"/>
                  </a:rPr>
                  <a:t>RELATIONS</a:t>
                </a:r>
              </a:p>
            </p:txBody>
          </p:sp>
        </p:grpSp>
        <p:grpSp>
          <p:nvGrpSpPr>
            <p:cNvPr id="64564" name="Group 52"/>
            <p:cNvGrpSpPr>
              <a:grpSpLocks/>
            </p:cNvGrpSpPr>
            <p:nvPr/>
          </p:nvGrpSpPr>
          <p:grpSpPr bwMode="auto">
            <a:xfrm>
              <a:off x="4230762" y="4452590"/>
              <a:ext cx="2014538" cy="523875"/>
              <a:chOff x="2652" y="2893"/>
              <a:chExt cx="1269" cy="330"/>
            </a:xfrm>
          </p:grpSpPr>
          <p:sp>
            <p:nvSpPr>
              <p:cNvPr id="64565" name="Freeform 53"/>
              <p:cNvSpPr>
                <a:spLocks noChangeArrowheads="1"/>
              </p:cNvSpPr>
              <p:nvPr/>
            </p:nvSpPr>
            <p:spPr bwMode="auto">
              <a:xfrm>
                <a:off x="2652" y="2893"/>
                <a:ext cx="1269" cy="330"/>
              </a:xfrm>
              <a:custGeom>
                <a:avLst/>
                <a:gdLst/>
                <a:ahLst/>
                <a:cxnLst>
                  <a:cxn ang="0">
                    <a:pos x="0" y="1460"/>
                  </a:cxn>
                  <a:cxn ang="0">
                    <a:pos x="5600" y="1460"/>
                  </a:cxn>
                  <a:cxn ang="0">
                    <a:pos x="5600" y="0"/>
                  </a:cxn>
                  <a:cxn ang="0">
                    <a:pos x="0" y="0"/>
                  </a:cxn>
                  <a:cxn ang="0">
                    <a:pos x="1" y="1460"/>
                  </a:cxn>
                  <a:cxn ang="0">
                    <a:pos x="0" y="1460"/>
                  </a:cxn>
                </a:cxnLst>
                <a:rect l="0" t="0" r="r" b="b"/>
                <a:pathLst>
                  <a:path w="5601" h="1461">
                    <a:moveTo>
                      <a:pt x="0" y="1460"/>
                    </a:moveTo>
                    <a:lnTo>
                      <a:pt x="5600" y="1460"/>
                    </a:lnTo>
                    <a:lnTo>
                      <a:pt x="5600" y="0"/>
                    </a:lnTo>
                    <a:lnTo>
                      <a:pt x="0" y="0"/>
                    </a:lnTo>
                    <a:lnTo>
                      <a:pt x="1" y="1460"/>
                    </a:lnTo>
                    <a:lnTo>
                      <a:pt x="0" y="1460"/>
                    </a:lnTo>
                  </a:path>
                </a:pathLst>
              </a:custGeom>
              <a:solidFill>
                <a:srgbClr val="D2CAAA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b="1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4566" name="Text Box 54"/>
              <p:cNvSpPr txBox="1">
                <a:spLocks noChangeArrowheads="1"/>
              </p:cNvSpPr>
              <p:nvPr/>
            </p:nvSpPr>
            <p:spPr bwMode="auto">
              <a:xfrm>
                <a:off x="2771" y="2943"/>
                <a:ext cx="1032" cy="243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800" b="1">
                    <a:latin typeface="Calibri" pitchFamily="34" charset="0"/>
                    <a:cs typeface="Calibri" pitchFamily="34" charset="0"/>
                  </a:rPr>
                  <a:t>STRUCTURE</a:t>
                </a:r>
              </a:p>
            </p:txBody>
          </p:sp>
        </p:grpSp>
        <p:grpSp>
          <p:nvGrpSpPr>
            <p:cNvPr id="64567" name="Group 55"/>
            <p:cNvGrpSpPr>
              <a:grpSpLocks/>
            </p:cNvGrpSpPr>
            <p:nvPr/>
          </p:nvGrpSpPr>
          <p:grpSpPr bwMode="auto">
            <a:xfrm>
              <a:off x="3527797" y="1367507"/>
              <a:ext cx="3444875" cy="720725"/>
              <a:chOff x="2214" y="995"/>
              <a:chExt cx="2170" cy="454"/>
            </a:xfrm>
          </p:grpSpPr>
          <p:sp>
            <p:nvSpPr>
              <p:cNvPr id="64568" name="Oval 56"/>
              <p:cNvSpPr>
                <a:spLocks noChangeArrowheads="1"/>
              </p:cNvSpPr>
              <p:nvPr/>
            </p:nvSpPr>
            <p:spPr bwMode="auto">
              <a:xfrm>
                <a:off x="2214" y="995"/>
                <a:ext cx="2170" cy="454"/>
              </a:xfrm>
              <a:prstGeom prst="ellipse">
                <a:avLst/>
              </a:prstGeom>
              <a:solidFill>
                <a:srgbClr val="FFC7FF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b="1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4569" name="Text Box 57"/>
              <p:cNvSpPr txBox="1">
                <a:spLocks noChangeArrowheads="1"/>
              </p:cNvSpPr>
              <p:nvPr/>
            </p:nvSpPr>
            <p:spPr bwMode="auto">
              <a:xfrm>
                <a:off x="2729" y="1066"/>
                <a:ext cx="1353" cy="317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800" b="1" dirty="0">
                    <a:latin typeface="Calibri" pitchFamily="34" charset="0"/>
                    <a:cs typeface="Calibri" pitchFamily="34" charset="0"/>
                  </a:rPr>
                  <a:t>SERVICE </a:t>
                </a:r>
                <a:r>
                  <a:rPr lang="fr-FR" sz="1800" b="1" dirty="0" smtClean="0">
                    <a:latin typeface="Calibri" pitchFamily="34" charset="0"/>
                    <a:cs typeface="Calibri" pitchFamily="34" charset="0"/>
                  </a:rPr>
                  <a:t>AUX AFFILIÉS</a:t>
                </a:r>
                <a:endParaRPr lang="fr-FR" sz="1800" b="1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64570" name="Group 58"/>
            <p:cNvGrpSpPr>
              <a:grpSpLocks/>
            </p:cNvGrpSpPr>
            <p:nvPr/>
          </p:nvGrpSpPr>
          <p:grpSpPr bwMode="auto">
            <a:xfrm>
              <a:off x="4103861" y="5687987"/>
              <a:ext cx="2435225" cy="738187"/>
              <a:chOff x="2520" y="3883"/>
              <a:chExt cx="1534" cy="465"/>
            </a:xfrm>
          </p:grpSpPr>
          <p:sp>
            <p:nvSpPr>
              <p:cNvPr id="64571" name="Oval 59"/>
              <p:cNvSpPr>
                <a:spLocks noChangeArrowheads="1"/>
              </p:cNvSpPr>
              <p:nvPr/>
            </p:nvSpPr>
            <p:spPr bwMode="auto">
              <a:xfrm>
                <a:off x="2520" y="3883"/>
                <a:ext cx="1534" cy="465"/>
              </a:xfrm>
              <a:prstGeom prst="ellipse">
                <a:avLst/>
              </a:prstGeom>
              <a:solidFill>
                <a:srgbClr val="A5B1FF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b="1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4572" name="Text Box 60"/>
              <p:cNvSpPr txBox="1">
                <a:spLocks noChangeArrowheads="1"/>
              </p:cNvSpPr>
              <p:nvPr/>
            </p:nvSpPr>
            <p:spPr bwMode="auto">
              <a:xfrm>
                <a:off x="2885" y="3955"/>
                <a:ext cx="831" cy="325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</a:tabLst>
                </a:pPr>
                <a:r>
                  <a:rPr lang="fr-FR" sz="1800" b="1">
                    <a:latin typeface="Calibri" pitchFamily="34" charset="0"/>
                    <a:cs typeface="Calibri" pitchFamily="34" charset="0"/>
                  </a:rPr>
                  <a:t>QUALITÉ</a:t>
                </a:r>
              </a:p>
            </p:txBody>
          </p:sp>
        </p:grpSp>
        <p:grpSp>
          <p:nvGrpSpPr>
            <p:cNvPr id="64573" name="Group 61"/>
            <p:cNvGrpSpPr>
              <a:grpSpLocks/>
            </p:cNvGrpSpPr>
            <p:nvPr/>
          </p:nvGrpSpPr>
          <p:grpSpPr bwMode="auto">
            <a:xfrm>
              <a:off x="6453262" y="2952009"/>
              <a:ext cx="1947863" cy="791865"/>
              <a:chOff x="4052" y="2023"/>
              <a:chExt cx="1227" cy="416"/>
            </a:xfrm>
          </p:grpSpPr>
          <p:sp>
            <p:nvSpPr>
              <p:cNvPr id="64574" name="Freeform 62"/>
              <p:cNvSpPr>
                <a:spLocks noChangeArrowheads="1"/>
              </p:cNvSpPr>
              <p:nvPr/>
            </p:nvSpPr>
            <p:spPr bwMode="auto">
              <a:xfrm>
                <a:off x="4052" y="2047"/>
                <a:ext cx="1227" cy="354"/>
              </a:xfrm>
              <a:custGeom>
                <a:avLst/>
                <a:gdLst/>
                <a:ahLst/>
                <a:cxnLst>
                  <a:cxn ang="0">
                    <a:pos x="0" y="971"/>
                  </a:cxn>
                  <a:cxn ang="0">
                    <a:pos x="5413" y="971"/>
                  </a:cxn>
                  <a:cxn ang="0">
                    <a:pos x="5413" y="0"/>
                  </a:cxn>
                  <a:cxn ang="0">
                    <a:pos x="0" y="0"/>
                  </a:cxn>
                  <a:cxn ang="0">
                    <a:pos x="1" y="971"/>
                  </a:cxn>
                  <a:cxn ang="0">
                    <a:pos x="0" y="971"/>
                  </a:cxn>
                </a:cxnLst>
                <a:rect l="0" t="0" r="r" b="b"/>
                <a:pathLst>
                  <a:path w="5414" h="972">
                    <a:moveTo>
                      <a:pt x="0" y="971"/>
                    </a:moveTo>
                    <a:lnTo>
                      <a:pt x="5413" y="971"/>
                    </a:lnTo>
                    <a:lnTo>
                      <a:pt x="5413" y="0"/>
                    </a:lnTo>
                    <a:lnTo>
                      <a:pt x="0" y="0"/>
                    </a:lnTo>
                    <a:lnTo>
                      <a:pt x="1" y="971"/>
                    </a:lnTo>
                    <a:lnTo>
                      <a:pt x="0" y="971"/>
                    </a:lnTo>
                  </a:path>
                </a:pathLst>
              </a:custGeom>
              <a:solidFill>
                <a:srgbClr val="FFAA7A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b="1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4575" name="Text Box 63"/>
              <p:cNvSpPr txBox="1">
                <a:spLocks noChangeArrowheads="1"/>
              </p:cNvSpPr>
              <p:nvPr/>
            </p:nvSpPr>
            <p:spPr bwMode="auto">
              <a:xfrm>
                <a:off x="4167" y="2023"/>
                <a:ext cx="998" cy="416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800" b="1" dirty="0" smtClean="0">
                    <a:latin typeface="Calibri" pitchFamily="34" charset="0"/>
                    <a:cs typeface="Calibri" pitchFamily="34" charset="0"/>
                  </a:rPr>
                  <a:t>MOBILISATION</a:t>
                </a:r>
              </a:p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800" b="1" dirty="0" smtClean="0">
                    <a:latin typeface="Calibri" pitchFamily="34" charset="0"/>
                    <a:cs typeface="Calibri" pitchFamily="34" charset="0"/>
                  </a:rPr>
                  <a:t>Donner envie</a:t>
                </a:r>
                <a:endParaRPr lang="fr-FR" sz="1800" b="1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64576" name="Group 64"/>
            <p:cNvGrpSpPr>
              <a:grpSpLocks/>
            </p:cNvGrpSpPr>
            <p:nvPr/>
          </p:nvGrpSpPr>
          <p:grpSpPr bwMode="auto">
            <a:xfrm>
              <a:off x="2087637" y="2952405"/>
              <a:ext cx="1955800" cy="744538"/>
              <a:chOff x="1302" y="1948"/>
              <a:chExt cx="1232" cy="469"/>
            </a:xfrm>
          </p:grpSpPr>
          <p:sp>
            <p:nvSpPr>
              <p:cNvPr id="64577" name="Freeform 65"/>
              <p:cNvSpPr>
                <a:spLocks noChangeArrowheads="1"/>
              </p:cNvSpPr>
              <p:nvPr/>
            </p:nvSpPr>
            <p:spPr bwMode="auto">
              <a:xfrm>
                <a:off x="1302" y="1957"/>
                <a:ext cx="1232" cy="439"/>
              </a:xfrm>
              <a:custGeom>
                <a:avLst/>
                <a:gdLst/>
                <a:ahLst/>
                <a:cxnLst>
                  <a:cxn ang="0">
                    <a:pos x="0" y="1938"/>
                  </a:cxn>
                  <a:cxn ang="0">
                    <a:pos x="5437" y="1938"/>
                  </a:cxn>
                  <a:cxn ang="0">
                    <a:pos x="5437" y="0"/>
                  </a:cxn>
                  <a:cxn ang="0">
                    <a:pos x="0" y="0"/>
                  </a:cxn>
                  <a:cxn ang="0">
                    <a:pos x="1" y="1938"/>
                  </a:cxn>
                  <a:cxn ang="0">
                    <a:pos x="0" y="1938"/>
                  </a:cxn>
                </a:cxnLst>
                <a:rect l="0" t="0" r="r" b="b"/>
                <a:pathLst>
                  <a:path w="5438" h="1939">
                    <a:moveTo>
                      <a:pt x="0" y="1938"/>
                    </a:moveTo>
                    <a:lnTo>
                      <a:pt x="5437" y="1938"/>
                    </a:lnTo>
                    <a:lnTo>
                      <a:pt x="5437" y="0"/>
                    </a:lnTo>
                    <a:lnTo>
                      <a:pt x="0" y="0"/>
                    </a:lnTo>
                    <a:lnTo>
                      <a:pt x="1" y="1938"/>
                    </a:lnTo>
                    <a:lnTo>
                      <a:pt x="0" y="1938"/>
                    </a:lnTo>
                  </a:path>
                </a:pathLst>
              </a:custGeom>
              <a:solidFill>
                <a:srgbClr val="FFC0C0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b="1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4578" name="Text Box 66"/>
              <p:cNvSpPr txBox="1">
                <a:spLocks noChangeArrowheads="1"/>
              </p:cNvSpPr>
              <p:nvPr/>
            </p:nvSpPr>
            <p:spPr bwMode="auto">
              <a:xfrm>
                <a:off x="1347" y="1948"/>
                <a:ext cx="1162" cy="469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800" b="1" dirty="0" smtClean="0">
                    <a:latin typeface="Calibri" pitchFamily="34" charset="0"/>
                    <a:cs typeface="Calibri" pitchFamily="34" charset="0"/>
                  </a:rPr>
                  <a:t>FLEXIBILITÉ</a:t>
                </a:r>
              </a:p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800" b="1" dirty="0" smtClean="0">
                    <a:latin typeface="Calibri" pitchFamily="34" charset="0"/>
                    <a:cs typeface="Calibri" pitchFamily="34" charset="0"/>
                  </a:rPr>
                  <a:t>Pouvoir s’adapter</a:t>
                </a:r>
                <a:endParaRPr lang="fr-FR" sz="1800" b="1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64579" name="Group 67"/>
            <p:cNvGrpSpPr>
              <a:grpSpLocks/>
            </p:cNvGrpSpPr>
            <p:nvPr/>
          </p:nvGrpSpPr>
          <p:grpSpPr bwMode="auto">
            <a:xfrm>
              <a:off x="1952700" y="4649440"/>
              <a:ext cx="2222500" cy="739775"/>
              <a:chOff x="1217" y="3017"/>
              <a:chExt cx="1400" cy="466"/>
            </a:xfrm>
          </p:grpSpPr>
          <p:sp>
            <p:nvSpPr>
              <p:cNvPr id="64580" name="Freeform 68"/>
              <p:cNvSpPr>
                <a:spLocks noChangeArrowheads="1"/>
              </p:cNvSpPr>
              <p:nvPr/>
            </p:nvSpPr>
            <p:spPr bwMode="auto">
              <a:xfrm>
                <a:off x="1314" y="3017"/>
                <a:ext cx="1219" cy="466"/>
              </a:xfrm>
              <a:custGeom>
                <a:avLst/>
                <a:gdLst/>
                <a:ahLst/>
                <a:cxnLst>
                  <a:cxn ang="0">
                    <a:pos x="0" y="2059"/>
                  </a:cxn>
                  <a:cxn ang="0">
                    <a:pos x="5381" y="2059"/>
                  </a:cxn>
                  <a:cxn ang="0">
                    <a:pos x="5381" y="0"/>
                  </a:cxn>
                  <a:cxn ang="0">
                    <a:pos x="0" y="0"/>
                  </a:cxn>
                  <a:cxn ang="0">
                    <a:pos x="1" y="2059"/>
                  </a:cxn>
                  <a:cxn ang="0">
                    <a:pos x="0" y="2059"/>
                  </a:cxn>
                </a:cxnLst>
                <a:rect l="0" t="0" r="r" b="b"/>
                <a:pathLst>
                  <a:path w="5382" h="2060">
                    <a:moveTo>
                      <a:pt x="0" y="2059"/>
                    </a:moveTo>
                    <a:lnTo>
                      <a:pt x="5381" y="2059"/>
                    </a:lnTo>
                    <a:lnTo>
                      <a:pt x="5381" y="0"/>
                    </a:lnTo>
                    <a:lnTo>
                      <a:pt x="0" y="0"/>
                    </a:lnTo>
                    <a:lnTo>
                      <a:pt x="1" y="2059"/>
                    </a:lnTo>
                    <a:lnTo>
                      <a:pt x="0" y="2059"/>
                    </a:lnTo>
                  </a:path>
                </a:pathLst>
              </a:custGeom>
              <a:solidFill>
                <a:srgbClr val="9AD9FF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b="1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4581" name="Text Box 69"/>
              <p:cNvSpPr txBox="1">
                <a:spLocks noChangeArrowheads="1"/>
              </p:cNvSpPr>
              <p:nvPr/>
            </p:nvSpPr>
            <p:spPr bwMode="auto">
              <a:xfrm>
                <a:off x="1217" y="3082"/>
                <a:ext cx="1400" cy="343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800" b="1" dirty="0" smtClean="0">
                    <a:latin typeface="Calibri" pitchFamily="34" charset="0"/>
                    <a:cs typeface="Calibri" pitchFamily="34" charset="0"/>
                  </a:rPr>
                  <a:t>INNOVATION</a:t>
                </a:r>
              </a:p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800" b="1" dirty="0" smtClean="0">
                    <a:latin typeface="Calibri" pitchFamily="34" charset="0"/>
                    <a:cs typeface="Calibri" pitchFamily="34" charset="0"/>
                  </a:rPr>
                  <a:t>Appel aux experts</a:t>
                </a:r>
                <a:endParaRPr lang="fr-FR" sz="1800" b="1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64582" name="Group 70"/>
            <p:cNvGrpSpPr>
              <a:grpSpLocks/>
            </p:cNvGrpSpPr>
            <p:nvPr/>
          </p:nvGrpSpPr>
          <p:grpSpPr bwMode="auto">
            <a:xfrm>
              <a:off x="6408811" y="4828820"/>
              <a:ext cx="2232025" cy="718409"/>
              <a:chOff x="4024" y="3130"/>
              <a:chExt cx="1406" cy="220"/>
            </a:xfrm>
          </p:grpSpPr>
          <p:sp>
            <p:nvSpPr>
              <p:cNvPr id="64583" name="Freeform 71"/>
              <p:cNvSpPr>
                <a:spLocks noChangeArrowheads="1"/>
              </p:cNvSpPr>
              <p:nvPr/>
            </p:nvSpPr>
            <p:spPr bwMode="auto">
              <a:xfrm>
                <a:off x="4056" y="3130"/>
                <a:ext cx="1285" cy="220"/>
              </a:xfrm>
              <a:custGeom>
                <a:avLst/>
                <a:gdLst/>
                <a:ahLst/>
                <a:cxnLst>
                  <a:cxn ang="0">
                    <a:pos x="0" y="972"/>
                  </a:cxn>
                  <a:cxn ang="0">
                    <a:pos x="5669" y="972"/>
                  </a:cxn>
                  <a:cxn ang="0">
                    <a:pos x="5669" y="0"/>
                  </a:cxn>
                  <a:cxn ang="0">
                    <a:pos x="0" y="0"/>
                  </a:cxn>
                  <a:cxn ang="0">
                    <a:pos x="1" y="972"/>
                  </a:cxn>
                  <a:cxn ang="0">
                    <a:pos x="0" y="972"/>
                  </a:cxn>
                </a:cxnLst>
                <a:rect l="0" t="0" r="r" b="b"/>
                <a:pathLst>
                  <a:path w="5670" h="973">
                    <a:moveTo>
                      <a:pt x="0" y="972"/>
                    </a:moveTo>
                    <a:lnTo>
                      <a:pt x="5669" y="972"/>
                    </a:lnTo>
                    <a:lnTo>
                      <a:pt x="5669" y="0"/>
                    </a:lnTo>
                    <a:lnTo>
                      <a:pt x="0" y="0"/>
                    </a:lnTo>
                    <a:lnTo>
                      <a:pt x="1" y="972"/>
                    </a:lnTo>
                    <a:lnTo>
                      <a:pt x="0" y="972"/>
                    </a:lnTo>
                  </a:path>
                </a:pathLst>
              </a:custGeom>
              <a:solidFill>
                <a:srgbClr val="E8EC80"/>
              </a:solidFill>
              <a:ln w="1512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 b="1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4584" name="Text Box 72"/>
              <p:cNvSpPr txBox="1">
                <a:spLocks noChangeArrowheads="1"/>
              </p:cNvSpPr>
              <p:nvPr/>
            </p:nvSpPr>
            <p:spPr bwMode="auto">
              <a:xfrm>
                <a:off x="4024" y="3151"/>
                <a:ext cx="1406" cy="169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800" b="1" dirty="0" smtClean="0">
                    <a:latin typeface="Calibri" pitchFamily="34" charset="0"/>
                    <a:cs typeface="Calibri" pitchFamily="34" charset="0"/>
                  </a:rPr>
                  <a:t>PRODUCTIVITÉ</a:t>
                </a:r>
              </a:p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600" b="1" dirty="0" smtClean="0">
                    <a:latin typeface="Calibri" pitchFamily="34" charset="0"/>
                    <a:cs typeface="Calibri" pitchFamily="34" charset="0"/>
                  </a:rPr>
                  <a:t>Créer des événements</a:t>
                </a:r>
                <a:endParaRPr lang="fr-FR" sz="1600" b="1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sp>
        <p:nvSpPr>
          <p:cNvPr id="78" name="Text Box 1"/>
          <p:cNvSpPr txBox="1">
            <a:spLocks noChangeArrowheads="1"/>
          </p:cNvSpPr>
          <p:nvPr/>
        </p:nvSpPr>
        <p:spPr bwMode="auto">
          <a:xfrm>
            <a:off x="0" y="431403"/>
            <a:ext cx="10367964" cy="477837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Management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global</a:t>
            </a:r>
          </a:p>
        </p:txBody>
      </p:sp>
      <p:pic>
        <p:nvPicPr>
          <p:cNvPr id="79" name="Image 78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0" y="604838"/>
            <a:ext cx="10367964" cy="50006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Facteurs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de concurrence</a:t>
            </a:r>
          </a:p>
        </p:txBody>
      </p:sp>
      <p:grpSp>
        <p:nvGrpSpPr>
          <p:cNvPr id="65575" name="Group 39"/>
          <p:cNvGrpSpPr>
            <a:grpSpLocks/>
          </p:cNvGrpSpPr>
          <p:nvPr/>
        </p:nvGrpSpPr>
        <p:grpSpPr bwMode="auto">
          <a:xfrm>
            <a:off x="1120775" y="1581150"/>
            <a:ext cx="8256588" cy="4749800"/>
            <a:chOff x="706" y="996"/>
            <a:chExt cx="5201" cy="2992"/>
          </a:xfrm>
        </p:grpSpPr>
        <p:sp>
          <p:nvSpPr>
            <p:cNvPr id="65576" name="Line 40"/>
            <p:cNvSpPr>
              <a:spLocks noChangeShapeType="1"/>
            </p:cNvSpPr>
            <p:nvPr/>
          </p:nvSpPr>
          <p:spPr bwMode="auto">
            <a:xfrm>
              <a:off x="3370" y="1416"/>
              <a:ext cx="0" cy="685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5577" name="Text Box 41"/>
            <p:cNvSpPr txBox="1">
              <a:spLocks noChangeArrowheads="1"/>
            </p:cNvSpPr>
            <p:nvPr/>
          </p:nvSpPr>
          <p:spPr bwMode="auto">
            <a:xfrm>
              <a:off x="2494" y="1678"/>
              <a:ext cx="1783" cy="15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600" b="1" dirty="0" smtClean="0">
                  <a:latin typeface="Calibri" pitchFamily="34" charset="0"/>
                  <a:cs typeface="Calibri" pitchFamily="34" charset="0"/>
                </a:rPr>
                <a:t>Menace </a:t>
              </a:r>
              <a:r>
                <a:rPr lang="fr-FR" sz="1600" b="1" dirty="0">
                  <a:latin typeface="Calibri" pitchFamily="34" charset="0"/>
                  <a:cs typeface="Calibri" pitchFamily="34" charset="0"/>
                </a:rPr>
                <a:t>de nouveaux entrants</a:t>
              </a:r>
            </a:p>
          </p:txBody>
        </p:sp>
        <p:sp>
          <p:nvSpPr>
            <p:cNvPr id="65578" name="Text Box 42"/>
            <p:cNvSpPr txBox="1">
              <a:spLocks noChangeArrowheads="1"/>
            </p:cNvSpPr>
            <p:nvPr/>
          </p:nvSpPr>
          <p:spPr bwMode="auto">
            <a:xfrm>
              <a:off x="4121" y="2392"/>
              <a:ext cx="688" cy="32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600" b="1" dirty="0" smtClean="0">
                  <a:latin typeface="Calibri" pitchFamily="34" charset="0"/>
                  <a:cs typeface="Calibri" pitchFamily="34" charset="0"/>
                </a:rPr>
                <a:t>Pouvoir </a:t>
              </a:r>
              <a:r>
                <a:rPr lang="fr-FR" sz="1600" b="1" dirty="0">
                  <a:latin typeface="Calibri" pitchFamily="34" charset="0"/>
                  <a:cs typeface="Calibri" pitchFamily="34" charset="0"/>
                </a:rPr>
                <a:t>de</a:t>
              </a:r>
            </a:p>
            <a:p>
              <a:pPr>
                <a:lnSpc>
                  <a:spcPct val="100000"/>
                </a:lnSpc>
                <a:spcBef>
                  <a:spcPts val="238"/>
                </a:spcBef>
                <a:tabLst>
                  <a:tab pos="723900" algn="l"/>
                </a:tabLst>
              </a:pPr>
              <a:r>
                <a:rPr lang="fr-FR" sz="1600" b="1" dirty="0">
                  <a:latin typeface="Calibri" pitchFamily="34" charset="0"/>
                  <a:cs typeface="Calibri" pitchFamily="34" charset="0"/>
                </a:rPr>
                <a:t>négociation</a:t>
              </a:r>
            </a:p>
          </p:txBody>
        </p:sp>
        <p:sp>
          <p:nvSpPr>
            <p:cNvPr id="65579" name="Text Box 43"/>
            <p:cNvSpPr txBox="1">
              <a:spLocks noChangeArrowheads="1"/>
            </p:cNvSpPr>
            <p:nvPr/>
          </p:nvSpPr>
          <p:spPr bwMode="auto">
            <a:xfrm>
              <a:off x="2583" y="3124"/>
              <a:ext cx="1568" cy="32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600" b="1" dirty="0" smtClean="0">
                  <a:latin typeface="Calibri" pitchFamily="34" charset="0"/>
                  <a:cs typeface="Calibri" pitchFamily="34" charset="0"/>
                </a:rPr>
                <a:t>Menace </a:t>
              </a:r>
              <a:r>
                <a:rPr lang="fr-FR" sz="1600" b="1" dirty="0">
                  <a:latin typeface="Calibri" pitchFamily="34" charset="0"/>
                  <a:cs typeface="Calibri" pitchFamily="34" charset="0"/>
                </a:rPr>
                <a:t>de </a:t>
              </a:r>
              <a:r>
                <a:rPr lang="fr-FR" sz="1600" b="1" dirty="0" smtClean="0">
                  <a:latin typeface="Calibri" pitchFamily="34" charset="0"/>
                  <a:cs typeface="Calibri" pitchFamily="34" charset="0"/>
                </a:rPr>
                <a:t>nouvelles disciplines</a:t>
              </a:r>
              <a:endParaRPr lang="fr-FR" sz="1600" b="1" dirty="0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spcBef>
                  <a:spcPts val="238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600" b="1" dirty="0">
                  <a:latin typeface="Calibri" pitchFamily="34" charset="0"/>
                  <a:cs typeface="Calibri" pitchFamily="34" charset="0"/>
                </a:rPr>
                <a:t>ou </a:t>
              </a:r>
              <a:r>
                <a:rPr lang="fr-FR" sz="1600" b="1" dirty="0" smtClean="0">
                  <a:latin typeface="Calibri" pitchFamily="34" charset="0"/>
                  <a:cs typeface="Calibri" pitchFamily="34" charset="0"/>
                </a:rPr>
                <a:t>styles </a:t>
              </a:r>
              <a:r>
                <a:rPr lang="fr-FR" sz="1600" b="1" dirty="0">
                  <a:latin typeface="Calibri" pitchFamily="34" charset="0"/>
                  <a:cs typeface="Calibri" pitchFamily="34" charset="0"/>
                </a:rPr>
                <a:t>de substitution</a:t>
              </a:r>
            </a:p>
          </p:txBody>
        </p:sp>
        <p:grpSp>
          <p:nvGrpSpPr>
            <p:cNvPr id="65580" name="Group 44"/>
            <p:cNvGrpSpPr>
              <a:grpSpLocks/>
            </p:cNvGrpSpPr>
            <p:nvPr/>
          </p:nvGrpSpPr>
          <p:grpSpPr bwMode="auto">
            <a:xfrm>
              <a:off x="2313" y="996"/>
              <a:ext cx="1996" cy="508"/>
              <a:chOff x="2313" y="996"/>
              <a:chExt cx="1996" cy="508"/>
            </a:xfrm>
          </p:grpSpPr>
          <p:sp>
            <p:nvSpPr>
              <p:cNvPr id="65581" name="Freeform 45"/>
              <p:cNvSpPr>
                <a:spLocks noChangeArrowheads="1"/>
              </p:cNvSpPr>
              <p:nvPr/>
            </p:nvSpPr>
            <p:spPr bwMode="auto">
              <a:xfrm>
                <a:off x="2358" y="996"/>
                <a:ext cx="1905" cy="508"/>
              </a:xfrm>
              <a:custGeom>
                <a:avLst/>
                <a:gdLst/>
                <a:ahLst/>
                <a:cxnLst>
                  <a:cxn ang="0">
                    <a:pos x="0" y="2242"/>
                  </a:cxn>
                  <a:cxn ang="0">
                    <a:pos x="6050" y="2242"/>
                  </a:cxn>
                  <a:cxn ang="0">
                    <a:pos x="6050" y="0"/>
                  </a:cxn>
                  <a:cxn ang="0">
                    <a:pos x="0" y="0"/>
                  </a:cxn>
                  <a:cxn ang="0">
                    <a:pos x="1" y="2242"/>
                  </a:cxn>
                  <a:cxn ang="0">
                    <a:pos x="0" y="2242"/>
                  </a:cxn>
                </a:cxnLst>
                <a:rect l="0" t="0" r="r" b="b"/>
                <a:pathLst>
                  <a:path w="6051" h="2243">
                    <a:moveTo>
                      <a:pt x="0" y="2242"/>
                    </a:moveTo>
                    <a:lnTo>
                      <a:pt x="6050" y="2242"/>
                    </a:lnTo>
                    <a:lnTo>
                      <a:pt x="6050" y="0"/>
                    </a:lnTo>
                    <a:lnTo>
                      <a:pt x="0" y="0"/>
                    </a:lnTo>
                    <a:lnTo>
                      <a:pt x="1" y="2242"/>
                    </a:lnTo>
                    <a:lnTo>
                      <a:pt x="0" y="2242"/>
                    </a:lnTo>
                  </a:path>
                </a:pathLst>
              </a:custGeom>
              <a:solidFill>
                <a:srgbClr val="00FF00"/>
              </a:solidFill>
              <a:ln w="1512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5582" name="Text Box 46"/>
              <p:cNvSpPr txBox="1">
                <a:spLocks noChangeArrowheads="1"/>
              </p:cNvSpPr>
              <p:nvPr/>
            </p:nvSpPr>
            <p:spPr bwMode="auto">
              <a:xfrm>
                <a:off x="2313" y="1066"/>
                <a:ext cx="1996" cy="385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900" b="1" dirty="0" smtClean="0">
                    <a:latin typeface="Calibri" pitchFamily="34" charset="0"/>
                    <a:cs typeface="Calibri" pitchFamily="34" charset="0"/>
                  </a:rPr>
                  <a:t>Concurrence potentielle</a:t>
                </a:r>
              </a:p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900" b="1" dirty="0" smtClean="0">
                    <a:latin typeface="Calibri" pitchFamily="34" charset="0"/>
                    <a:cs typeface="Calibri" pitchFamily="34" charset="0"/>
                  </a:rPr>
                  <a:t>Autres fédérations et clubs</a:t>
                </a:r>
                <a:endParaRPr lang="fr-FR" sz="1900" b="1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65583" name="Group 47"/>
            <p:cNvGrpSpPr>
              <a:grpSpLocks/>
            </p:cNvGrpSpPr>
            <p:nvPr/>
          </p:nvGrpSpPr>
          <p:grpSpPr bwMode="auto">
            <a:xfrm>
              <a:off x="4850" y="2376"/>
              <a:ext cx="1057" cy="355"/>
              <a:chOff x="4850" y="2376"/>
              <a:chExt cx="1057" cy="355"/>
            </a:xfrm>
          </p:grpSpPr>
          <p:sp>
            <p:nvSpPr>
              <p:cNvPr id="65584" name="Freeform 48"/>
              <p:cNvSpPr>
                <a:spLocks noChangeArrowheads="1"/>
              </p:cNvSpPr>
              <p:nvPr/>
            </p:nvSpPr>
            <p:spPr bwMode="auto">
              <a:xfrm>
                <a:off x="4850" y="2376"/>
                <a:ext cx="1057" cy="355"/>
              </a:xfrm>
              <a:custGeom>
                <a:avLst/>
                <a:gdLst/>
                <a:ahLst/>
                <a:cxnLst>
                  <a:cxn ang="0">
                    <a:pos x="0" y="1569"/>
                  </a:cxn>
                  <a:cxn ang="0">
                    <a:pos x="4664" y="1569"/>
                  </a:cxn>
                  <a:cxn ang="0">
                    <a:pos x="4664" y="0"/>
                  </a:cxn>
                  <a:cxn ang="0">
                    <a:pos x="0" y="0"/>
                  </a:cxn>
                  <a:cxn ang="0">
                    <a:pos x="1" y="1569"/>
                  </a:cxn>
                  <a:cxn ang="0">
                    <a:pos x="0" y="1569"/>
                  </a:cxn>
                </a:cxnLst>
                <a:rect l="0" t="0" r="r" b="b"/>
                <a:pathLst>
                  <a:path w="4665" h="1570">
                    <a:moveTo>
                      <a:pt x="0" y="1569"/>
                    </a:moveTo>
                    <a:lnTo>
                      <a:pt x="4664" y="1569"/>
                    </a:lnTo>
                    <a:lnTo>
                      <a:pt x="4664" y="0"/>
                    </a:lnTo>
                    <a:lnTo>
                      <a:pt x="0" y="0"/>
                    </a:lnTo>
                    <a:lnTo>
                      <a:pt x="1" y="1569"/>
                    </a:lnTo>
                    <a:lnTo>
                      <a:pt x="0" y="1569"/>
                    </a:lnTo>
                  </a:path>
                </a:pathLst>
              </a:custGeom>
              <a:solidFill>
                <a:srgbClr val="FFAD2C"/>
              </a:solidFill>
              <a:ln w="1512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5585" name="Text Box 49"/>
              <p:cNvSpPr txBox="1">
                <a:spLocks noChangeArrowheads="1"/>
              </p:cNvSpPr>
              <p:nvPr/>
            </p:nvSpPr>
            <p:spPr bwMode="auto">
              <a:xfrm>
                <a:off x="4948" y="2428"/>
                <a:ext cx="860" cy="261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</a:tabLst>
                </a:pPr>
                <a:r>
                  <a:rPr lang="fr-FR" sz="1900" b="1" dirty="0" smtClean="0">
                    <a:latin typeface="Calibri" pitchFamily="34" charset="0"/>
                    <a:cs typeface="Calibri" pitchFamily="34" charset="0"/>
                  </a:rPr>
                  <a:t>Affiliés</a:t>
                </a:r>
                <a:endParaRPr lang="fr-FR" sz="1900" b="1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65586" name="Group 50"/>
            <p:cNvGrpSpPr>
              <a:grpSpLocks/>
            </p:cNvGrpSpPr>
            <p:nvPr/>
          </p:nvGrpSpPr>
          <p:grpSpPr bwMode="auto">
            <a:xfrm>
              <a:off x="706" y="2285"/>
              <a:ext cx="1160" cy="508"/>
              <a:chOff x="706" y="2285"/>
              <a:chExt cx="1160" cy="508"/>
            </a:xfrm>
          </p:grpSpPr>
          <p:sp>
            <p:nvSpPr>
              <p:cNvPr id="65587" name="Freeform 51"/>
              <p:cNvSpPr>
                <a:spLocks noChangeArrowheads="1"/>
              </p:cNvSpPr>
              <p:nvPr/>
            </p:nvSpPr>
            <p:spPr bwMode="auto">
              <a:xfrm>
                <a:off x="706" y="2285"/>
                <a:ext cx="1160" cy="508"/>
              </a:xfrm>
              <a:custGeom>
                <a:avLst/>
                <a:gdLst/>
                <a:ahLst/>
                <a:cxnLst>
                  <a:cxn ang="0">
                    <a:pos x="0" y="2243"/>
                  </a:cxn>
                  <a:cxn ang="0">
                    <a:pos x="5118" y="2243"/>
                  </a:cxn>
                  <a:cxn ang="0">
                    <a:pos x="5118" y="0"/>
                  </a:cxn>
                  <a:cxn ang="0">
                    <a:pos x="0" y="0"/>
                  </a:cxn>
                  <a:cxn ang="0">
                    <a:pos x="1" y="2243"/>
                  </a:cxn>
                  <a:cxn ang="0">
                    <a:pos x="0" y="2243"/>
                  </a:cxn>
                </a:cxnLst>
                <a:rect l="0" t="0" r="r" b="b"/>
                <a:pathLst>
                  <a:path w="5119" h="2244">
                    <a:moveTo>
                      <a:pt x="0" y="2243"/>
                    </a:moveTo>
                    <a:lnTo>
                      <a:pt x="5118" y="2243"/>
                    </a:lnTo>
                    <a:lnTo>
                      <a:pt x="5118" y="0"/>
                    </a:lnTo>
                    <a:lnTo>
                      <a:pt x="0" y="0"/>
                    </a:lnTo>
                    <a:lnTo>
                      <a:pt x="1" y="2243"/>
                    </a:lnTo>
                    <a:lnTo>
                      <a:pt x="0" y="2243"/>
                    </a:lnTo>
                  </a:path>
                </a:pathLst>
              </a:custGeom>
              <a:solidFill>
                <a:srgbClr val="FFFF00"/>
              </a:solidFill>
              <a:ln w="1512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5588" name="Text Box 52"/>
              <p:cNvSpPr txBox="1">
                <a:spLocks noChangeArrowheads="1"/>
              </p:cNvSpPr>
              <p:nvPr/>
            </p:nvSpPr>
            <p:spPr bwMode="auto">
              <a:xfrm>
                <a:off x="815" y="2356"/>
                <a:ext cx="943" cy="385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900" b="1" dirty="0">
                    <a:latin typeface="Calibri" pitchFamily="34" charset="0"/>
                    <a:cs typeface="Calibri" pitchFamily="34" charset="0"/>
                  </a:rPr>
                  <a:t>Fournisseurs</a:t>
                </a:r>
              </a:p>
              <a:p>
                <a:pPr algn="ctr">
                  <a:lnSpc>
                    <a:spcPct val="100000"/>
                  </a:lnSpc>
                  <a:spcBef>
                    <a:spcPts val="288"/>
                  </a:spcBef>
                  <a:tabLst>
                    <a:tab pos="723900" algn="l"/>
                    <a:tab pos="1447800" algn="l"/>
                  </a:tabLst>
                </a:pPr>
                <a:r>
                  <a:rPr lang="fr-FR" sz="1900" b="1" dirty="0">
                    <a:latin typeface="Calibri" pitchFamily="34" charset="0"/>
                    <a:cs typeface="Calibri" pitchFamily="34" charset="0"/>
                  </a:rPr>
                  <a:t>Partenaires</a:t>
                </a:r>
              </a:p>
            </p:txBody>
          </p:sp>
        </p:grpSp>
        <p:grpSp>
          <p:nvGrpSpPr>
            <p:cNvPr id="65589" name="Group 53"/>
            <p:cNvGrpSpPr>
              <a:grpSpLocks/>
            </p:cNvGrpSpPr>
            <p:nvPr/>
          </p:nvGrpSpPr>
          <p:grpSpPr bwMode="auto">
            <a:xfrm>
              <a:off x="2743" y="2099"/>
              <a:ext cx="1264" cy="887"/>
              <a:chOff x="2743" y="2099"/>
              <a:chExt cx="1264" cy="887"/>
            </a:xfrm>
          </p:grpSpPr>
          <p:sp>
            <p:nvSpPr>
              <p:cNvPr id="65590" name="Oval 54"/>
              <p:cNvSpPr>
                <a:spLocks noChangeArrowheads="1"/>
              </p:cNvSpPr>
              <p:nvPr/>
            </p:nvSpPr>
            <p:spPr bwMode="auto">
              <a:xfrm>
                <a:off x="2743" y="2099"/>
                <a:ext cx="1264" cy="887"/>
              </a:xfrm>
              <a:prstGeom prst="ellipse">
                <a:avLst/>
              </a:prstGeom>
              <a:solidFill>
                <a:srgbClr val="F32D3B"/>
              </a:solidFill>
              <a:ln w="1512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5591" name="Text Box 55"/>
              <p:cNvSpPr txBox="1">
                <a:spLocks noChangeArrowheads="1"/>
              </p:cNvSpPr>
              <p:nvPr/>
            </p:nvSpPr>
            <p:spPr bwMode="auto">
              <a:xfrm>
                <a:off x="2952" y="2271"/>
                <a:ext cx="862" cy="566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</a:tabLst>
                </a:pPr>
                <a:r>
                  <a:rPr lang="fr-FR" sz="1900" b="1" dirty="0">
                    <a:solidFill>
                      <a:srgbClr val="FFFFFF"/>
                    </a:solidFill>
                    <a:latin typeface="Calibri" pitchFamily="34" charset="0"/>
                    <a:cs typeface="Calibri" pitchFamily="34" charset="0"/>
                  </a:rPr>
                  <a:t>Concurrence</a:t>
                </a:r>
              </a:p>
              <a:p>
                <a:pPr algn="ctr">
                  <a:lnSpc>
                    <a:spcPct val="100000"/>
                  </a:lnSpc>
                  <a:spcBef>
                    <a:spcPts val="288"/>
                  </a:spcBef>
                  <a:tabLst>
                    <a:tab pos="723900" algn="l"/>
                  </a:tabLst>
                </a:pPr>
                <a:r>
                  <a:rPr lang="fr-FR" sz="1900" b="1" dirty="0">
                    <a:solidFill>
                      <a:srgbClr val="FFFFFF"/>
                    </a:solidFill>
                    <a:latin typeface="Calibri" pitchFamily="34" charset="0"/>
                    <a:cs typeface="Calibri" pitchFamily="34" charset="0"/>
                  </a:rPr>
                  <a:t>directe existante</a:t>
                </a:r>
              </a:p>
            </p:txBody>
          </p:sp>
        </p:grpSp>
        <p:sp>
          <p:nvSpPr>
            <p:cNvPr id="65592" name="Text Box 56"/>
            <p:cNvSpPr txBox="1">
              <a:spLocks noChangeArrowheads="1"/>
            </p:cNvSpPr>
            <p:nvPr/>
          </p:nvSpPr>
          <p:spPr bwMode="auto">
            <a:xfrm>
              <a:off x="1942" y="2376"/>
              <a:ext cx="688" cy="32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600" b="1" dirty="0" smtClean="0">
                  <a:latin typeface="Calibri" pitchFamily="34" charset="0"/>
                  <a:cs typeface="Calibri" pitchFamily="34" charset="0"/>
                </a:rPr>
                <a:t>Pouvoir </a:t>
              </a:r>
              <a:r>
                <a:rPr lang="fr-FR" sz="1600" b="1" dirty="0">
                  <a:latin typeface="Calibri" pitchFamily="34" charset="0"/>
                  <a:cs typeface="Calibri" pitchFamily="34" charset="0"/>
                </a:rPr>
                <a:t>de</a:t>
              </a:r>
            </a:p>
            <a:p>
              <a:pPr>
                <a:lnSpc>
                  <a:spcPct val="100000"/>
                </a:lnSpc>
                <a:spcBef>
                  <a:spcPts val="238"/>
                </a:spcBef>
                <a:tabLst>
                  <a:tab pos="723900" algn="l"/>
                </a:tabLst>
              </a:pPr>
              <a:r>
                <a:rPr lang="fr-FR" sz="1600" b="1" dirty="0">
                  <a:latin typeface="Calibri" pitchFamily="34" charset="0"/>
                  <a:cs typeface="Calibri" pitchFamily="34" charset="0"/>
                </a:rPr>
                <a:t>négociation</a:t>
              </a:r>
            </a:p>
          </p:txBody>
        </p:sp>
        <p:sp>
          <p:nvSpPr>
            <p:cNvPr id="65593" name="Line 57"/>
            <p:cNvSpPr>
              <a:spLocks noChangeShapeType="1"/>
            </p:cNvSpPr>
            <p:nvPr/>
          </p:nvSpPr>
          <p:spPr bwMode="auto">
            <a:xfrm flipH="1">
              <a:off x="3994" y="2557"/>
              <a:ext cx="847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5594" name="Line 58"/>
            <p:cNvSpPr>
              <a:spLocks noChangeShapeType="1"/>
            </p:cNvSpPr>
            <p:nvPr/>
          </p:nvSpPr>
          <p:spPr bwMode="auto">
            <a:xfrm>
              <a:off x="1877" y="2535"/>
              <a:ext cx="845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5595" name="Line 59"/>
            <p:cNvSpPr>
              <a:spLocks noChangeShapeType="1"/>
            </p:cNvSpPr>
            <p:nvPr/>
          </p:nvSpPr>
          <p:spPr bwMode="auto">
            <a:xfrm flipV="1">
              <a:off x="3384" y="2976"/>
              <a:ext cx="0" cy="687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grpSp>
          <p:nvGrpSpPr>
            <p:cNvPr id="65596" name="Group 60"/>
            <p:cNvGrpSpPr>
              <a:grpSpLocks/>
            </p:cNvGrpSpPr>
            <p:nvPr/>
          </p:nvGrpSpPr>
          <p:grpSpPr bwMode="auto">
            <a:xfrm>
              <a:off x="2775" y="3576"/>
              <a:ext cx="1225" cy="412"/>
              <a:chOff x="2775" y="3576"/>
              <a:chExt cx="1225" cy="412"/>
            </a:xfrm>
          </p:grpSpPr>
          <p:sp>
            <p:nvSpPr>
              <p:cNvPr id="65597" name="Freeform 61"/>
              <p:cNvSpPr>
                <a:spLocks noChangeArrowheads="1"/>
              </p:cNvSpPr>
              <p:nvPr/>
            </p:nvSpPr>
            <p:spPr bwMode="auto">
              <a:xfrm>
                <a:off x="2775" y="3576"/>
                <a:ext cx="1225" cy="413"/>
              </a:xfrm>
              <a:custGeom>
                <a:avLst/>
                <a:gdLst/>
                <a:ahLst/>
                <a:cxnLst>
                  <a:cxn ang="0">
                    <a:pos x="0" y="1823"/>
                  </a:cxn>
                  <a:cxn ang="0">
                    <a:pos x="5407" y="1823"/>
                  </a:cxn>
                  <a:cxn ang="0">
                    <a:pos x="5407" y="0"/>
                  </a:cxn>
                  <a:cxn ang="0">
                    <a:pos x="0" y="0"/>
                  </a:cxn>
                  <a:cxn ang="0">
                    <a:pos x="1" y="1823"/>
                  </a:cxn>
                  <a:cxn ang="0">
                    <a:pos x="0" y="1823"/>
                  </a:cxn>
                </a:cxnLst>
                <a:rect l="0" t="0" r="r" b="b"/>
                <a:pathLst>
                  <a:path w="5408" h="1824">
                    <a:moveTo>
                      <a:pt x="0" y="1823"/>
                    </a:moveTo>
                    <a:lnTo>
                      <a:pt x="5407" y="1823"/>
                    </a:lnTo>
                    <a:lnTo>
                      <a:pt x="5407" y="0"/>
                    </a:lnTo>
                    <a:lnTo>
                      <a:pt x="0" y="0"/>
                    </a:lnTo>
                    <a:lnTo>
                      <a:pt x="1" y="1823"/>
                    </a:lnTo>
                    <a:lnTo>
                      <a:pt x="0" y="1823"/>
                    </a:lnTo>
                  </a:path>
                </a:pathLst>
              </a:custGeom>
              <a:solidFill>
                <a:srgbClr val="E6D3FF"/>
              </a:solidFill>
              <a:ln w="1512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5598" name="Text Box 62"/>
              <p:cNvSpPr txBox="1">
                <a:spLocks noChangeArrowheads="1"/>
              </p:cNvSpPr>
              <p:nvPr/>
            </p:nvSpPr>
            <p:spPr bwMode="auto">
              <a:xfrm>
                <a:off x="2889" y="3638"/>
                <a:ext cx="997" cy="304"/>
              </a:xfrm>
              <a:prstGeom prst="rect">
                <a:avLst/>
              </a:prstGeom>
              <a:noFill/>
              <a:ln w="10080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 algn="ctr">
                  <a:lnSpc>
                    <a:spcPct val="100000"/>
                  </a:lnSpc>
                  <a:tabLst>
                    <a:tab pos="723900" algn="l"/>
                    <a:tab pos="1447800" algn="l"/>
                  </a:tabLst>
                </a:pPr>
                <a:r>
                  <a:rPr lang="fr-FR" sz="1900" b="1" dirty="0">
                    <a:latin typeface="Calibri" pitchFamily="34" charset="0"/>
                    <a:cs typeface="Calibri" pitchFamily="34" charset="0"/>
                  </a:rPr>
                  <a:t>Substituts</a:t>
                </a:r>
              </a:p>
            </p:txBody>
          </p:sp>
        </p:grpSp>
      </p:grpSp>
      <p:pic>
        <p:nvPicPr>
          <p:cNvPr id="66" name="Image 65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ext Box 1"/>
          <p:cNvSpPr txBox="1">
            <a:spLocks noChangeArrowheads="1"/>
          </p:cNvSpPr>
          <p:nvPr/>
        </p:nvSpPr>
        <p:spPr bwMode="auto">
          <a:xfrm>
            <a:off x="0" y="307975"/>
            <a:ext cx="10367964" cy="490538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9 vecteurs de croissance </a:t>
            </a:r>
          </a:p>
        </p:txBody>
      </p:sp>
      <p:sp>
        <p:nvSpPr>
          <p:cNvPr id="66599" name="Text Box 39"/>
          <p:cNvSpPr txBox="1">
            <a:spLocks noChangeArrowheads="1"/>
          </p:cNvSpPr>
          <p:nvPr/>
        </p:nvSpPr>
        <p:spPr bwMode="auto">
          <a:xfrm>
            <a:off x="1871613" y="2519635"/>
            <a:ext cx="1731963" cy="973906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Proposer davantage</a:t>
            </a:r>
            <a:endParaRPr lang="fr-FR" sz="1600" dirty="0"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ct val="100000"/>
              </a:lnSpc>
              <a:spcBef>
                <a:spcPts val="263"/>
              </a:spcBef>
              <a:tabLst>
                <a:tab pos="723900" algn="l"/>
                <a:tab pos="1447800" algn="l"/>
              </a:tabLst>
            </a:pPr>
            <a:r>
              <a:rPr lang="fr-FR" sz="1600" dirty="0">
                <a:latin typeface="Calibri" pitchFamily="34" charset="0"/>
                <a:cs typeface="Calibri" pitchFamily="34" charset="0"/>
              </a:rPr>
              <a:t>de </a:t>
            </a:r>
            <a:r>
              <a:rPr lang="fr-FR" sz="1600" dirty="0" smtClean="0">
                <a:latin typeface="Calibri" pitchFamily="34" charset="0"/>
                <a:cs typeface="Calibri" pitchFamily="34" charset="0"/>
              </a:rPr>
              <a:t>disciplines</a:t>
            </a:r>
          </a:p>
          <a:p>
            <a:pPr>
              <a:lnSpc>
                <a:spcPct val="100000"/>
              </a:lnSpc>
              <a:spcBef>
                <a:spcPts val="263"/>
              </a:spcBef>
              <a:tabLst>
                <a:tab pos="723900" algn="l"/>
                <a:tab pos="1447800" algn="l"/>
              </a:tabLst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aux affiliés actuels</a:t>
            </a:r>
            <a:r>
              <a:rPr lang="fr-FR" sz="1800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66600" name="Text Box 40"/>
          <p:cNvSpPr txBox="1">
            <a:spLocks noChangeArrowheads="1"/>
          </p:cNvSpPr>
          <p:nvPr/>
        </p:nvSpPr>
        <p:spPr bwMode="auto">
          <a:xfrm>
            <a:off x="4319885" y="2519635"/>
            <a:ext cx="2128837" cy="87471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fr-FR" sz="1600" dirty="0">
                <a:latin typeface="Calibri" pitchFamily="34" charset="0"/>
                <a:cs typeface="Calibri" pitchFamily="34" charset="0"/>
              </a:rPr>
              <a:t>Modifier nos </a:t>
            </a:r>
            <a:r>
              <a:rPr lang="fr-FR" sz="1600" dirty="0" smtClean="0">
                <a:latin typeface="Calibri" pitchFamily="34" charset="0"/>
                <a:cs typeface="Calibri" pitchFamily="34" charset="0"/>
              </a:rPr>
              <a:t>disciplines</a:t>
            </a:r>
            <a:endParaRPr lang="fr-FR" sz="1600" dirty="0"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ct val="100000"/>
              </a:lnSpc>
              <a:spcBef>
                <a:spcPts val="263"/>
              </a:spcBef>
              <a:tabLst>
                <a:tab pos="723900" algn="l"/>
                <a:tab pos="1447800" algn="l"/>
              </a:tabLst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actuelles 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à destination de</a:t>
            </a:r>
          </a:p>
          <a:p>
            <a:pPr algn="ctr">
              <a:lnSpc>
                <a:spcPct val="100000"/>
              </a:lnSpc>
              <a:spcBef>
                <a:spcPts val="263"/>
              </a:spcBef>
              <a:tabLst>
                <a:tab pos="723900" algn="l"/>
                <a:tab pos="1447800" algn="l"/>
              </a:tabLst>
            </a:pPr>
            <a:r>
              <a:rPr lang="fr-FR" sz="1600" dirty="0">
                <a:latin typeface="Calibri" pitchFamily="34" charset="0"/>
                <a:cs typeface="Calibri" pitchFamily="34" charset="0"/>
              </a:rPr>
              <a:t>nos </a:t>
            </a:r>
            <a:r>
              <a:rPr lang="fr-FR" sz="1600" dirty="0" smtClean="0">
                <a:latin typeface="Calibri" pitchFamily="34" charset="0"/>
                <a:cs typeface="Calibri" pitchFamily="34" charset="0"/>
              </a:rPr>
              <a:t>clubs 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actuels.</a:t>
            </a:r>
          </a:p>
        </p:txBody>
      </p:sp>
      <p:sp>
        <p:nvSpPr>
          <p:cNvPr id="66601" name="Text Box 41"/>
          <p:cNvSpPr txBox="1">
            <a:spLocks noChangeArrowheads="1"/>
          </p:cNvSpPr>
          <p:nvPr/>
        </p:nvSpPr>
        <p:spPr bwMode="auto">
          <a:xfrm>
            <a:off x="1470025" y="2068513"/>
            <a:ext cx="2536825" cy="34131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fr-FR" sz="1600" b="1" u="sng">
                <a:latin typeface="Calibri" pitchFamily="34" charset="0"/>
                <a:cs typeface="Calibri" pitchFamily="34" charset="0"/>
              </a:rPr>
              <a:t>Pénétration du marché</a:t>
            </a:r>
          </a:p>
        </p:txBody>
      </p:sp>
      <p:sp>
        <p:nvSpPr>
          <p:cNvPr id="66602" name="Text Box 42"/>
          <p:cNvSpPr txBox="1">
            <a:spLocks noChangeArrowheads="1"/>
          </p:cNvSpPr>
          <p:nvPr/>
        </p:nvSpPr>
        <p:spPr bwMode="auto">
          <a:xfrm>
            <a:off x="4133850" y="2068513"/>
            <a:ext cx="2487613" cy="32861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fr-FR" sz="1600" b="1" u="sng">
                <a:latin typeface="Calibri" pitchFamily="34" charset="0"/>
                <a:cs typeface="Calibri" pitchFamily="34" charset="0"/>
              </a:rPr>
              <a:t>Modification du produit</a:t>
            </a:r>
          </a:p>
        </p:txBody>
      </p:sp>
      <p:sp>
        <p:nvSpPr>
          <p:cNvPr id="66603" name="Text Box 43"/>
          <p:cNvSpPr txBox="1">
            <a:spLocks noChangeArrowheads="1"/>
          </p:cNvSpPr>
          <p:nvPr/>
        </p:nvSpPr>
        <p:spPr bwMode="auto">
          <a:xfrm>
            <a:off x="7097713" y="2063750"/>
            <a:ext cx="2027237" cy="51117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fr-FR" sz="1600" b="1" u="sng">
                <a:latin typeface="Calibri" pitchFamily="34" charset="0"/>
                <a:cs typeface="Calibri" pitchFamily="34" charset="0"/>
              </a:rPr>
              <a:t>Développement</a:t>
            </a:r>
          </a:p>
          <a:p>
            <a:pPr algn="ctr">
              <a:lnSpc>
                <a:spcPct val="100000"/>
              </a:lnSpc>
              <a:spcBef>
                <a:spcPts val="238"/>
              </a:spcBef>
              <a:tabLst>
                <a:tab pos="723900" algn="l"/>
                <a:tab pos="1447800" algn="l"/>
              </a:tabLst>
            </a:pPr>
            <a:r>
              <a:rPr lang="fr-FR" sz="1600" b="1" u="sng">
                <a:latin typeface="Calibri" pitchFamily="34" charset="0"/>
                <a:cs typeface="Calibri" pitchFamily="34" charset="0"/>
              </a:rPr>
              <a:t>de nouveaux produits</a:t>
            </a:r>
          </a:p>
        </p:txBody>
      </p:sp>
      <p:sp>
        <p:nvSpPr>
          <p:cNvPr id="66604" name="Text Box 44"/>
          <p:cNvSpPr txBox="1">
            <a:spLocks noChangeArrowheads="1"/>
          </p:cNvSpPr>
          <p:nvPr/>
        </p:nvSpPr>
        <p:spPr bwMode="auto">
          <a:xfrm>
            <a:off x="7200205" y="2663651"/>
            <a:ext cx="1998663" cy="87471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Élaborer 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de nouveaux</a:t>
            </a:r>
          </a:p>
          <a:p>
            <a:pPr algn="ctr">
              <a:lnSpc>
                <a:spcPct val="100000"/>
              </a:lnSpc>
              <a:spcBef>
                <a:spcPts val="263"/>
              </a:spcBef>
              <a:tabLst>
                <a:tab pos="723900" algn="l"/>
                <a:tab pos="1447800" algn="l"/>
              </a:tabLst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stages 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à destination</a:t>
            </a:r>
          </a:p>
          <a:p>
            <a:pPr algn="ctr">
              <a:lnSpc>
                <a:spcPct val="100000"/>
              </a:lnSpc>
              <a:spcBef>
                <a:spcPts val="263"/>
              </a:spcBef>
              <a:tabLst>
                <a:tab pos="723900" algn="l"/>
                <a:tab pos="1447800" algn="l"/>
              </a:tabLst>
            </a:pPr>
            <a:r>
              <a:rPr lang="fr-FR" sz="1600" dirty="0">
                <a:latin typeface="Calibri" pitchFamily="34" charset="0"/>
                <a:cs typeface="Calibri" pitchFamily="34" charset="0"/>
              </a:rPr>
              <a:t>des </a:t>
            </a:r>
            <a:r>
              <a:rPr lang="fr-FR" sz="1600" dirty="0" smtClean="0">
                <a:latin typeface="Calibri" pitchFamily="34" charset="0"/>
                <a:cs typeface="Calibri" pitchFamily="34" charset="0"/>
              </a:rPr>
              <a:t>affiliés 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actuels.</a:t>
            </a:r>
          </a:p>
        </p:txBody>
      </p:sp>
      <p:sp>
        <p:nvSpPr>
          <p:cNvPr id="66605" name="Line 45"/>
          <p:cNvSpPr>
            <a:spLocks noChangeShapeType="1"/>
          </p:cNvSpPr>
          <p:nvPr/>
        </p:nvSpPr>
        <p:spPr bwMode="auto">
          <a:xfrm>
            <a:off x="3902075" y="1520825"/>
            <a:ext cx="1588" cy="5192713"/>
          </a:xfrm>
          <a:prstGeom prst="line">
            <a:avLst/>
          </a:prstGeom>
          <a:noFill/>
          <a:ln w="3024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6606" name="Line 46"/>
          <p:cNvSpPr>
            <a:spLocks noChangeShapeType="1"/>
          </p:cNvSpPr>
          <p:nvPr/>
        </p:nvSpPr>
        <p:spPr bwMode="auto">
          <a:xfrm>
            <a:off x="6759575" y="1522413"/>
            <a:ext cx="1588" cy="5222875"/>
          </a:xfrm>
          <a:prstGeom prst="line">
            <a:avLst/>
          </a:prstGeom>
          <a:noFill/>
          <a:ln w="3024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6607" name="Line 47"/>
          <p:cNvSpPr>
            <a:spLocks noChangeShapeType="1"/>
          </p:cNvSpPr>
          <p:nvPr/>
        </p:nvSpPr>
        <p:spPr bwMode="auto">
          <a:xfrm>
            <a:off x="1062038" y="3744913"/>
            <a:ext cx="8397875" cy="1587"/>
          </a:xfrm>
          <a:prstGeom prst="line">
            <a:avLst/>
          </a:prstGeom>
          <a:noFill/>
          <a:ln w="3024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6608" name="Line 48"/>
          <p:cNvSpPr>
            <a:spLocks noChangeShapeType="1"/>
          </p:cNvSpPr>
          <p:nvPr/>
        </p:nvSpPr>
        <p:spPr bwMode="auto">
          <a:xfrm>
            <a:off x="1038225" y="5156200"/>
            <a:ext cx="8399463" cy="1588"/>
          </a:xfrm>
          <a:prstGeom prst="line">
            <a:avLst/>
          </a:prstGeom>
          <a:noFill/>
          <a:ln w="3024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6609" name="Text Box 49"/>
          <p:cNvSpPr txBox="1">
            <a:spLocks noChangeArrowheads="1"/>
          </p:cNvSpPr>
          <p:nvPr/>
        </p:nvSpPr>
        <p:spPr bwMode="auto">
          <a:xfrm>
            <a:off x="1671638" y="4222750"/>
            <a:ext cx="1874837" cy="87471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Proposer 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nos </a:t>
            </a:r>
            <a:r>
              <a:rPr lang="fr-FR" sz="1600" dirty="0" smtClean="0">
                <a:latin typeface="Calibri" pitchFamily="34" charset="0"/>
                <a:cs typeface="Calibri" pitchFamily="34" charset="0"/>
              </a:rPr>
              <a:t>disciplines</a:t>
            </a:r>
            <a:endParaRPr lang="fr-FR" sz="16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263"/>
              </a:spcBef>
              <a:tabLst>
                <a:tab pos="723900" algn="l"/>
                <a:tab pos="1447800" algn="l"/>
              </a:tabLst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actuelles à 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d'autres</a:t>
            </a:r>
          </a:p>
          <a:p>
            <a:pPr>
              <a:lnSpc>
                <a:spcPct val="100000"/>
              </a:lnSpc>
              <a:spcBef>
                <a:spcPts val="263"/>
              </a:spcBef>
              <a:tabLst>
                <a:tab pos="723900" algn="l"/>
                <a:tab pos="1447800" algn="l"/>
              </a:tabLst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fédérations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66610" name="Text Box 50"/>
          <p:cNvSpPr txBox="1">
            <a:spLocks noChangeArrowheads="1"/>
          </p:cNvSpPr>
          <p:nvPr/>
        </p:nvSpPr>
        <p:spPr bwMode="auto">
          <a:xfrm>
            <a:off x="1516063" y="3889375"/>
            <a:ext cx="2295525" cy="24130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fr-FR" sz="1600" b="1" u="sng">
                <a:latin typeface="Calibri" pitchFamily="34" charset="0"/>
                <a:cs typeface="Calibri" pitchFamily="34" charset="0"/>
              </a:rPr>
              <a:t>Expansion géographique</a:t>
            </a:r>
          </a:p>
        </p:txBody>
      </p:sp>
      <p:sp>
        <p:nvSpPr>
          <p:cNvPr id="66611" name="Text Box 51"/>
          <p:cNvSpPr txBox="1">
            <a:spLocks noChangeArrowheads="1"/>
          </p:cNvSpPr>
          <p:nvPr/>
        </p:nvSpPr>
        <p:spPr bwMode="auto">
          <a:xfrm>
            <a:off x="4247877" y="4103811"/>
            <a:ext cx="2255787" cy="87471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Proposer nos disciplines</a:t>
            </a:r>
            <a:endParaRPr lang="fr-FR" sz="16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263"/>
              </a:spcBef>
              <a:tabLst>
                <a:tab pos="723900" algn="l"/>
                <a:tab pos="1447800" algn="l"/>
              </a:tabLst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modifiées à d’autres pays</a:t>
            </a:r>
          </a:p>
          <a:p>
            <a:pPr>
              <a:lnSpc>
                <a:spcPct val="100000"/>
              </a:lnSpc>
              <a:spcBef>
                <a:spcPts val="263"/>
              </a:spcBef>
              <a:tabLst>
                <a:tab pos="723900" algn="l"/>
                <a:tab pos="1447800" algn="l"/>
              </a:tabLst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ou régions.</a:t>
            </a:r>
            <a:endParaRPr lang="fr-FR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6612" name="Text Box 52"/>
          <p:cNvSpPr txBox="1">
            <a:spLocks noChangeArrowheads="1"/>
          </p:cNvSpPr>
          <p:nvPr/>
        </p:nvSpPr>
        <p:spPr bwMode="auto">
          <a:xfrm>
            <a:off x="6984181" y="4103811"/>
            <a:ext cx="2047875" cy="87471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fr-FR" sz="1600" dirty="0">
                <a:latin typeface="Calibri" pitchFamily="34" charset="0"/>
                <a:cs typeface="Calibri" pitchFamily="34" charset="0"/>
              </a:rPr>
              <a:t>Élaborer de </a:t>
            </a:r>
            <a:r>
              <a:rPr lang="fr-FR" sz="1600" dirty="0" smtClean="0">
                <a:latin typeface="Calibri" pitchFamily="34" charset="0"/>
                <a:cs typeface="Calibri" pitchFamily="34" charset="0"/>
              </a:rPr>
              <a:t>nouvelles</a:t>
            </a:r>
            <a:endParaRPr lang="fr-FR" sz="16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263"/>
              </a:spcBef>
              <a:tabLst>
                <a:tab pos="723900" algn="l"/>
                <a:tab pos="1447800" algn="l"/>
              </a:tabLst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Disciplines ou stages à </a:t>
            </a:r>
          </a:p>
          <a:p>
            <a:pPr>
              <a:lnSpc>
                <a:spcPct val="100000"/>
              </a:lnSpc>
              <a:spcBef>
                <a:spcPts val="263"/>
              </a:spcBef>
              <a:tabLst>
                <a:tab pos="723900" algn="l"/>
                <a:tab pos="1447800" algn="l"/>
              </a:tabLst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d'autres pays ou régions.</a:t>
            </a:r>
            <a:endParaRPr lang="fr-FR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6613" name="Text Box 53"/>
          <p:cNvSpPr txBox="1">
            <a:spLocks noChangeArrowheads="1"/>
          </p:cNvSpPr>
          <p:nvPr/>
        </p:nvSpPr>
        <p:spPr bwMode="auto">
          <a:xfrm>
            <a:off x="6964363" y="5678488"/>
            <a:ext cx="2205037" cy="87471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Proposer de nouvelles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Disciplines à 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de nouveaux</a:t>
            </a:r>
          </a:p>
          <a:p>
            <a:pPr>
              <a:lnSpc>
                <a:spcPct val="100000"/>
              </a:lnSpc>
              <a:spcBef>
                <a:spcPts val="263"/>
              </a:spcBef>
              <a:tabLst>
                <a:tab pos="723900" algn="l"/>
                <a:tab pos="1447800" algn="l"/>
                <a:tab pos="2171700" algn="l"/>
              </a:tabLst>
            </a:pPr>
            <a:r>
              <a:rPr lang="fr-FR" sz="1600" dirty="0">
                <a:latin typeface="Calibri" pitchFamily="34" charset="0"/>
                <a:cs typeface="Calibri" pitchFamily="34" charset="0"/>
              </a:rPr>
              <a:t>types </a:t>
            </a:r>
            <a:r>
              <a:rPr lang="fr-FR" sz="1600" dirty="0" smtClean="0">
                <a:latin typeface="Calibri" pitchFamily="34" charset="0"/>
                <a:cs typeface="Calibri" pitchFamily="34" charset="0"/>
              </a:rPr>
              <a:t>d’affiliés.</a:t>
            </a:r>
            <a:endParaRPr lang="fr-FR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6614" name="Text Box 54"/>
          <p:cNvSpPr txBox="1">
            <a:spLocks noChangeArrowheads="1"/>
          </p:cNvSpPr>
          <p:nvPr/>
        </p:nvSpPr>
        <p:spPr bwMode="auto">
          <a:xfrm>
            <a:off x="7358063" y="5329238"/>
            <a:ext cx="1357312" cy="24130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fr-FR" sz="1600" b="1" u="sng">
                <a:latin typeface="Calibri" pitchFamily="34" charset="0"/>
                <a:cs typeface="Calibri" pitchFamily="34" charset="0"/>
              </a:rPr>
              <a:t>Diversification</a:t>
            </a:r>
          </a:p>
        </p:txBody>
      </p:sp>
      <p:sp>
        <p:nvSpPr>
          <p:cNvPr id="66615" name="Text Box 55"/>
          <p:cNvSpPr txBox="1">
            <a:spLocks noChangeArrowheads="1"/>
          </p:cNvSpPr>
          <p:nvPr/>
        </p:nvSpPr>
        <p:spPr bwMode="auto">
          <a:xfrm>
            <a:off x="1639888" y="5614988"/>
            <a:ext cx="2003425" cy="87471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Proposer nos disciplines</a:t>
            </a:r>
          </a:p>
          <a:p>
            <a:pPr>
              <a:lnSpc>
                <a:spcPct val="100000"/>
              </a:lnSpc>
              <a:spcBef>
                <a:spcPts val="263"/>
              </a:spcBef>
              <a:tabLst>
                <a:tab pos="723900" algn="l"/>
                <a:tab pos="1447800" algn="l"/>
              </a:tabLst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actuelles à 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de nouveaux</a:t>
            </a:r>
          </a:p>
          <a:p>
            <a:pPr>
              <a:lnSpc>
                <a:spcPct val="100000"/>
              </a:lnSpc>
              <a:spcBef>
                <a:spcPts val="263"/>
              </a:spcBef>
              <a:tabLst>
                <a:tab pos="723900" algn="l"/>
                <a:tab pos="1447800" algn="l"/>
              </a:tabLst>
            </a:pPr>
            <a:r>
              <a:rPr lang="fr-FR" sz="1600" dirty="0">
                <a:latin typeface="Calibri" pitchFamily="34" charset="0"/>
                <a:cs typeface="Calibri" pitchFamily="34" charset="0"/>
              </a:rPr>
              <a:t>types </a:t>
            </a:r>
            <a:r>
              <a:rPr lang="fr-FR" sz="1600" dirty="0" smtClean="0">
                <a:latin typeface="Calibri" pitchFamily="34" charset="0"/>
                <a:cs typeface="Calibri" pitchFamily="34" charset="0"/>
              </a:rPr>
              <a:t>d’affiliés.</a:t>
            </a:r>
            <a:endParaRPr lang="fr-FR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6616" name="Text Box 56"/>
          <p:cNvSpPr txBox="1">
            <a:spLocks noChangeArrowheads="1"/>
          </p:cNvSpPr>
          <p:nvPr/>
        </p:nvSpPr>
        <p:spPr bwMode="auto">
          <a:xfrm>
            <a:off x="1411288" y="5284788"/>
            <a:ext cx="2536825" cy="34131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fr-FR" sz="1600" b="1" u="sng">
                <a:latin typeface="Calibri" pitchFamily="34" charset="0"/>
                <a:cs typeface="Calibri" pitchFamily="34" charset="0"/>
              </a:rPr>
              <a:t>Extension de segment</a:t>
            </a:r>
          </a:p>
        </p:txBody>
      </p:sp>
      <p:sp>
        <p:nvSpPr>
          <p:cNvPr id="66617" name="Text Box 57"/>
          <p:cNvSpPr txBox="1">
            <a:spLocks noChangeArrowheads="1"/>
          </p:cNvSpPr>
          <p:nvPr/>
        </p:nvSpPr>
        <p:spPr bwMode="auto">
          <a:xfrm>
            <a:off x="4160838" y="5648325"/>
            <a:ext cx="2463303" cy="87471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Proposer nos disciplines</a:t>
            </a:r>
          </a:p>
          <a:p>
            <a:pPr>
              <a:lnSpc>
                <a:spcPct val="100000"/>
              </a:lnSpc>
              <a:spcBef>
                <a:spcPts val="263"/>
              </a:spcBef>
              <a:tabLst>
                <a:tab pos="723900" algn="l"/>
                <a:tab pos="1447800" algn="l"/>
              </a:tabLst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actuelles modifiés à des </a:t>
            </a:r>
          </a:p>
          <a:p>
            <a:pPr>
              <a:lnSpc>
                <a:spcPct val="100000"/>
              </a:lnSpc>
              <a:spcBef>
                <a:spcPts val="263"/>
              </a:spcBef>
              <a:tabLst>
                <a:tab pos="723900" algn="l"/>
                <a:tab pos="1447800" algn="l"/>
              </a:tabLst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nouveaux types d’affiliés.</a:t>
            </a:r>
            <a:endParaRPr lang="fr-FR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6618" name="Text Box 58"/>
          <p:cNvSpPr txBox="1">
            <a:spLocks noChangeArrowheads="1"/>
          </p:cNvSpPr>
          <p:nvPr/>
        </p:nvSpPr>
        <p:spPr bwMode="auto">
          <a:xfrm>
            <a:off x="2165350" y="1568450"/>
            <a:ext cx="1358900" cy="26987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</a:tabLst>
            </a:pPr>
            <a:r>
              <a:rPr lang="fr-FR" sz="1800" b="1" dirty="0">
                <a:latin typeface="Calibri" pitchFamily="34" charset="0"/>
                <a:cs typeface="Calibri" pitchFamily="34" charset="0"/>
              </a:rPr>
              <a:t>EXISTANTS</a:t>
            </a:r>
          </a:p>
        </p:txBody>
      </p:sp>
      <p:sp>
        <p:nvSpPr>
          <p:cNvPr id="66619" name="Text Box 59"/>
          <p:cNvSpPr txBox="1">
            <a:spLocks noChangeArrowheads="1"/>
          </p:cNvSpPr>
          <p:nvPr/>
        </p:nvSpPr>
        <p:spPr bwMode="auto">
          <a:xfrm>
            <a:off x="7270750" y="1579563"/>
            <a:ext cx="1416050" cy="26987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</a:tabLst>
            </a:pPr>
            <a:r>
              <a:rPr lang="fr-FR" sz="1800" b="1">
                <a:latin typeface="Calibri" pitchFamily="34" charset="0"/>
                <a:cs typeface="Calibri" pitchFamily="34" charset="0"/>
              </a:rPr>
              <a:t>NOUVEAUX</a:t>
            </a:r>
          </a:p>
        </p:txBody>
      </p:sp>
      <p:sp>
        <p:nvSpPr>
          <p:cNvPr id="66620" name="Text Box 60"/>
          <p:cNvSpPr txBox="1">
            <a:spLocks noChangeArrowheads="1"/>
          </p:cNvSpPr>
          <p:nvPr/>
        </p:nvSpPr>
        <p:spPr bwMode="auto">
          <a:xfrm>
            <a:off x="4625975" y="1581150"/>
            <a:ext cx="1138238" cy="26987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</a:tabLst>
            </a:pPr>
            <a:r>
              <a:rPr lang="fr-FR" sz="1800" b="1">
                <a:latin typeface="Calibri" pitchFamily="34" charset="0"/>
                <a:cs typeface="Calibri" pitchFamily="34" charset="0"/>
              </a:rPr>
              <a:t>MODIFIÉS</a:t>
            </a:r>
          </a:p>
        </p:txBody>
      </p:sp>
      <p:sp>
        <p:nvSpPr>
          <p:cNvPr id="66621" name="Line 61"/>
          <p:cNvSpPr>
            <a:spLocks noChangeShapeType="1"/>
          </p:cNvSpPr>
          <p:nvPr/>
        </p:nvSpPr>
        <p:spPr bwMode="auto">
          <a:xfrm>
            <a:off x="1050925" y="1509713"/>
            <a:ext cx="8410575" cy="1587"/>
          </a:xfrm>
          <a:prstGeom prst="line">
            <a:avLst/>
          </a:prstGeom>
          <a:noFill/>
          <a:ln w="3024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6622" name="Text Box 62"/>
          <p:cNvSpPr txBox="1">
            <a:spLocks noChangeArrowheads="1"/>
          </p:cNvSpPr>
          <p:nvPr/>
        </p:nvSpPr>
        <p:spPr bwMode="auto">
          <a:xfrm>
            <a:off x="4640263" y="1169988"/>
            <a:ext cx="1368425" cy="2984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</a:tabLst>
            </a:pPr>
            <a:r>
              <a:rPr lang="fr-FR" sz="2000" b="1">
                <a:latin typeface="Calibri" pitchFamily="34" charset="0"/>
                <a:cs typeface="Calibri" pitchFamily="34" charset="0"/>
              </a:rPr>
              <a:t>PRODUITS</a:t>
            </a:r>
          </a:p>
        </p:txBody>
      </p:sp>
      <p:sp>
        <p:nvSpPr>
          <p:cNvPr id="66623" name="Line 63"/>
          <p:cNvSpPr>
            <a:spLocks noChangeShapeType="1"/>
          </p:cNvSpPr>
          <p:nvPr/>
        </p:nvSpPr>
        <p:spPr bwMode="auto">
          <a:xfrm>
            <a:off x="1052513" y="1871663"/>
            <a:ext cx="8396287" cy="1587"/>
          </a:xfrm>
          <a:prstGeom prst="line">
            <a:avLst/>
          </a:prstGeom>
          <a:noFill/>
          <a:ln w="3024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6624" name="Text Box 64"/>
          <p:cNvSpPr txBox="1">
            <a:spLocks noChangeArrowheads="1"/>
          </p:cNvSpPr>
          <p:nvPr/>
        </p:nvSpPr>
        <p:spPr bwMode="auto">
          <a:xfrm rot="16260000">
            <a:off x="539751" y="2719387"/>
            <a:ext cx="1358900" cy="26987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</a:tabLst>
            </a:pPr>
            <a:r>
              <a:rPr lang="fr-FR" sz="1800" b="1">
                <a:latin typeface="Calibri" pitchFamily="34" charset="0"/>
                <a:cs typeface="Calibri" pitchFamily="34" charset="0"/>
              </a:rPr>
              <a:t>EXISTANTS</a:t>
            </a:r>
          </a:p>
        </p:txBody>
      </p:sp>
      <p:sp>
        <p:nvSpPr>
          <p:cNvPr id="66625" name="Text Box 65"/>
          <p:cNvSpPr txBox="1">
            <a:spLocks noChangeArrowheads="1"/>
          </p:cNvSpPr>
          <p:nvPr/>
        </p:nvSpPr>
        <p:spPr bwMode="auto">
          <a:xfrm rot="16200000">
            <a:off x="643732" y="4334669"/>
            <a:ext cx="1138237" cy="26987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</a:tabLst>
            </a:pPr>
            <a:r>
              <a:rPr lang="fr-FR" sz="1800" b="1">
                <a:latin typeface="Calibri" pitchFamily="34" charset="0"/>
                <a:cs typeface="Calibri" pitchFamily="34" charset="0"/>
              </a:rPr>
              <a:t>MODIFIÉS</a:t>
            </a:r>
          </a:p>
        </p:txBody>
      </p:sp>
      <p:sp>
        <p:nvSpPr>
          <p:cNvPr id="66626" name="Text Box 66"/>
          <p:cNvSpPr txBox="1">
            <a:spLocks noChangeArrowheads="1"/>
          </p:cNvSpPr>
          <p:nvPr/>
        </p:nvSpPr>
        <p:spPr bwMode="auto">
          <a:xfrm rot="16200000">
            <a:off x="500063" y="5730875"/>
            <a:ext cx="1416050" cy="26987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</a:tabLst>
            </a:pPr>
            <a:r>
              <a:rPr lang="fr-FR" sz="1800" b="1">
                <a:latin typeface="Calibri" pitchFamily="34" charset="0"/>
                <a:cs typeface="Calibri" pitchFamily="34" charset="0"/>
              </a:rPr>
              <a:t>NOUVEAUX</a:t>
            </a:r>
          </a:p>
        </p:txBody>
      </p:sp>
      <p:sp>
        <p:nvSpPr>
          <p:cNvPr id="66627" name="Line 67"/>
          <p:cNvSpPr>
            <a:spLocks noChangeShapeType="1"/>
          </p:cNvSpPr>
          <p:nvPr/>
        </p:nvSpPr>
        <p:spPr bwMode="auto">
          <a:xfrm>
            <a:off x="1050925" y="6729413"/>
            <a:ext cx="8410575" cy="1587"/>
          </a:xfrm>
          <a:prstGeom prst="line">
            <a:avLst/>
          </a:prstGeom>
          <a:noFill/>
          <a:ln w="3024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6628" name="Line 68"/>
          <p:cNvSpPr>
            <a:spLocks noChangeShapeType="1"/>
          </p:cNvSpPr>
          <p:nvPr/>
        </p:nvSpPr>
        <p:spPr bwMode="auto">
          <a:xfrm>
            <a:off x="1436688" y="1520825"/>
            <a:ext cx="1587" cy="5192713"/>
          </a:xfrm>
          <a:prstGeom prst="line">
            <a:avLst/>
          </a:prstGeom>
          <a:noFill/>
          <a:ln w="3024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6629" name="Line 69"/>
          <p:cNvSpPr>
            <a:spLocks noChangeShapeType="1"/>
          </p:cNvSpPr>
          <p:nvPr/>
        </p:nvSpPr>
        <p:spPr bwMode="auto">
          <a:xfrm>
            <a:off x="1038225" y="1520825"/>
            <a:ext cx="1588" cy="5192713"/>
          </a:xfrm>
          <a:prstGeom prst="line">
            <a:avLst/>
          </a:prstGeom>
          <a:noFill/>
          <a:ln w="3024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6630" name="Text Box 70"/>
          <p:cNvSpPr txBox="1">
            <a:spLocks noChangeArrowheads="1"/>
          </p:cNvSpPr>
          <p:nvPr/>
        </p:nvSpPr>
        <p:spPr bwMode="auto">
          <a:xfrm rot="16200000">
            <a:off x="161131" y="4312444"/>
            <a:ext cx="1290638" cy="2984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</a:tabLst>
            </a:pPr>
            <a:r>
              <a:rPr lang="fr-FR" sz="2000" b="1">
                <a:latin typeface="Calibri" pitchFamily="34" charset="0"/>
                <a:cs typeface="Calibri" pitchFamily="34" charset="0"/>
              </a:rPr>
              <a:t>MARCHÉS</a:t>
            </a:r>
          </a:p>
        </p:txBody>
      </p:sp>
      <p:sp>
        <p:nvSpPr>
          <p:cNvPr id="66631" name="Line 71"/>
          <p:cNvSpPr>
            <a:spLocks noChangeShapeType="1"/>
          </p:cNvSpPr>
          <p:nvPr/>
        </p:nvSpPr>
        <p:spPr bwMode="auto">
          <a:xfrm>
            <a:off x="9459913" y="1519238"/>
            <a:ext cx="1587" cy="5222875"/>
          </a:xfrm>
          <a:prstGeom prst="line">
            <a:avLst/>
          </a:prstGeom>
          <a:noFill/>
          <a:ln w="3024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5" name="Image 74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 Box 1"/>
          <p:cNvSpPr txBox="1">
            <a:spLocks noChangeArrowheads="1"/>
          </p:cNvSpPr>
          <p:nvPr/>
        </p:nvSpPr>
        <p:spPr bwMode="auto">
          <a:xfrm>
            <a:off x="0" y="500063"/>
            <a:ext cx="10367964" cy="53181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3000" b="1" dirty="0">
                <a:latin typeface="Calibri" pitchFamily="34" charset="0"/>
                <a:cs typeface="Calibri" pitchFamily="34" charset="0"/>
              </a:rPr>
              <a:t>Pilotage stratégique : types de rupture</a:t>
            </a:r>
          </a:p>
        </p:txBody>
      </p:sp>
      <p:sp>
        <p:nvSpPr>
          <p:cNvPr id="67623" name="Text Box 39"/>
          <p:cNvSpPr txBox="1">
            <a:spLocks noChangeArrowheads="1"/>
          </p:cNvSpPr>
          <p:nvPr/>
        </p:nvSpPr>
        <p:spPr bwMode="auto">
          <a:xfrm>
            <a:off x="1583581" y="2015579"/>
            <a:ext cx="6710363" cy="76041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b="1" i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La stratégie de rupture est très utile lorsqu'une </a:t>
            </a:r>
            <a:r>
              <a:rPr lang="fr-FR" b="1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fédération</a:t>
            </a:r>
            <a:endParaRPr lang="fr-FR" b="1" i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b="1" i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manque d'idées novatrices ou rencontre de vraies difficultés</a:t>
            </a:r>
            <a:r>
              <a:rPr lang="fr-FR" i="1" dirty="0">
                <a:solidFill>
                  <a:srgbClr val="8000C0"/>
                </a:solidFill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67624" name="Text Box 40"/>
          <p:cNvSpPr txBox="1">
            <a:spLocks noChangeArrowheads="1"/>
          </p:cNvSpPr>
          <p:nvPr/>
        </p:nvSpPr>
        <p:spPr bwMode="auto">
          <a:xfrm>
            <a:off x="1439565" y="3239715"/>
            <a:ext cx="7502499" cy="2319337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 marL="252413" indent="-252413">
              <a:lnSpc>
                <a:spcPct val="115000"/>
              </a:lnSpc>
              <a:buSzPct val="97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fr-FR" sz="2500" dirty="0">
                <a:latin typeface="Calibri" pitchFamily="34" charset="0"/>
                <a:cs typeface="Calibri" pitchFamily="34" charset="0"/>
              </a:rPr>
              <a:t>Trouver de nouveaux </a:t>
            </a:r>
            <a:r>
              <a:rPr lang="fr-FR" sz="2500" dirty="0" smtClean="0">
                <a:latin typeface="Calibri" pitchFamily="34" charset="0"/>
                <a:cs typeface="Calibri" pitchFamily="34" charset="0"/>
              </a:rPr>
              <a:t>affiliés et/ou de nouvelles disciplines.</a:t>
            </a:r>
            <a:endParaRPr lang="fr-FR" sz="2500" dirty="0">
              <a:latin typeface="Calibri" pitchFamily="34" charset="0"/>
              <a:cs typeface="Calibri" pitchFamily="34" charset="0"/>
            </a:endParaRPr>
          </a:p>
          <a:p>
            <a:pPr marL="252413" indent="-252413">
              <a:lnSpc>
                <a:spcPct val="115000"/>
              </a:lnSpc>
              <a:spcBef>
                <a:spcPts val="375"/>
              </a:spcBef>
              <a:buSzPct val="97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fr-FR" sz="2500" dirty="0">
                <a:latin typeface="Calibri" pitchFamily="34" charset="0"/>
                <a:cs typeface="Calibri" pitchFamily="34" charset="0"/>
              </a:rPr>
              <a:t>Trouver de nouvelles stratégies </a:t>
            </a:r>
            <a:r>
              <a:rPr lang="fr-FR" sz="2500" dirty="0" smtClean="0">
                <a:latin typeface="Calibri" pitchFamily="34" charset="0"/>
                <a:cs typeface="Calibri" pitchFamily="34" charset="0"/>
              </a:rPr>
              <a:t>de développement.</a:t>
            </a:r>
            <a:endParaRPr lang="fr-FR" sz="2500" dirty="0">
              <a:latin typeface="Calibri" pitchFamily="34" charset="0"/>
              <a:cs typeface="Calibri" pitchFamily="34" charset="0"/>
            </a:endParaRPr>
          </a:p>
          <a:p>
            <a:pPr marL="252413" indent="-252413">
              <a:lnSpc>
                <a:spcPct val="115000"/>
              </a:lnSpc>
              <a:spcBef>
                <a:spcPts val="375"/>
              </a:spcBef>
              <a:buSzPct val="97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fr-FR" sz="2500" dirty="0">
                <a:latin typeface="Calibri" pitchFamily="34" charset="0"/>
                <a:cs typeface="Calibri" pitchFamily="34" charset="0"/>
              </a:rPr>
              <a:t>Trouver de nouveaux modes de tarification</a:t>
            </a:r>
            <a:br>
              <a:rPr lang="fr-FR" sz="2500" dirty="0">
                <a:latin typeface="Calibri" pitchFamily="34" charset="0"/>
                <a:cs typeface="Calibri" pitchFamily="34" charset="0"/>
              </a:rPr>
            </a:br>
            <a:r>
              <a:rPr lang="fr-FR" sz="2500" dirty="0" smtClean="0">
                <a:latin typeface="Calibri" pitchFamily="34" charset="0"/>
                <a:cs typeface="Calibri" pitchFamily="34" charset="0"/>
              </a:rPr>
              <a:t>et/ou </a:t>
            </a:r>
            <a:r>
              <a:rPr lang="fr-FR" sz="2500" dirty="0">
                <a:latin typeface="Calibri" pitchFamily="34" charset="0"/>
                <a:cs typeface="Calibri" pitchFamily="34" charset="0"/>
              </a:rPr>
              <a:t>de financement.</a:t>
            </a:r>
          </a:p>
          <a:p>
            <a:pPr marL="252413" indent="-252413">
              <a:lnSpc>
                <a:spcPct val="115000"/>
              </a:lnSpc>
              <a:spcBef>
                <a:spcPts val="375"/>
              </a:spcBef>
              <a:buSzPct val="97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fr-FR" sz="2500" dirty="0">
                <a:latin typeface="Calibri" pitchFamily="34" charset="0"/>
                <a:cs typeface="Calibri" pitchFamily="34" charset="0"/>
              </a:rPr>
              <a:t>Trouver de nouvelles </a:t>
            </a:r>
            <a:r>
              <a:rPr lang="fr-FR" sz="2500" dirty="0" smtClean="0">
                <a:latin typeface="Calibri" pitchFamily="34" charset="0"/>
                <a:cs typeface="Calibri" pitchFamily="34" charset="0"/>
              </a:rPr>
              <a:t>caractéristiques aux disciplines.</a:t>
            </a:r>
            <a:endParaRPr lang="fr-FR" sz="25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4" name="Image 43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ext Box 1"/>
          <p:cNvSpPr txBox="1">
            <a:spLocks noChangeArrowheads="1"/>
          </p:cNvSpPr>
          <p:nvPr/>
        </p:nvSpPr>
        <p:spPr bwMode="auto">
          <a:xfrm>
            <a:off x="0" y="492125"/>
            <a:ext cx="10367963" cy="452438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Opportunités de développement</a:t>
            </a:r>
            <a:endParaRPr lang="fr-FR" sz="25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8647" name="Text Box 39"/>
          <p:cNvSpPr txBox="1">
            <a:spLocks noChangeArrowheads="1"/>
          </p:cNvSpPr>
          <p:nvPr/>
        </p:nvSpPr>
        <p:spPr bwMode="auto">
          <a:xfrm>
            <a:off x="2197100" y="1520825"/>
            <a:ext cx="5924550" cy="76041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fr-FR" i="1" dirty="0">
                <a:latin typeface="Calibri" pitchFamily="34" charset="0"/>
                <a:cs typeface="Calibri" pitchFamily="34" charset="0"/>
              </a:rPr>
              <a:t>Domaines d'intérêt ou de besoin pour un </a:t>
            </a:r>
            <a:r>
              <a:rPr lang="fr-FR" i="1" dirty="0" smtClean="0">
                <a:latin typeface="Calibri" pitchFamily="34" charset="0"/>
                <a:cs typeface="Calibri" pitchFamily="34" charset="0"/>
              </a:rPr>
              <a:t>affilié potentiel</a:t>
            </a:r>
            <a:endParaRPr lang="fr-FR" i="1" dirty="0"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fr-FR" i="1" dirty="0">
                <a:latin typeface="Calibri" pitchFamily="34" charset="0"/>
                <a:cs typeface="Calibri" pitchFamily="34" charset="0"/>
              </a:rPr>
              <a:t>générateur de résultat pour </a:t>
            </a:r>
            <a:r>
              <a:rPr lang="fr-FR" i="1" dirty="0" smtClean="0">
                <a:latin typeface="Calibri" pitchFamily="34" charset="0"/>
                <a:cs typeface="Calibri" pitchFamily="34" charset="0"/>
              </a:rPr>
              <a:t>la fédération.</a:t>
            </a:r>
            <a:endParaRPr lang="fr-FR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8648" name="Text Box 40"/>
          <p:cNvSpPr txBox="1">
            <a:spLocks noChangeArrowheads="1"/>
          </p:cNvSpPr>
          <p:nvPr/>
        </p:nvSpPr>
        <p:spPr bwMode="auto">
          <a:xfrm>
            <a:off x="2159645" y="3671763"/>
            <a:ext cx="4840287" cy="23685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 marL="252413" indent="-252413">
              <a:lnSpc>
                <a:spcPct val="200000"/>
              </a:lnSpc>
              <a:buSzPct val="97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fr-FR" sz="2500" dirty="0">
                <a:latin typeface="Calibri" pitchFamily="34" charset="0"/>
                <a:cs typeface="Calibri" pitchFamily="34" charset="0"/>
              </a:rPr>
              <a:t>Une </a:t>
            </a:r>
            <a:r>
              <a:rPr lang="fr-FR" sz="2500" dirty="0" smtClean="0">
                <a:latin typeface="Calibri" pitchFamily="34" charset="0"/>
                <a:cs typeface="Calibri" pitchFamily="34" charset="0"/>
              </a:rPr>
              <a:t>cotisation inférieure à celles du marché local.</a:t>
            </a:r>
            <a:endParaRPr lang="fr-FR" sz="2500" dirty="0">
              <a:latin typeface="Calibri" pitchFamily="34" charset="0"/>
              <a:cs typeface="Calibri" pitchFamily="34" charset="0"/>
            </a:endParaRPr>
          </a:p>
          <a:p>
            <a:pPr marL="252413" indent="-252413">
              <a:lnSpc>
                <a:spcPct val="200000"/>
              </a:lnSpc>
              <a:spcBef>
                <a:spcPts val="375"/>
              </a:spcBef>
              <a:buSzPct val="97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fr-FR" sz="2500" dirty="0" smtClean="0">
                <a:latin typeface="Calibri" pitchFamily="34" charset="0"/>
                <a:cs typeface="Calibri" pitchFamily="34" charset="0"/>
              </a:rPr>
              <a:t>Une discipline nouvelle ou redéfinie.</a:t>
            </a:r>
            <a:endParaRPr lang="fr-FR" sz="2500" dirty="0">
              <a:latin typeface="Calibri" pitchFamily="34" charset="0"/>
              <a:cs typeface="Calibri" pitchFamily="34" charset="0"/>
            </a:endParaRPr>
          </a:p>
          <a:p>
            <a:pPr marL="252413" indent="-252413">
              <a:lnSpc>
                <a:spcPct val="200000"/>
              </a:lnSpc>
              <a:spcBef>
                <a:spcPts val="375"/>
              </a:spcBef>
              <a:buSzPct val="97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fr-FR" sz="2500" dirty="0" smtClean="0">
                <a:latin typeface="Calibri" pitchFamily="34" charset="0"/>
                <a:cs typeface="Calibri" pitchFamily="34" charset="0"/>
              </a:rPr>
              <a:t>Des stages innovants.</a:t>
            </a:r>
            <a:endParaRPr lang="fr-FR" sz="25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8649" name="Text Box 41"/>
          <p:cNvSpPr txBox="1">
            <a:spLocks noChangeArrowheads="1"/>
          </p:cNvSpPr>
          <p:nvPr/>
        </p:nvSpPr>
        <p:spPr bwMode="auto">
          <a:xfrm>
            <a:off x="0" y="2917825"/>
            <a:ext cx="10367963" cy="376238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 Trois exemples :</a:t>
            </a:r>
          </a:p>
        </p:txBody>
      </p:sp>
      <p:pic>
        <p:nvPicPr>
          <p:cNvPr id="45" name="Image 44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 Box 1"/>
          <p:cNvSpPr txBox="1">
            <a:spLocks noChangeArrowheads="1"/>
          </p:cNvSpPr>
          <p:nvPr/>
        </p:nvSpPr>
        <p:spPr bwMode="auto">
          <a:xfrm>
            <a:off x="0" y="511175"/>
            <a:ext cx="10367964" cy="90170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Règles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de succès en marketing</a:t>
            </a:r>
          </a:p>
        </p:txBody>
      </p:sp>
      <p:sp>
        <p:nvSpPr>
          <p:cNvPr id="69671" name="Text Box 39"/>
          <p:cNvSpPr txBox="1">
            <a:spLocks noChangeArrowheads="1"/>
          </p:cNvSpPr>
          <p:nvPr/>
        </p:nvSpPr>
        <p:spPr bwMode="auto">
          <a:xfrm>
            <a:off x="1295549" y="2015579"/>
            <a:ext cx="8208912" cy="429736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 marL="252413" indent="-252413">
              <a:lnSpc>
                <a:spcPct val="115000"/>
              </a:lnSpc>
              <a:buSzPct val="97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sz="2500" dirty="0">
                <a:latin typeface="Calibri" pitchFamily="34" charset="0"/>
                <a:cs typeface="Calibri" pitchFamily="34" charset="0"/>
              </a:rPr>
              <a:t>Améliorer la qualité en continu.</a:t>
            </a:r>
          </a:p>
          <a:p>
            <a:pPr marL="252413" indent="-252413">
              <a:lnSpc>
                <a:spcPct val="115000"/>
              </a:lnSpc>
              <a:spcBef>
                <a:spcPts val="375"/>
              </a:spcBef>
              <a:buSzPct val="97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sz="2500" dirty="0" smtClean="0">
                <a:latin typeface="Calibri" pitchFamily="34" charset="0"/>
                <a:cs typeface="Calibri" pitchFamily="34" charset="0"/>
              </a:rPr>
              <a:t>Proposer de nouveaux stages.</a:t>
            </a:r>
            <a:endParaRPr lang="fr-FR" sz="2500" dirty="0">
              <a:latin typeface="Calibri" pitchFamily="34" charset="0"/>
              <a:cs typeface="Calibri" pitchFamily="34" charset="0"/>
            </a:endParaRPr>
          </a:p>
          <a:p>
            <a:pPr marL="252413" indent="-252413">
              <a:lnSpc>
                <a:spcPct val="115000"/>
              </a:lnSpc>
              <a:spcBef>
                <a:spcPts val="375"/>
              </a:spcBef>
              <a:buSzPct val="97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sz="2500" dirty="0">
                <a:latin typeface="Calibri" pitchFamily="34" charset="0"/>
                <a:cs typeface="Calibri" pitchFamily="34" charset="0"/>
              </a:rPr>
              <a:t>Avoir les prix les plus </a:t>
            </a:r>
            <a:r>
              <a:rPr lang="fr-FR" sz="2500" dirty="0" smtClean="0">
                <a:latin typeface="Calibri" pitchFamily="34" charset="0"/>
                <a:cs typeface="Calibri" pitchFamily="34" charset="0"/>
              </a:rPr>
              <a:t>bas (Être concurrentiel).</a:t>
            </a:r>
            <a:endParaRPr lang="fr-FR" sz="2500" dirty="0">
              <a:latin typeface="Calibri" pitchFamily="34" charset="0"/>
              <a:cs typeface="Calibri" pitchFamily="34" charset="0"/>
            </a:endParaRPr>
          </a:p>
          <a:p>
            <a:pPr marL="252413" indent="-252413">
              <a:lnSpc>
                <a:spcPct val="115000"/>
              </a:lnSpc>
              <a:spcBef>
                <a:spcPts val="375"/>
              </a:spcBef>
              <a:buSzPct val="97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sz="2500" dirty="0">
                <a:latin typeface="Calibri" pitchFamily="34" charset="0"/>
                <a:cs typeface="Calibri" pitchFamily="34" charset="0"/>
              </a:rPr>
              <a:t>Avoir une forte part de </a:t>
            </a:r>
            <a:r>
              <a:rPr lang="fr-FR" sz="2500" dirty="0" smtClean="0">
                <a:latin typeface="Calibri" pitchFamily="34" charset="0"/>
                <a:cs typeface="Calibri" pitchFamily="34" charset="0"/>
              </a:rPr>
              <a:t>marché (intégrer de nouveaux clubs).</a:t>
            </a:r>
            <a:endParaRPr lang="fr-FR" sz="2500" dirty="0">
              <a:latin typeface="Calibri" pitchFamily="34" charset="0"/>
              <a:cs typeface="Calibri" pitchFamily="34" charset="0"/>
            </a:endParaRPr>
          </a:p>
          <a:p>
            <a:pPr marL="252413" indent="-252413">
              <a:lnSpc>
                <a:spcPct val="115000"/>
              </a:lnSpc>
              <a:spcBef>
                <a:spcPts val="375"/>
              </a:spcBef>
              <a:buSzPct val="97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sz="2500" dirty="0">
                <a:latin typeface="Calibri" pitchFamily="34" charset="0"/>
                <a:cs typeface="Calibri" pitchFamily="34" charset="0"/>
              </a:rPr>
              <a:t>Adapter et personnaliser son </a:t>
            </a:r>
            <a:r>
              <a:rPr lang="fr-FR" sz="2500" dirty="0" smtClean="0">
                <a:latin typeface="Calibri" pitchFamily="34" charset="0"/>
                <a:cs typeface="Calibri" pitchFamily="34" charset="0"/>
              </a:rPr>
              <a:t>offre (ciblage des populations).</a:t>
            </a:r>
            <a:endParaRPr lang="fr-FR" sz="2500" dirty="0">
              <a:latin typeface="Calibri" pitchFamily="34" charset="0"/>
              <a:cs typeface="Calibri" pitchFamily="34" charset="0"/>
            </a:endParaRPr>
          </a:p>
          <a:p>
            <a:pPr marL="252413" indent="-252413">
              <a:lnSpc>
                <a:spcPct val="115000"/>
              </a:lnSpc>
              <a:spcBef>
                <a:spcPts val="375"/>
              </a:spcBef>
              <a:buSzPct val="97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sz="2500" dirty="0">
                <a:latin typeface="Calibri" pitchFamily="34" charset="0"/>
                <a:cs typeface="Calibri" pitchFamily="34" charset="0"/>
              </a:rPr>
              <a:t>Améliorer </a:t>
            </a:r>
            <a:r>
              <a:rPr lang="fr-FR" sz="2500" dirty="0" smtClean="0">
                <a:latin typeface="Calibri" pitchFamily="34" charset="0"/>
                <a:cs typeface="Calibri" pitchFamily="34" charset="0"/>
              </a:rPr>
              <a:t>/ enrichir les techniques, les programmes.</a:t>
            </a:r>
            <a:endParaRPr lang="fr-FR" sz="2500" dirty="0">
              <a:latin typeface="Calibri" pitchFamily="34" charset="0"/>
              <a:cs typeface="Calibri" pitchFamily="34" charset="0"/>
            </a:endParaRPr>
          </a:p>
          <a:p>
            <a:pPr marL="252413" indent="-252413">
              <a:lnSpc>
                <a:spcPct val="115000"/>
              </a:lnSpc>
              <a:spcBef>
                <a:spcPts val="375"/>
              </a:spcBef>
              <a:buSzPct val="97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sz="2500" dirty="0" smtClean="0">
                <a:latin typeface="Calibri" pitchFamily="34" charset="0"/>
                <a:cs typeface="Calibri" pitchFamily="34" charset="0"/>
              </a:rPr>
              <a:t>Innover (ex : body karaté,…).</a:t>
            </a:r>
            <a:endParaRPr lang="fr-FR" sz="2500" dirty="0">
              <a:latin typeface="Calibri" pitchFamily="34" charset="0"/>
              <a:cs typeface="Calibri" pitchFamily="34" charset="0"/>
            </a:endParaRPr>
          </a:p>
          <a:p>
            <a:pPr marL="252413" indent="-252413">
              <a:lnSpc>
                <a:spcPct val="115000"/>
              </a:lnSpc>
              <a:spcBef>
                <a:spcPts val="375"/>
              </a:spcBef>
              <a:buSzPct val="97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sz="2500" dirty="0">
                <a:latin typeface="Calibri" pitchFamily="34" charset="0"/>
                <a:cs typeface="Calibri" pitchFamily="34" charset="0"/>
              </a:rPr>
              <a:t>Entrer sur des marchés à forte </a:t>
            </a:r>
            <a:r>
              <a:rPr lang="fr-FR" sz="2500" dirty="0" smtClean="0">
                <a:latin typeface="Calibri" pitchFamily="34" charset="0"/>
                <a:cs typeface="Calibri" pitchFamily="34" charset="0"/>
              </a:rPr>
              <a:t>croissance (krav-maga,…).</a:t>
            </a:r>
            <a:endParaRPr lang="fr-FR" sz="2500" dirty="0">
              <a:latin typeface="Calibri" pitchFamily="34" charset="0"/>
              <a:cs typeface="Calibri" pitchFamily="34" charset="0"/>
            </a:endParaRPr>
          </a:p>
          <a:p>
            <a:pPr marL="252413" indent="-252413">
              <a:lnSpc>
                <a:spcPct val="115000"/>
              </a:lnSpc>
              <a:spcBef>
                <a:spcPts val="375"/>
              </a:spcBef>
              <a:buSzPct val="97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sz="2500" dirty="0">
                <a:latin typeface="Calibri" pitchFamily="34" charset="0"/>
                <a:cs typeface="Calibri" pitchFamily="34" charset="0"/>
              </a:rPr>
              <a:t>Aller au-delà des attentes des </a:t>
            </a:r>
            <a:r>
              <a:rPr lang="fr-FR" sz="2500" dirty="0" smtClean="0">
                <a:latin typeface="Calibri" pitchFamily="34" charset="0"/>
                <a:cs typeface="Calibri" pitchFamily="34" charset="0"/>
              </a:rPr>
              <a:t>affiliés potentiels</a:t>
            </a:r>
            <a:r>
              <a:rPr lang="fr-FR" sz="2500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69672" name="Text Box 40"/>
          <p:cNvSpPr txBox="1">
            <a:spLocks noChangeArrowheads="1"/>
          </p:cNvSpPr>
          <p:nvPr/>
        </p:nvSpPr>
        <p:spPr bwMode="auto">
          <a:xfrm>
            <a:off x="6780213" y="1100138"/>
            <a:ext cx="1668462" cy="28416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fr-FR" sz="1900" i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Selon Ph. KOTLER.</a:t>
            </a:r>
          </a:p>
        </p:txBody>
      </p:sp>
      <p:pic>
        <p:nvPicPr>
          <p:cNvPr id="44" name="Image 43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ext Box 1"/>
          <p:cNvSpPr txBox="1">
            <a:spLocks noChangeArrowheads="1"/>
          </p:cNvSpPr>
          <p:nvPr/>
        </p:nvSpPr>
        <p:spPr bwMode="auto">
          <a:xfrm>
            <a:off x="0" y="508000"/>
            <a:ext cx="10367963" cy="47307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Mix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marketing</a:t>
            </a:r>
          </a:p>
        </p:txBody>
      </p:sp>
      <p:grpSp>
        <p:nvGrpSpPr>
          <p:cNvPr id="70695" name="Group 39"/>
          <p:cNvGrpSpPr>
            <a:grpSpLocks/>
          </p:cNvGrpSpPr>
          <p:nvPr/>
        </p:nvGrpSpPr>
        <p:grpSpPr bwMode="auto">
          <a:xfrm>
            <a:off x="4017963" y="1647825"/>
            <a:ext cx="2063750" cy="790575"/>
            <a:chOff x="2531" y="1038"/>
            <a:chExt cx="1300" cy="498"/>
          </a:xfrm>
        </p:grpSpPr>
        <p:sp>
          <p:nvSpPr>
            <p:cNvPr id="70696" name="Oval 40"/>
            <p:cNvSpPr>
              <a:spLocks noChangeArrowheads="1"/>
            </p:cNvSpPr>
            <p:nvPr/>
          </p:nvSpPr>
          <p:spPr bwMode="auto">
            <a:xfrm>
              <a:off x="2531" y="1038"/>
              <a:ext cx="1300" cy="498"/>
            </a:xfrm>
            <a:prstGeom prst="ellipse">
              <a:avLst/>
            </a:prstGeom>
            <a:solidFill>
              <a:srgbClr val="00EFEF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70697" name="Text Box 41"/>
            <p:cNvSpPr txBox="1">
              <a:spLocks noChangeArrowheads="1"/>
            </p:cNvSpPr>
            <p:nvPr/>
          </p:nvSpPr>
          <p:spPr bwMode="auto">
            <a:xfrm>
              <a:off x="2840" y="1109"/>
              <a:ext cx="704" cy="362"/>
            </a:xfrm>
            <a:prstGeom prst="rect">
              <a:avLst/>
            </a:prstGeom>
            <a:noFill/>
            <a:ln w="10080">
              <a:noFill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algn="ctr"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900" b="1" dirty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Mix marketing</a:t>
              </a:r>
            </a:p>
          </p:txBody>
        </p:sp>
      </p:grpSp>
      <p:grpSp>
        <p:nvGrpSpPr>
          <p:cNvPr id="70698" name="Group 42"/>
          <p:cNvGrpSpPr>
            <a:grpSpLocks/>
          </p:cNvGrpSpPr>
          <p:nvPr/>
        </p:nvGrpSpPr>
        <p:grpSpPr bwMode="auto">
          <a:xfrm>
            <a:off x="3935413" y="3952875"/>
            <a:ext cx="2516187" cy="393700"/>
            <a:chOff x="2479" y="2490"/>
            <a:chExt cx="1585" cy="248"/>
          </a:xfrm>
        </p:grpSpPr>
        <p:sp>
          <p:nvSpPr>
            <p:cNvPr id="70699" name="Oval 43"/>
            <p:cNvSpPr>
              <a:spLocks noChangeArrowheads="1"/>
            </p:cNvSpPr>
            <p:nvPr/>
          </p:nvSpPr>
          <p:spPr bwMode="auto">
            <a:xfrm>
              <a:off x="2479" y="2490"/>
              <a:ext cx="1585" cy="248"/>
            </a:xfrm>
            <a:prstGeom prst="ellipse">
              <a:avLst/>
            </a:prstGeom>
            <a:solidFill>
              <a:srgbClr val="00EFEF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70700" name="Text Box 44"/>
            <p:cNvSpPr txBox="1">
              <a:spLocks noChangeArrowheads="1"/>
            </p:cNvSpPr>
            <p:nvPr/>
          </p:nvSpPr>
          <p:spPr bwMode="auto">
            <a:xfrm>
              <a:off x="2856" y="2525"/>
              <a:ext cx="858" cy="181"/>
            </a:xfrm>
            <a:prstGeom prst="rect">
              <a:avLst/>
            </a:prstGeom>
            <a:noFill/>
            <a:ln w="10080">
              <a:noFill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algn="ctr"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900" dirty="0">
                  <a:latin typeface="Calibri" pitchFamily="34" charset="0"/>
                  <a:cs typeface="Calibri" pitchFamily="34" charset="0"/>
                </a:rPr>
                <a:t>Marché-cible</a:t>
              </a:r>
            </a:p>
          </p:txBody>
        </p:sp>
      </p:grpSp>
      <p:sp>
        <p:nvSpPr>
          <p:cNvPr id="70701" name="Line 45"/>
          <p:cNvSpPr>
            <a:spLocks noChangeShapeType="1"/>
          </p:cNvSpPr>
          <p:nvPr/>
        </p:nvSpPr>
        <p:spPr bwMode="auto">
          <a:xfrm flipH="1">
            <a:off x="2825750" y="2058988"/>
            <a:ext cx="1206500" cy="398462"/>
          </a:xfrm>
          <a:prstGeom prst="line">
            <a:avLst/>
          </a:prstGeom>
          <a:noFill/>
          <a:ln w="30240">
            <a:solidFill>
              <a:srgbClr val="F32D3B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0702" name="Line 46"/>
          <p:cNvSpPr>
            <a:spLocks noChangeShapeType="1"/>
          </p:cNvSpPr>
          <p:nvPr/>
        </p:nvSpPr>
        <p:spPr bwMode="auto">
          <a:xfrm>
            <a:off x="6080125" y="2047875"/>
            <a:ext cx="1203325" cy="398463"/>
          </a:xfrm>
          <a:prstGeom prst="line">
            <a:avLst/>
          </a:prstGeom>
          <a:noFill/>
          <a:ln w="30240">
            <a:solidFill>
              <a:srgbClr val="F32D3B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0703" name="Line 47"/>
          <p:cNvSpPr>
            <a:spLocks noChangeShapeType="1"/>
          </p:cNvSpPr>
          <p:nvPr/>
        </p:nvSpPr>
        <p:spPr bwMode="auto">
          <a:xfrm flipH="1">
            <a:off x="4179888" y="2409825"/>
            <a:ext cx="587375" cy="2444750"/>
          </a:xfrm>
          <a:prstGeom prst="line">
            <a:avLst/>
          </a:prstGeom>
          <a:noFill/>
          <a:ln w="30240">
            <a:solidFill>
              <a:srgbClr val="F32D3B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0704" name="Line 48"/>
          <p:cNvSpPr>
            <a:spLocks noChangeShapeType="1"/>
          </p:cNvSpPr>
          <p:nvPr/>
        </p:nvSpPr>
        <p:spPr bwMode="auto">
          <a:xfrm>
            <a:off x="5524500" y="2422525"/>
            <a:ext cx="582613" cy="2444750"/>
          </a:xfrm>
          <a:prstGeom prst="line">
            <a:avLst/>
          </a:prstGeom>
          <a:noFill/>
          <a:ln w="30240">
            <a:solidFill>
              <a:srgbClr val="F32D3B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0705" name="Text Box 49"/>
          <p:cNvSpPr txBox="1">
            <a:spLocks noChangeArrowheads="1"/>
          </p:cNvSpPr>
          <p:nvPr/>
        </p:nvSpPr>
        <p:spPr bwMode="auto">
          <a:xfrm>
            <a:off x="1411288" y="2316163"/>
            <a:ext cx="1200150" cy="338137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</a:tabLst>
            </a:pPr>
            <a:r>
              <a:rPr lang="fr-FR" sz="2200" b="1" dirty="0">
                <a:latin typeface="Calibri" pitchFamily="34" charset="0"/>
                <a:cs typeface="Calibri" pitchFamily="34" charset="0"/>
              </a:rPr>
              <a:t>PRODUIT</a:t>
            </a:r>
          </a:p>
        </p:txBody>
      </p:sp>
      <p:sp>
        <p:nvSpPr>
          <p:cNvPr id="70706" name="Text Box 50"/>
          <p:cNvSpPr txBox="1">
            <a:spLocks noChangeArrowheads="1"/>
          </p:cNvSpPr>
          <p:nvPr/>
        </p:nvSpPr>
        <p:spPr bwMode="auto">
          <a:xfrm>
            <a:off x="3516313" y="4948238"/>
            <a:ext cx="592137" cy="338137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fr-FR" sz="2200" b="1" dirty="0">
                <a:latin typeface="Calibri" pitchFamily="34" charset="0"/>
                <a:cs typeface="Calibri" pitchFamily="34" charset="0"/>
              </a:rPr>
              <a:t>PRIX</a:t>
            </a:r>
          </a:p>
        </p:txBody>
      </p:sp>
      <p:sp>
        <p:nvSpPr>
          <p:cNvPr id="70707" name="Text Box 51"/>
          <p:cNvSpPr txBox="1">
            <a:spLocks noChangeArrowheads="1"/>
          </p:cNvSpPr>
          <p:nvPr/>
        </p:nvSpPr>
        <p:spPr bwMode="auto">
          <a:xfrm>
            <a:off x="6132513" y="4949825"/>
            <a:ext cx="1692275" cy="338138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fr-FR" sz="2200" b="1" dirty="0">
                <a:latin typeface="Calibri" pitchFamily="34" charset="0"/>
                <a:cs typeface="Calibri" pitchFamily="34" charset="0"/>
              </a:rPr>
              <a:t>PROMOTION</a:t>
            </a:r>
          </a:p>
        </p:txBody>
      </p:sp>
      <p:sp>
        <p:nvSpPr>
          <p:cNvPr id="70708" name="Text Box 52"/>
          <p:cNvSpPr txBox="1">
            <a:spLocks noChangeArrowheads="1"/>
          </p:cNvSpPr>
          <p:nvPr/>
        </p:nvSpPr>
        <p:spPr bwMode="auto">
          <a:xfrm>
            <a:off x="7396163" y="2327275"/>
            <a:ext cx="814387" cy="338138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</a:tabLst>
            </a:pPr>
            <a:r>
              <a:rPr lang="fr-FR" sz="2200" b="1" dirty="0">
                <a:latin typeface="Calibri" pitchFamily="34" charset="0"/>
                <a:cs typeface="Calibri" pitchFamily="34" charset="0"/>
              </a:rPr>
              <a:t>PLACE</a:t>
            </a:r>
          </a:p>
        </p:txBody>
      </p:sp>
      <p:sp>
        <p:nvSpPr>
          <p:cNvPr id="70709" name="Text Box 53"/>
          <p:cNvSpPr txBox="1">
            <a:spLocks noChangeArrowheads="1"/>
          </p:cNvSpPr>
          <p:nvPr/>
        </p:nvSpPr>
        <p:spPr bwMode="auto">
          <a:xfrm>
            <a:off x="1409700" y="2638425"/>
            <a:ext cx="1922463" cy="2084388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fr-FR" sz="1400" dirty="0" smtClean="0">
                <a:latin typeface="Calibri" pitchFamily="34" charset="0"/>
                <a:cs typeface="Calibri" pitchFamily="34" charset="0"/>
              </a:rPr>
              <a:t>Qualité (réputation)</a:t>
            </a:r>
            <a:endParaRPr lang="fr-FR" sz="1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</a:tabLst>
            </a:pPr>
            <a:r>
              <a:rPr lang="fr-FR" sz="1400" dirty="0" smtClean="0">
                <a:latin typeface="Calibri" pitchFamily="34" charset="0"/>
                <a:cs typeface="Calibri" pitchFamily="34" charset="0"/>
              </a:rPr>
              <a:t>Variété (palette technique)</a:t>
            </a:r>
            <a:endParaRPr lang="fr-FR" sz="1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</a:tabLst>
            </a:pPr>
            <a:r>
              <a:rPr lang="fr-FR" sz="1400" dirty="0" smtClean="0">
                <a:latin typeface="Calibri" pitchFamily="34" charset="0"/>
                <a:cs typeface="Calibri" pitchFamily="34" charset="0"/>
              </a:rPr>
              <a:t>Style de la discipline</a:t>
            </a:r>
            <a:endParaRPr lang="fr-FR" sz="1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</a:tabLst>
            </a:pPr>
            <a:r>
              <a:rPr lang="fr-FR" sz="1400" dirty="0" smtClean="0">
                <a:latin typeface="Calibri" pitchFamily="34" charset="0"/>
                <a:cs typeface="Calibri" pitchFamily="34" charset="0"/>
              </a:rPr>
              <a:t>Marque (école d’origine,…)</a:t>
            </a:r>
            <a:endParaRPr lang="fr-FR" sz="1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</a:tabLst>
            </a:pPr>
            <a:r>
              <a:rPr lang="fr-FR" sz="1400" dirty="0" smtClean="0">
                <a:latin typeface="Calibri" pitchFamily="34" charset="0"/>
                <a:cs typeface="Calibri" pitchFamily="34" charset="0"/>
              </a:rPr>
              <a:t>Types et catégories de cours</a:t>
            </a:r>
            <a:endParaRPr lang="fr-FR" sz="1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</a:tabLst>
            </a:pPr>
            <a:r>
              <a:rPr lang="fr-FR" sz="1400" dirty="0" smtClean="0">
                <a:latin typeface="Calibri" pitchFamily="34" charset="0"/>
                <a:cs typeface="Calibri" pitchFamily="34" charset="0"/>
              </a:rPr>
              <a:t>Stages</a:t>
            </a: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</a:tabLst>
            </a:pPr>
            <a:r>
              <a:rPr lang="fr-FR" sz="1400" dirty="0" smtClean="0">
                <a:latin typeface="Calibri" pitchFamily="34" charset="0"/>
                <a:cs typeface="Calibri" pitchFamily="34" charset="0"/>
              </a:rPr>
              <a:t>Compétitions</a:t>
            </a: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</a:tabLst>
            </a:pPr>
            <a:r>
              <a:rPr lang="fr-FR" sz="1400" dirty="0" smtClean="0">
                <a:latin typeface="Calibri" pitchFamily="34" charset="0"/>
                <a:cs typeface="Calibri" pitchFamily="34" charset="0"/>
              </a:rPr>
              <a:t>Championnats</a:t>
            </a:r>
            <a:endParaRPr lang="fr-FR" sz="1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0710" name="Text Box 54"/>
          <p:cNvSpPr txBox="1">
            <a:spLocks noChangeArrowheads="1"/>
          </p:cNvSpPr>
          <p:nvPr/>
        </p:nvSpPr>
        <p:spPr bwMode="auto">
          <a:xfrm>
            <a:off x="3522663" y="5284788"/>
            <a:ext cx="1695450" cy="114617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fr-FR" sz="1400" dirty="0">
                <a:latin typeface="Calibri" pitchFamily="34" charset="0"/>
                <a:cs typeface="Calibri" pitchFamily="34" charset="0"/>
              </a:rPr>
              <a:t>Tarif</a:t>
            </a: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</a:tabLst>
            </a:pPr>
            <a:r>
              <a:rPr lang="fr-FR" sz="1400" dirty="0">
                <a:latin typeface="Calibri" pitchFamily="34" charset="0"/>
                <a:cs typeface="Calibri" pitchFamily="34" charset="0"/>
              </a:rPr>
              <a:t>Remise</a:t>
            </a: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</a:tabLst>
            </a:pPr>
            <a:r>
              <a:rPr lang="fr-FR" sz="1400" dirty="0">
                <a:latin typeface="Calibri" pitchFamily="34" charset="0"/>
                <a:cs typeface="Calibri" pitchFamily="34" charset="0"/>
              </a:rPr>
              <a:t>Rabais</a:t>
            </a: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</a:tabLst>
            </a:pPr>
            <a:r>
              <a:rPr lang="fr-FR" sz="1400" dirty="0">
                <a:latin typeface="Calibri" pitchFamily="34" charset="0"/>
                <a:cs typeface="Calibri" pitchFamily="34" charset="0"/>
              </a:rPr>
              <a:t>Conditions de paiement</a:t>
            </a: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</a:tabLst>
            </a:pPr>
            <a:r>
              <a:rPr lang="fr-FR" sz="1400" dirty="0" smtClean="0">
                <a:latin typeface="Calibri" pitchFamily="34" charset="0"/>
                <a:cs typeface="Calibri" pitchFamily="34" charset="0"/>
              </a:rPr>
              <a:t>Cadeaux (tee-shirt,…)</a:t>
            </a:r>
            <a:endParaRPr lang="fr-FR" sz="1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0711" name="Text Box 55"/>
          <p:cNvSpPr txBox="1">
            <a:spLocks noChangeArrowheads="1"/>
          </p:cNvSpPr>
          <p:nvPr/>
        </p:nvSpPr>
        <p:spPr bwMode="auto">
          <a:xfrm>
            <a:off x="6138863" y="5272088"/>
            <a:ext cx="2573510" cy="138112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fr-FR" sz="1400" dirty="0">
                <a:latin typeface="Calibri" pitchFamily="34" charset="0"/>
                <a:cs typeface="Calibri" pitchFamily="34" charset="0"/>
              </a:rPr>
              <a:t>Communication </a:t>
            </a:r>
            <a:r>
              <a:rPr lang="fr-FR" sz="1400" dirty="0" smtClean="0">
                <a:latin typeface="Calibri" pitchFamily="34" charset="0"/>
                <a:cs typeface="Calibri" pitchFamily="34" charset="0"/>
              </a:rPr>
              <a:t>– Publicité :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fr-FR" sz="1400" dirty="0" smtClean="0">
                <a:latin typeface="Calibri" pitchFamily="34" charset="0"/>
                <a:cs typeface="Calibri" pitchFamily="34" charset="0"/>
              </a:rPr>
              <a:t>(internet, affichage, dépliants)</a:t>
            </a:r>
            <a:endParaRPr lang="fr-FR" sz="1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</a:tabLst>
            </a:pPr>
            <a:r>
              <a:rPr lang="fr-FR" sz="1400" dirty="0" smtClean="0">
                <a:latin typeface="Calibri" pitchFamily="34" charset="0"/>
                <a:cs typeface="Calibri" pitchFamily="34" charset="0"/>
              </a:rPr>
              <a:t>Publicité gratuite journaux</a:t>
            </a: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</a:tabLst>
            </a:pPr>
            <a:r>
              <a:rPr lang="fr-FR" sz="1400" dirty="0" smtClean="0">
                <a:latin typeface="Calibri" pitchFamily="34" charset="0"/>
                <a:cs typeface="Calibri" pitchFamily="34" charset="0"/>
              </a:rPr>
              <a:t>Relais par les affiliés</a:t>
            </a:r>
            <a:endParaRPr lang="fr-FR" sz="1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</a:tabLst>
            </a:pPr>
            <a:r>
              <a:rPr lang="fr-FR" sz="1400" dirty="0" smtClean="0">
                <a:latin typeface="Calibri" pitchFamily="34" charset="0"/>
                <a:cs typeface="Calibri" pitchFamily="34" charset="0"/>
              </a:rPr>
              <a:t>Promotion (Séances gratuites,…)</a:t>
            </a:r>
            <a:endParaRPr lang="fr-FR" sz="1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</a:tabLst>
            </a:pPr>
            <a:r>
              <a:rPr lang="fr-FR" sz="1400" dirty="0">
                <a:latin typeface="Calibri" pitchFamily="34" charset="0"/>
                <a:cs typeface="Calibri" pitchFamily="34" charset="0"/>
              </a:rPr>
              <a:t>Relations </a:t>
            </a:r>
            <a:r>
              <a:rPr lang="fr-FR" sz="1400" dirty="0" smtClean="0">
                <a:latin typeface="Calibri" pitchFamily="34" charset="0"/>
                <a:cs typeface="Calibri" pitchFamily="34" charset="0"/>
              </a:rPr>
              <a:t>publiques  :</a:t>
            </a: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</a:tabLst>
            </a:pPr>
            <a:r>
              <a:rPr lang="fr-FR" sz="1400" dirty="0" smtClean="0">
                <a:latin typeface="Calibri" pitchFamily="34" charset="0"/>
                <a:cs typeface="Calibri" pitchFamily="34" charset="0"/>
              </a:rPr>
              <a:t>(mairie, conseil général, régional,...)</a:t>
            </a:r>
            <a:endParaRPr lang="fr-FR" sz="1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0712" name="Text Box 56"/>
          <p:cNvSpPr txBox="1">
            <a:spLocks noChangeArrowheads="1"/>
          </p:cNvSpPr>
          <p:nvPr/>
        </p:nvSpPr>
        <p:spPr bwMode="auto">
          <a:xfrm>
            <a:off x="7408863" y="2651126"/>
            <a:ext cx="2599654" cy="123666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fr-FR" sz="1400" dirty="0" smtClean="0">
                <a:latin typeface="Calibri" pitchFamily="34" charset="0"/>
                <a:cs typeface="Calibri" pitchFamily="34" charset="0"/>
              </a:rPr>
              <a:t>Centres sportifs</a:t>
            </a:r>
            <a:endParaRPr lang="fr-FR" sz="1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</a:tabLst>
            </a:pPr>
            <a:r>
              <a:rPr lang="fr-FR" sz="1400" dirty="0">
                <a:latin typeface="Calibri" pitchFamily="34" charset="0"/>
                <a:cs typeface="Calibri" pitchFamily="34" charset="0"/>
              </a:rPr>
              <a:t>Zone de </a:t>
            </a:r>
            <a:r>
              <a:rPr lang="fr-FR" sz="1400" dirty="0" smtClean="0">
                <a:latin typeface="Calibri" pitchFamily="34" charset="0"/>
                <a:cs typeface="Calibri" pitchFamily="34" charset="0"/>
              </a:rPr>
              <a:t>chalandise (quartier, cité)</a:t>
            </a:r>
            <a:endParaRPr lang="fr-FR" sz="1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</a:tabLst>
            </a:pPr>
            <a:r>
              <a:rPr lang="fr-FR" sz="1400" dirty="0" smtClean="0">
                <a:latin typeface="Calibri" pitchFamily="34" charset="0"/>
                <a:cs typeface="Calibri" pitchFamily="34" charset="0"/>
              </a:rPr>
              <a:t>Variétés de techniques</a:t>
            </a:r>
            <a:endParaRPr lang="fr-FR" sz="1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</a:tabLst>
            </a:pPr>
            <a:r>
              <a:rPr lang="fr-FR" sz="1400" dirty="0">
                <a:latin typeface="Calibri" pitchFamily="34" charset="0"/>
                <a:cs typeface="Calibri" pitchFamily="34" charset="0"/>
              </a:rPr>
              <a:t>Points </a:t>
            </a:r>
            <a:r>
              <a:rPr lang="fr-FR" sz="1400" dirty="0" smtClean="0">
                <a:latin typeface="Calibri" pitchFamily="34" charset="0"/>
                <a:cs typeface="Calibri" pitchFamily="34" charset="0"/>
              </a:rPr>
              <a:t>relais (écoles, …)</a:t>
            </a:r>
            <a:endParaRPr lang="fr-FR" sz="1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spcBef>
                <a:spcPts val="213"/>
              </a:spcBef>
              <a:tabLst>
                <a:tab pos="723900" algn="l"/>
                <a:tab pos="1447800" algn="l"/>
              </a:tabLst>
            </a:pPr>
            <a:r>
              <a:rPr lang="fr-FR" sz="1400" dirty="0" smtClean="0">
                <a:latin typeface="Calibri" pitchFamily="34" charset="0"/>
                <a:cs typeface="Calibri" pitchFamily="34" charset="0"/>
              </a:rPr>
              <a:t>Moyens </a:t>
            </a:r>
            <a:r>
              <a:rPr lang="fr-FR" sz="1400" dirty="0">
                <a:latin typeface="Calibri" pitchFamily="34" charset="0"/>
                <a:cs typeface="Calibri" pitchFamily="34" charset="0"/>
              </a:rPr>
              <a:t>de transport</a:t>
            </a:r>
          </a:p>
        </p:txBody>
      </p:sp>
      <p:pic>
        <p:nvPicPr>
          <p:cNvPr id="60" name="Image 59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 Box 1"/>
          <p:cNvSpPr txBox="1">
            <a:spLocks noChangeArrowheads="1"/>
          </p:cNvSpPr>
          <p:nvPr/>
        </p:nvSpPr>
        <p:spPr bwMode="auto">
          <a:xfrm>
            <a:off x="0" y="512763"/>
            <a:ext cx="10367963" cy="46831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Conditions d’un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partenariat</a:t>
            </a:r>
          </a:p>
        </p:txBody>
      </p:sp>
      <p:sp>
        <p:nvSpPr>
          <p:cNvPr id="71719" name="Text Box 39"/>
          <p:cNvSpPr txBox="1">
            <a:spLocks noChangeArrowheads="1"/>
          </p:cNvSpPr>
          <p:nvPr/>
        </p:nvSpPr>
        <p:spPr bwMode="auto">
          <a:xfrm>
            <a:off x="1797050" y="1470025"/>
            <a:ext cx="6645275" cy="363696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312738" indent="-312738">
              <a:lnSpc>
                <a:spcPct val="115000"/>
              </a:lnSpc>
              <a:buSzPct val="97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Prise de risque partagée</a:t>
            </a:r>
          </a:p>
          <a:p>
            <a:pPr marL="312738" indent="-312738">
              <a:lnSpc>
                <a:spcPct val="115000"/>
              </a:lnSpc>
              <a:spcBef>
                <a:spcPts val="363"/>
              </a:spcBef>
              <a:buSzPct val="97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Rapport de force équilibré</a:t>
            </a:r>
          </a:p>
          <a:p>
            <a:pPr marL="312738" indent="-312738">
              <a:lnSpc>
                <a:spcPct val="115000"/>
              </a:lnSpc>
              <a:spcBef>
                <a:spcPts val="363"/>
              </a:spcBef>
              <a:buSzPct val="97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Gestion dans la durée</a:t>
            </a:r>
          </a:p>
          <a:p>
            <a:pPr marL="312738" indent="-312738">
              <a:lnSpc>
                <a:spcPct val="115000"/>
              </a:lnSpc>
              <a:spcBef>
                <a:spcPts val="363"/>
              </a:spcBef>
              <a:buSzPct val="97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Remise en question ou en cause des termes</a:t>
            </a:r>
            <a:br>
              <a:rPr lang="fr-FR" dirty="0">
                <a:latin typeface="Calibri" pitchFamily="34" charset="0"/>
                <a:cs typeface="Calibri" pitchFamily="34" charset="0"/>
              </a:rPr>
            </a:br>
            <a:r>
              <a:rPr lang="fr-FR" dirty="0">
                <a:latin typeface="Calibri" pitchFamily="34" charset="0"/>
                <a:cs typeface="Calibri" pitchFamily="34" charset="0"/>
              </a:rPr>
              <a:t>ou de la nature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d’une relation contractuelle ou non</a:t>
            </a:r>
            <a:endParaRPr lang="fr-FR" dirty="0">
              <a:latin typeface="Calibri" pitchFamily="34" charset="0"/>
              <a:cs typeface="Calibri" pitchFamily="34" charset="0"/>
            </a:endParaRPr>
          </a:p>
          <a:p>
            <a:pPr marL="312738" indent="-312738">
              <a:lnSpc>
                <a:spcPct val="115000"/>
              </a:lnSpc>
              <a:spcBef>
                <a:spcPts val="363"/>
              </a:spcBef>
              <a:buSzPct val="97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Relation gagnant/gagnant</a:t>
            </a:r>
          </a:p>
          <a:p>
            <a:pPr marL="312738" indent="-312738">
              <a:lnSpc>
                <a:spcPct val="115000"/>
              </a:lnSpc>
              <a:spcBef>
                <a:spcPts val="363"/>
              </a:spcBef>
              <a:buSzPct val="97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Transparence des informations, des résultats</a:t>
            </a:r>
          </a:p>
          <a:p>
            <a:pPr marL="312738" indent="-312738">
              <a:lnSpc>
                <a:spcPct val="115000"/>
              </a:lnSpc>
              <a:spcBef>
                <a:spcPts val="363"/>
              </a:spcBef>
              <a:buSzPct val="97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dirty="0">
                <a:latin typeface="Calibri" pitchFamily="34" charset="0"/>
                <a:cs typeface="Calibri" pitchFamily="34" charset="0"/>
              </a:rPr>
              <a:t>Solidarité</a:t>
            </a:r>
          </a:p>
        </p:txBody>
      </p:sp>
      <p:sp>
        <p:nvSpPr>
          <p:cNvPr id="71720" name="Text Box 40"/>
          <p:cNvSpPr txBox="1">
            <a:spLocks noChangeArrowheads="1"/>
          </p:cNvSpPr>
          <p:nvPr/>
        </p:nvSpPr>
        <p:spPr bwMode="auto">
          <a:xfrm>
            <a:off x="2087637" y="5543971"/>
            <a:ext cx="6176963" cy="1163637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fr-FR" b="1" dirty="0">
                <a:solidFill>
                  <a:srgbClr val="F32D3B"/>
                </a:solidFill>
                <a:latin typeface="Calibri" pitchFamily="34" charset="0"/>
                <a:cs typeface="Calibri" pitchFamily="34" charset="0"/>
              </a:rPr>
              <a:t>Partenaire :</a:t>
            </a:r>
            <a:r>
              <a:rPr lang="fr-FR" i="1" dirty="0">
                <a:latin typeface="Calibri" pitchFamily="34" charset="0"/>
                <a:cs typeface="Calibri" pitchFamily="34" charset="0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fr-FR" i="1" dirty="0">
                <a:latin typeface="Calibri" pitchFamily="34" charset="0"/>
                <a:cs typeface="Calibri" pitchFamily="34" charset="0"/>
              </a:rPr>
              <a:t>Acteur qui aide </a:t>
            </a:r>
            <a:r>
              <a:rPr lang="fr-FR" i="1" dirty="0" smtClean="0">
                <a:latin typeface="Calibri" pitchFamily="34" charset="0"/>
                <a:cs typeface="Calibri" pitchFamily="34" charset="0"/>
              </a:rPr>
              <a:t>la fédération </a:t>
            </a:r>
            <a:r>
              <a:rPr lang="fr-FR" i="1" dirty="0">
                <a:latin typeface="Calibri" pitchFamily="34" charset="0"/>
                <a:cs typeface="Calibri" pitchFamily="34" charset="0"/>
              </a:rPr>
              <a:t>à mener à bien ses activités</a:t>
            </a:r>
          </a:p>
          <a:p>
            <a:pPr algn="ctr">
              <a:lnSpc>
                <a:spcPct val="100000"/>
              </a:lnSpc>
              <a:spcBef>
                <a:spcPts val="35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fr-FR" i="1" dirty="0">
                <a:latin typeface="Calibri" pitchFamily="34" charset="0"/>
                <a:cs typeface="Calibri" pitchFamily="34" charset="0"/>
              </a:rPr>
              <a:t>et atteindre ses objectifs de </a:t>
            </a:r>
            <a:r>
              <a:rPr lang="fr-FR" i="1" dirty="0" smtClean="0">
                <a:latin typeface="Calibri" pitchFamily="34" charset="0"/>
                <a:cs typeface="Calibri" pitchFamily="34" charset="0"/>
              </a:rPr>
              <a:t>développement.</a:t>
            </a:r>
            <a:endParaRPr lang="fr-FR" i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4" name="Image 43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ext Box 1"/>
          <p:cNvSpPr txBox="1">
            <a:spLocks noChangeArrowheads="1"/>
          </p:cNvSpPr>
          <p:nvPr/>
        </p:nvSpPr>
        <p:spPr bwMode="auto">
          <a:xfrm>
            <a:off x="0" y="647700"/>
            <a:ext cx="10367963" cy="45720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Probabilités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de succès</a:t>
            </a:r>
          </a:p>
        </p:txBody>
      </p:sp>
      <p:grpSp>
        <p:nvGrpSpPr>
          <p:cNvPr id="72743" name="Group 39"/>
          <p:cNvGrpSpPr>
            <a:grpSpLocks/>
          </p:cNvGrpSpPr>
          <p:nvPr/>
        </p:nvGrpSpPr>
        <p:grpSpPr bwMode="auto">
          <a:xfrm>
            <a:off x="1193800" y="2447925"/>
            <a:ext cx="7950200" cy="4335463"/>
            <a:chOff x="752" y="1542"/>
            <a:chExt cx="5008" cy="2731"/>
          </a:xfrm>
        </p:grpSpPr>
        <p:sp>
          <p:nvSpPr>
            <p:cNvPr id="72744" name="Text Box 40"/>
            <p:cNvSpPr txBox="1">
              <a:spLocks noChangeArrowheads="1"/>
            </p:cNvSpPr>
            <p:nvPr/>
          </p:nvSpPr>
          <p:spPr bwMode="auto">
            <a:xfrm>
              <a:off x="4782" y="1542"/>
              <a:ext cx="812" cy="610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2000" b="1">
                  <a:latin typeface="Calibri" pitchFamily="34" charset="0"/>
                  <a:cs typeface="Calibri" pitchFamily="34" charset="0"/>
                </a:rPr>
                <a:t>Probabilité</a:t>
              </a:r>
            </a:p>
            <a:p>
              <a:pPr algn="ctr">
                <a:lnSpc>
                  <a:spcPct val="100000"/>
                </a:lnSpc>
                <a:spcBef>
                  <a:spcPts val="300"/>
                </a:spcBef>
                <a:tabLst>
                  <a:tab pos="723900" algn="l"/>
                </a:tabLst>
              </a:pPr>
              <a:r>
                <a:rPr lang="fr-FR" sz="2000" b="1">
                  <a:latin typeface="Calibri" pitchFamily="34" charset="0"/>
                  <a:cs typeface="Calibri" pitchFamily="34" charset="0"/>
                </a:rPr>
                <a:t>globale de</a:t>
              </a:r>
            </a:p>
            <a:p>
              <a:pPr algn="ctr">
                <a:lnSpc>
                  <a:spcPct val="100000"/>
                </a:lnSpc>
                <a:spcBef>
                  <a:spcPts val="300"/>
                </a:spcBef>
                <a:tabLst>
                  <a:tab pos="723900" algn="l"/>
                </a:tabLst>
              </a:pPr>
              <a:r>
                <a:rPr lang="fr-FR" sz="2000" b="1">
                  <a:latin typeface="Calibri" pitchFamily="34" charset="0"/>
                  <a:cs typeface="Calibri" pitchFamily="34" charset="0"/>
                </a:rPr>
                <a:t>succès</a:t>
              </a:r>
            </a:p>
          </p:txBody>
        </p:sp>
        <p:sp>
          <p:nvSpPr>
            <p:cNvPr id="72745" name="Text Box 41"/>
            <p:cNvSpPr txBox="1">
              <a:spLocks noChangeArrowheads="1"/>
            </p:cNvSpPr>
            <p:nvPr/>
          </p:nvSpPr>
          <p:spPr bwMode="auto">
            <a:xfrm>
              <a:off x="752" y="3445"/>
              <a:ext cx="823" cy="550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800" b="1">
                  <a:latin typeface="Calibri" pitchFamily="34" charset="0"/>
                  <a:cs typeface="Calibri" pitchFamily="34" charset="0"/>
                </a:rPr>
                <a:t>Probabilité</a:t>
              </a:r>
            </a:p>
            <a:p>
              <a:pPr algn="ctr">
                <a:lnSpc>
                  <a:spcPct val="100000"/>
                </a:lnSpc>
                <a:spcBef>
                  <a:spcPts val="263"/>
                </a:spcBef>
                <a:tabLst>
                  <a:tab pos="723900" algn="l"/>
                </a:tabLst>
              </a:pPr>
              <a:r>
                <a:rPr lang="fr-FR" sz="1800" b="1">
                  <a:latin typeface="Calibri" pitchFamily="34" charset="0"/>
                  <a:cs typeface="Calibri" pitchFamily="34" charset="0"/>
                </a:rPr>
                <a:t>de faisabilité</a:t>
              </a:r>
            </a:p>
            <a:p>
              <a:pPr algn="ctr">
                <a:lnSpc>
                  <a:spcPct val="100000"/>
                </a:lnSpc>
                <a:spcBef>
                  <a:spcPts val="263"/>
                </a:spcBef>
                <a:tabLst>
                  <a:tab pos="723900" algn="l"/>
                </a:tabLst>
              </a:pPr>
              <a:r>
                <a:rPr lang="fr-FR" sz="1800" b="1">
                  <a:latin typeface="Calibri" pitchFamily="34" charset="0"/>
                  <a:cs typeface="Calibri" pitchFamily="34" charset="0"/>
                </a:rPr>
                <a:t>technique</a:t>
              </a:r>
            </a:p>
          </p:txBody>
        </p:sp>
        <p:sp>
          <p:nvSpPr>
            <p:cNvPr id="72746" name="Text Box 42"/>
            <p:cNvSpPr txBox="1">
              <a:spLocks noChangeArrowheads="1"/>
            </p:cNvSpPr>
            <p:nvPr/>
          </p:nvSpPr>
          <p:spPr bwMode="auto">
            <a:xfrm>
              <a:off x="1715" y="2464"/>
              <a:ext cx="1608" cy="80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800" b="1" dirty="0">
                  <a:latin typeface="Calibri" pitchFamily="34" charset="0"/>
                  <a:cs typeface="Calibri" pitchFamily="34" charset="0"/>
                </a:rPr>
                <a:t>Probabilité</a:t>
              </a:r>
            </a:p>
            <a:p>
              <a:pPr algn="ctr">
                <a:lnSpc>
                  <a:spcPct val="100000"/>
                </a:lnSpc>
                <a:spcBef>
                  <a:spcPts val="263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800" b="1" dirty="0">
                  <a:latin typeface="Calibri" pitchFamily="34" charset="0"/>
                  <a:cs typeface="Calibri" pitchFamily="34" charset="0"/>
                </a:rPr>
                <a:t>de </a:t>
              </a:r>
              <a:r>
                <a:rPr lang="fr-FR" sz="1800" b="1" dirty="0" smtClean="0">
                  <a:latin typeface="Calibri" pitchFamily="34" charset="0"/>
                  <a:cs typeface="Calibri" pitchFamily="34" charset="0"/>
                </a:rPr>
                <a:t>développement</a:t>
              </a:r>
              <a:endParaRPr lang="fr-FR" sz="1800" b="1" dirty="0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spcBef>
                  <a:spcPts val="263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800" b="1" dirty="0">
                  <a:latin typeface="Calibri" pitchFamily="34" charset="0"/>
                  <a:cs typeface="Calibri" pitchFamily="34" charset="0"/>
                </a:rPr>
                <a:t>sous réserve de</a:t>
              </a:r>
            </a:p>
            <a:p>
              <a:pPr algn="ctr">
                <a:lnSpc>
                  <a:spcPct val="100000"/>
                </a:lnSpc>
                <a:spcBef>
                  <a:spcPts val="263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800" b="1" dirty="0">
                  <a:latin typeface="Calibri" pitchFamily="34" charset="0"/>
                  <a:cs typeface="Calibri" pitchFamily="34" charset="0"/>
                </a:rPr>
                <a:t>faisabilité technique</a:t>
              </a:r>
            </a:p>
          </p:txBody>
        </p:sp>
        <p:sp>
          <p:nvSpPr>
            <p:cNvPr id="72747" name="Text Box 43"/>
            <p:cNvSpPr txBox="1">
              <a:spLocks noChangeArrowheads="1"/>
            </p:cNvSpPr>
            <p:nvPr/>
          </p:nvSpPr>
          <p:spPr bwMode="auto">
            <a:xfrm>
              <a:off x="3163" y="1859"/>
              <a:ext cx="1477" cy="74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800" b="1" dirty="0">
                  <a:latin typeface="Calibri" pitchFamily="34" charset="0"/>
                  <a:cs typeface="Calibri" pitchFamily="34" charset="0"/>
                </a:rPr>
                <a:t>Probabilité</a:t>
              </a:r>
            </a:p>
            <a:p>
              <a:pPr algn="ctr">
                <a:lnSpc>
                  <a:spcPct val="100000"/>
                </a:lnSpc>
                <a:spcBef>
                  <a:spcPts val="263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800" b="1" dirty="0">
                  <a:latin typeface="Calibri" pitchFamily="34" charset="0"/>
                  <a:cs typeface="Calibri" pitchFamily="34" charset="0"/>
                </a:rPr>
                <a:t>de succès économique</a:t>
              </a:r>
            </a:p>
            <a:p>
              <a:pPr algn="ctr">
                <a:lnSpc>
                  <a:spcPct val="100000"/>
                </a:lnSpc>
                <a:spcBef>
                  <a:spcPts val="263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800" b="1" dirty="0">
                  <a:latin typeface="Calibri" pitchFamily="34" charset="0"/>
                  <a:cs typeface="Calibri" pitchFamily="34" charset="0"/>
                </a:rPr>
                <a:t>sous réserve de</a:t>
              </a:r>
            </a:p>
            <a:p>
              <a:pPr algn="ctr">
                <a:lnSpc>
                  <a:spcPct val="100000"/>
                </a:lnSpc>
                <a:spcBef>
                  <a:spcPts val="263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800" b="1" dirty="0" smtClean="0">
                  <a:latin typeface="Calibri" pitchFamily="34" charset="0"/>
                  <a:cs typeface="Calibri" pitchFamily="34" charset="0"/>
                </a:rPr>
                <a:t>promotion</a:t>
              </a:r>
              <a:endParaRPr lang="fr-FR" sz="18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72748" name="Text Box 44"/>
            <p:cNvSpPr txBox="1">
              <a:spLocks noChangeArrowheads="1"/>
            </p:cNvSpPr>
            <p:nvPr/>
          </p:nvSpPr>
          <p:spPr bwMode="auto">
            <a:xfrm>
              <a:off x="4598" y="1814"/>
              <a:ext cx="166" cy="29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3000" dirty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=</a:t>
              </a:r>
            </a:p>
          </p:txBody>
        </p:sp>
        <p:sp>
          <p:nvSpPr>
            <p:cNvPr id="72749" name="Text Box 45"/>
            <p:cNvSpPr txBox="1">
              <a:spLocks noChangeArrowheads="1"/>
            </p:cNvSpPr>
            <p:nvPr/>
          </p:nvSpPr>
          <p:spPr bwMode="auto">
            <a:xfrm>
              <a:off x="1632" y="3207"/>
              <a:ext cx="176" cy="29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3000" dirty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X</a:t>
              </a:r>
            </a:p>
          </p:txBody>
        </p:sp>
        <p:sp>
          <p:nvSpPr>
            <p:cNvPr id="72750" name="Text Box 46"/>
            <p:cNvSpPr txBox="1">
              <a:spLocks noChangeArrowheads="1"/>
            </p:cNvSpPr>
            <p:nvPr/>
          </p:nvSpPr>
          <p:spPr bwMode="auto">
            <a:xfrm>
              <a:off x="3039" y="2424"/>
              <a:ext cx="176" cy="291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</a:pPr>
              <a:r>
                <a:rPr lang="fr-FR" sz="3000" dirty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X</a:t>
              </a:r>
            </a:p>
          </p:txBody>
        </p:sp>
        <p:sp>
          <p:nvSpPr>
            <p:cNvPr id="72751" name="Line 47"/>
            <p:cNvSpPr>
              <a:spLocks noChangeShapeType="1"/>
            </p:cNvSpPr>
            <p:nvPr/>
          </p:nvSpPr>
          <p:spPr bwMode="auto">
            <a:xfrm flipV="1">
              <a:off x="1045" y="2121"/>
              <a:ext cx="4715" cy="2153"/>
            </a:xfrm>
            <a:prstGeom prst="line">
              <a:avLst/>
            </a:prstGeom>
            <a:noFill/>
            <a:ln w="3024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</p:grpSp>
      <p:pic>
        <p:nvPicPr>
          <p:cNvPr id="51" name="Image 50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ext Box 1"/>
          <p:cNvSpPr txBox="1">
            <a:spLocks noChangeArrowheads="1"/>
          </p:cNvSpPr>
          <p:nvPr/>
        </p:nvSpPr>
        <p:spPr bwMode="auto">
          <a:xfrm>
            <a:off x="0" y="542925"/>
            <a:ext cx="10367963" cy="452438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Abécédaire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du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marché sportif</a:t>
            </a:r>
            <a:endParaRPr lang="fr-FR" sz="25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3767" name="Text Box 39"/>
          <p:cNvSpPr txBox="1">
            <a:spLocks noChangeArrowheads="1"/>
          </p:cNvSpPr>
          <p:nvPr/>
        </p:nvSpPr>
        <p:spPr bwMode="auto">
          <a:xfrm>
            <a:off x="575469" y="1583531"/>
            <a:ext cx="8707438" cy="451802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 marL="355600" indent="-355600">
              <a:lnSpc>
                <a:spcPct val="200000"/>
              </a:lnSpc>
              <a:buSzPct val="95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b="1" dirty="0">
                <a:latin typeface="Calibri" pitchFamily="34" charset="0"/>
                <a:cs typeface="Calibri" pitchFamily="34" charset="0"/>
              </a:rPr>
              <a:t>ACTEURS :</a:t>
            </a:r>
            <a:r>
              <a:rPr lang="fr-FR" dirty="0">
                <a:latin typeface="Calibri" pitchFamily="34" charset="0"/>
                <a:cs typeface="Calibri" pitchFamily="34" charset="0"/>
              </a:rPr>
              <a:t> Qui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s’affilient </a:t>
            </a:r>
            <a:r>
              <a:rPr lang="fr-FR" dirty="0">
                <a:latin typeface="Calibri" pitchFamily="34" charset="0"/>
                <a:cs typeface="Calibri" pitchFamily="34" charset="0"/>
              </a:rPr>
              <a:t>?</a:t>
            </a:r>
          </a:p>
          <a:p>
            <a:pPr marL="355600" indent="-355600">
              <a:lnSpc>
                <a:spcPct val="200000"/>
              </a:lnSpc>
              <a:spcBef>
                <a:spcPts val="350"/>
              </a:spcBef>
              <a:buSzPct val="95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b="1" dirty="0" smtClean="0">
                <a:latin typeface="Calibri" pitchFamily="34" charset="0"/>
                <a:cs typeface="Calibri" pitchFamily="34" charset="0"/>
              </a:rPr>
              <a:t>DISCIPLINES </a:t>
            </a:r>
            <a:r>
              <a:rPr lang="fr-FR" b="1" dirty="0">
                <a:latin typeface="Calibri" pitchFamily="34" charset="0"/>
                <a:cs typeface="Calibri" pitchFamily="34" charset="0"/>
              </a:rPr>
              <a:t>:</a:t>
            </a:r>
            <a:r>
              <a:rPr lang="fr-FR" dirty="0">
                <a:latin typeface="Calibri" pitchFamily="34" charset="0"/>
                <a:cs typeface="Calibri" pitchFamily="34" charset="0"/>
              </a:rPr>
              <a:t> Qu'est-ce que le marché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sportif recherche </a:t>
            </a:r>
            <a:r>
              <a:rPr lang="fr-FR" dirty="0">
                <a:latin typeface="Calibri" pitchFamily="34" charset="0"/>
                <a:cs typeface="Calibri" pitchFamily="34" charset="0"/>
              </a:rPr>
              <a:t>?</a:t>
            </a:r>
          </a:p>
          <a:p>
            <a:pPr marL="355600" indent="-355600">
              <a:lnSpc>
                <a:spcPct val="200000"/>
              </a:lnSpc>
              <a:spcBef>
                <a:spcPts val="350"/>
              </a:spcBef>
              <a:buSzPct val="95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b="1" dirty="0">
                <a:latin typeface="Calibri" pitchFamily="34" charset="0"/>
                <a:cs typeface="Calibri" pitchFamily="34" charset="0"/>
              </a:rPr>
              <a:t>CRITÈRES D'ACHAT :</a:t>
            </a:r>
            <a:r>
              <a:rPr lang="fr-FR" dirty="0">
                <a:latin typeface="Calibri" pitchFamily="34" charset="0"/>
                <a:cs typeface="Calibri" pitchFamily="34" charset="0"/>
              </a:rPr>
              <a:t> Pourquoi le marché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sportif s’affilie-t-il </a:t>
            </a:r>
            <a:r>
              <a:rPr lang="fr-FR" dirty="0">
                <a:latin typeface="Calibri" pitchFamily="34" charset="0"/>
                <a:cs typeface="Calibri" pitchFamily="34" charset="0"/>
              </a:rPr>
              <a:t>?</a:t>
            </a:r>
          </a:p>
          <a:p>
            <a:pPr marL="355600" indent="-355600">
              <a:lnSpc>
                <a:spcPct val="200000"/>
              </a:lnSpc>
              <a:spcBef>
                <a:spcPts val="350"/>
              </a:spcBef>
              <a:buSzPct val="95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b="1" dirty="0">
                <a:latin typeface="Calibri" pitchFamily="34" charset="0"/>
                <a:cs typeface="Calibri" pitchFamily="34" charset="0"/>
              </a:rPr>
              <a:t>CIRCUIT </a:t>
            </a:r>
            <a:r>
              <a:rPr lang="fr-FR" b="1" dirty="0" smtClean="0">
                <a:latin typeface="Calibri" pitchFamily="34" charset="0"/>
                <a:cs typeface="Calibri" pitchFamily="34" charset="0"/>
              </a:rPr>
              <a:t>SPORTIF </a:t>
            </a:r>
            <a:r>
              <a:rPr lang="fr-FR" b="1" dirty="0">
                <a:latin typeface="Calibri" pitchFamily="34" charset="0"/>
                <a:cs typeface="Calibri" pitchFamily="34" charset="0"/>
              </a:rPr>
              <a:t>:</a:t>
            </a:r>
            <a:r>
              <a:rPr lang="fr-FR" dirty="0">
                <a:latin typeface="Calibri" pitchFamily="34" charset="0"/>
                <a:cs typeface="Calibri" pitchFamily="34" charset="0"/>
              </a:rPr>
              <a:t> Où le marché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s’affilie-t-il </a:t>
            </a:r>
            <a:r>
              <a:rPr lang="fr-FR" dirty="0">
                <a:latin typeface="Calibri" pitchFamily="34" charset="0"/>
                <a:cs typeface="Calibri" pitchFamily="34" charset="0"/>
              </a:rPr>
              <a:t>?</a:t>
            </a:r>
          </a:p>
          <a:p>
            <a:pPr marL="355600" indent="-355600">
              <a:lnSpc>
                <a:spcPct val="200000"/>
              </a:lnSpc>
              <a:spcBef>
                <a:spcPts val="350"/>
              </a:spcBef>
              <a:buSzPct val="95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b="1" dirty="0">
                <a:latin typeface="Calibri" pitchFamily="34" charset="0"/>
                <a:cs typeface="Calibri" pitchFamily="34" charset="0"/>
              </a:rPr>
              <a:t>PROCESSUS D'ACHAT :</a:t>
            </a:r>
            <a:r>
              <a:rPr lang="fr-FR" dirty="0">
                <a:latin typeface="Calibri" pitchFamily="34" charset="0"/>
                <a:cs typeface="Calibri" pitchFamily="34" charset="0"/>
              </a:rPr>
              <a:t> Comment le marché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sportif s’affilie-t-il </a:t>
            </a:r>
            <a:r>
              <a:rPr lang="fr-FR" dirty="0">
                <a:latin typeface="Calibri" pitchFamily="34" charset="0"/>
                <a:cs typeface="Calibri" pitchFamily="34" charset="0"/>
              </a:rPr>
              <a:t>?</a:t>
            </a:r>
          </a:p>
          <a:p>
            <a:pPr marL="355600" indent="-355600">
              <a:lnSpc>
                <a:spcPct val="200000"/>
              </a:lnSpc>
              <a:spcBef>
                <a:spcPts val="350"/>
              </a:spcBef>
              <a:buSzPct val="95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b="1" dirty="0">
                <a:latin typeface="Calibri" pitchFamily="34" charset="0"/>
                <a:cs typeface="Calibri" pitchFamily="34" charset="0"/>
              </a:rPr>
              <a:t>FACTEURS SITUATIONNELS :</a:t>
            </a:r>
            <a:r>
              <a:rPr lang="fr-FR" dirty="0">
                <a:latin typeface="Calibri" pitchFamily="34" charset="0"/>
                <a:cs typeface="Calibri" pitchFamily="34" charset="0"/>
              </a:rPr>
              <a:t> Quand le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marché sportif s’affilie-t-il </a:t>
            </a:r>
            <a:r>
              <a:rPr lang="fr-FR" dirty="0">
                <a:latin typeface="Calibri" pitchFamily="34" charset="0"/>
                <a:cs typeface="Calibri" pitchFamily="34" charset="0"/>
              </a:rPr>
              <a:t>?</a:t>
            </a:r>
          </a:p>
        </p:txBody>
      </p:sp>
      <p:pic>
        <p:nvPicPr>
          <p:cNvPr id="43" name="Image 42" descr="Jujuts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-314325" y="341313"/>
            <a:ext cx="10998200" cy="579437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Fédérations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et stratégies</a:t>
            </a:r>
          </a:p>
        </p:txBody>
      </p:sp>
      <p:sp>
        <p:nvSpPr>
          <p:cNvPr id="19495" name="Text Box 39"/>
          <p:cNvSpPr txBox="1">
            <a:spLocks noChangeArrowheads="1"/>
          </p:cNvSpPr>
          <p:nvPr/>
        </p:nvSpPr>
        <p:spPr bwMode="auto">
          <a:xfrm>
            <a:off x="1355725" y="3592513"/>
            <a:ext cx="123825" cy="25241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 algn="ctr">
              <a:lnSpc>
                <a:spcPct val="100000"/>
              </a:lnSpc>
            </a:pPr>
            <a:r>
              <a:rPr lang="fr-FR" sz="1700" b="1">
                <a:latin typeface="Calibri" pitchFamily="34" charset="0"/>
                <a:cs typeface="Calibri" pitchFamily="34" charset="0"/>
              </a:rPr>
              <a:t>3</a:t>
            </a:r>
          </a:p>
        </p:txBody>
      </p:sp>
      <p:grpSp>
        <p:nvGrpSpPr>
          <p:cNvPr id="19496" name="Group 40"/>
          <p:cNvGrpSpPr>
            <a:grpSpLocks/>
          </p:cNvGrpSpPr>
          <p:nvPr/>
        </p:nvGrpSpPr>
        <p:grpSpPr bwMode="auto">
          <a:xfrm>
            <a:off x="1403350" y="1773238"/>
            <a:ext cx="2038350" cy="1517650"/>
            <a:chOff x="884" y="1117"/>
            <a:chExt cx="1284" cy="956"/>
          </a:xfrm>
        </p:grpSpPr>
        <p:sp>
          <p:nvSpPr>
            <p:cNvPr id="19497" name="Text Box 41"/>
            <p:cNvSpPr txBox="1">
              <a:spLocks noChangeArrowheads="1"/>
            </p:cNvSpPr>
            <p:nvPr/>
          </p:nvSpPr>
          <p:spPr bwMode="auto">
            <a:xfrm>
              <a:off x="1117" y="1117"/>
              <a:ext cx="817" cy="13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400" dirty="0" smtClean="0">
                  <a:latin typeface="Calibri" pitchFamily="34" charset="0"/>
                  <a:cs typeface="Calibri" pitchFamily="34" charset="0"/>
                </a:rPr>
                <a:t>Fédération </a:t>
              </a:r>
              <a:r>
                <a:rPr lang="fr-FR" sz="1400" dirty="0">
                  <a:latin typeface="Calibri" pitchFamily="34" charset="0"/>
                  <a:cs typeface="Calibri" pitchFamily="34" charset="0"/>
                </a:rPr>
                <a:t>famille</a:t>
              </a:r>
            </a:p>
          </p:txBody>
        </p:sp>
        <p:sp>
          <p:nvSpPr>
            <p:cNvPr id="19498" name="Text Box 42"/>
            <p:cNvSpPr txBox="1">
              <a:spLocks noChangeArrowheads="1"/>
            </p:cNvSpPr>
            <p:nvPr/>
          </p:nvSpPr>
          <p:spPr bwMode="auto">
            <a:xfrm>
              <a:off x="884" y="1470"/>
              <a:ext cx="1284" cy="603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400" b="1" dirty="0">
                  <a:latin typeface="Calibri" pitchFamily="34" charset="0"/>
                  <a:cs typeface="Calibri" pitchFamily="34" charset="0"/>
                </a:rPr>
                <a:t>Stratégie :</a:t>
              </a: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r>
                <a:rPr lang="fr-FR" sz="1400" dirty="0">
                  <a:latin typeface="Calibri" pitchFamily="34" charset="0"/>
                  <a:cs typeface="Calibri" pitchFamily="34" charset="0"/>
                </a:rPr>
                <a:t>- Intuition ou vision du </a:t>
              </a:r>
              <a:r>
                <a:rPr lang="fr-FR" sz="1400" dirty="0" smtClean="0">
                  <a:latin typeface="Calibri" pitchFamily="34" charset="0"/>
                  <a:cs typeface="Calibri" pitchFamily="34" charset="0"/>
                </a:rPr>
                <a:t>fondateur</a:t>
              </a:r>
              <a:endParaRPr lang="fr-FR" sz="1400" dirty="0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r>
                <a:rPr lang="fr-FR" sz="1400" dirty="0">
                  <a:latin typeface="Calibri" pitchFamily="34" charset="0"/>
                  <a:cs typeface="Calibri" pitchFamily="34" charset="0"/>
                </a:rPr>
                <a:t>- Affaire de la </a:t>
              </a:r>
              <a:r>
                <a:rPr lang="fr-FR" sz="1400" dirty="0" smtClean="0">
                  <a:latin typeface="Calibri" pitchFamily="34" charset="0"/>
                  <a:cs typeface="Calibri" pitchFamily="34" charset="0"/>
                </a:rPr>
                <a:t>présidence</a:t>
              </a:r>
              <a:endParaRPr lang="fr-FR" sz="1400" dirty="0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r>
                <a:rPr lang="fr-FR" sz="1400" dirty="0">
                  <a:latin typeface="Calibri" pitchFamily="34" charset="0"/>
                  <a:cs typeface="Calibri" pitchFamily="34" charset="0"/>
                </a:rPr>
                <a:t>- non écrite</a:t>
              </a:r>
            </a:p>
          </p:txBody>
        </p:sp>
        <p:sp>
          <p:nvSpPr>
            <p:cNvPr id="19499" name="Line 43"/>
            <p:cNvSpPr>
              <a:spLocks noChangeShapeType="1"/>
            </p:cNvSpPr>
            <p:nvPr/>
          </p:nvSpPr>
          <p:spPr bwMode="auto">
            <a:xfrm>
              <a:off x="1526" y="1306"/>
              <a:ext cx="0" cy="92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19500" name="Group 44"/>
          <p:cNvGrpSpPr>
            <a:grpSpLocks/>
          </p:cNvGrpSpPr>
          <p:nvPr/>
        </p:nvGrpSpPr>
        <p:grpSpPr bwMode="auto">
          <a:xfrm>
            <a:off x="6316663" y="1784350"/>
            <a:ext cx="1800225" cy="1971675"/>
            <a:chOff x="3979" y="1124"/>
            <a:chExt cx="1134" cy="1242"/>
          </a:xfrm>
        </p:grpSpPr>
        <p:sp>
          <p:nvSpPr>
            <p:cNvPr id="19501" name="Text Box 45"/>
            <p:cNvSpPr txBox="1">
              <a:spLocks noChangeArrowheads="1"/>
            </p:cNvSpPr>
            <p:nvPr/>
          </p:nvSpPr>
          <p:spPr bwMode="auto">
            <a:xfrm>
              <a:off x="4105" y="1124"/>
              <a:ext cx="823" cy="13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1400" dirty="0" smtClean="0">
                  <a:latin typeface="Calibri" pitchFamily="34" charset="0"/>
                  <a:cs typeface="Calibri" pitchFamily="34" charset="0"/>
                </a:rPr>
                <a:t>Fédération </a:t>
              </a:r>
              <a:r>
                <a:rPr lang="fr-FR" sz="1400" dirty="0">
                  <a:latin typeface="Calibri" pitchFamily="34" charset="0"/>
                  <a:cs typeface="Calibri" pitchFamily="34" charset="0"/>
                </a:rPr>
                <a:t>souple</a:t>
              </a:r>
            </a:p>
          </p:txBody>
        </p:sp>
        <p:sp>
          <p:nvSpPr>
            <p:cNvPr id="19502" name="Line 46"/>
            <p:cNvSpPr>
              <a:spLocks noChangeShapeType="1"/>
            </p:cNvSpPr>
            <p:nvPr/>
          </p:nvSpPr>
          <p:spPr bwMode="auto">
            <a:xfrm>
              <a:off x="4500" y="1306"/>
              <a:ext cx="0" cy="92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9503" name="Text Box 47"/>
            <p:cNvSpPr txBox="1">
              <a:spLocks noChangeArrowheads="1"/>
            </p:cNvSpPr>
            <p:nvPr/>
          </p:nvSpPr>
          <p:spPr bwMode="auto">
            <a:xfrm>
              <a:off x="3979" y="1452"/>
              <a:ext cx="1134" cy="914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400" b="1" dirty="0">
                  <a:latin typeface="Calibri" pitchFamily="34" charset="0"/>
                  <a:cs typeface="Calibri" pitchFamily="34" charset="0"/>
                </a:rPr>
                <a:t>Stratégie :</a:t>
              </a: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r>
                <a:rPr lang="fr-FR" sz="1400" dirty="0">
                  <a:latin typeface="Calibri" pitchFamily="34" charset="0"/>
                  <a:cs typeface="Calibri" pitchFamily="34" charset="0"/>
                </a:rPr>
                <a:t>- processus d'adaptation</a:t>
              </a: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r>
                <a:rPr lang="fr-FR" sz="1400" dirty="0">
                  <a:latin typeface="Calibri" pitchFamily="34" charset="0"/>
                  <a:cs typeface="Calibri" pitchFamily="34" charset="0"/>
                </a:rPr>
                <a:t>et d'apprentissage</a:t>
              </a: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r>
                <a:rPr lang="fr-FR" sz="1400" dirty="0">
                  <a:latin typeface="Calibri" pitchFamily="34" charset="0"/>
                  <a:cs typeface="Calibri" pitchFamily="34" charset="0"/>
                </a:rPr>
                <a:t>- pas seulement l'affaire</a:t>
              </a: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r>
                <a:rPr lang="fr-FR" sz="1400" dirty="0">
                  <a:latin typeface="Calibri" pitchFamily="34" charset="0"/>
                  <a:cs typeface="Calibri" pitchFamily="34" charset="0"/>
                </a:rPr>
                <a:t>de la </a:t>
              </a:r>
              <a:r>
                <a:rPr lang="fr-FR" sz="1400" dirty="0" smtClean="0">
                  <a:latin typeface="Calibri" pitchFamily="34" charset="0"/>
                  <a:cs typeface="Calibri" pitchFamily="34" charset="0"/>
                </a:rPr>
                <a:t>présidence</a:t>
              </a:r>
              <a:endParaRPr lang="fr-FR" sz="1400" dirty="0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r>
                <a:rPr lang="fr-FR" sz="1400" dirty="0">
                  <a:latin typeface="Calibri" pitchFamily="34" charset="0"/>
                  <a:cs typeface="Calibri" pitchFamily="34" charset="0"/>
                </a:rPr>
                <a:t>- non écrite</a:t>
              </a:r>
            </a:p>
          </p:txBody>
        </p:sp>
      </p:grpSp>
      <p:sp>
        <p:nvSpPr>
          <p:cNvPr id="19504" name="Text Box 48"/>
          <p:cNvSpPr txBox="1">
            <a:spLocks noChangeArrowheads="1"/>
          </p:cNvSpPr>
          <p:nvPr/>
        </p:nvSpPr>
        <p:spPr bwMode="auto">
          <a:xfrm>
            <a:off x="8291513" y="3643313"/>
            <a:ext cx="123825" cy="25241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 algn="ctr">
              <a:lnSpc>
                <a:spcPct val="100000"/>
              </a:lnSpc>
            </a:pPr>
            <a:r>
              <a:rPr lang="fr-FR" sz="1700" b="1">
                <a:latin typeface="Calibri" pitchFamily="34" charset="0"/>
                <a:cs typeface="Calibri" pitchFamily="34" charset="0"/>
              </a:rPr>
              <a:t>4</a:t>
            </a:r>
          </a:p>
        </p:txBody>
      </p:sp>
      <p:sp>
        <p:nvSpPr>
          <p:cNvPr id="19505" name="Text Box 49"/>
          <p:cNvSpPr txBox="1">
            <a:spLocks noChangeArrowheads="1"/>
          </p:cNvSpPr>
          <p:nvPr/>
        </p:nvSpPr>
        <p:spPr bwMode="auto">
          <a:xfrm>
            <a:off x="1357313" y="4135438"/>
            <a:ext cx="123825" cy="25241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 algn="ctr">
              <a:lnSpc>
                <a:spcPct val="100000"/>
              </a:lnSpc>
            </a:pPr>
            <a:r>
              <a:rPr lang="fr-FR" sz="1700" b="1">
                <a:latin typeface="Calibri" pitchFamily="34" charset="0"/>
                <a:cs typeface="Calibri" pitchFamily="34" charset="0"/>
              </a:rPr>
              <a:t>1</a:t>
            </a:r>
          </a:p>
        </p:txBody>
      </p:sp>
      <p:grpSp>
        <p:nvGrpSpPr>
          <p:cNvPr id="19506" name="Group 50"/>
          <p:cNvGrpSpPr>
            <a:grpSpLocks/>
          </p:cNvGrpSpPr>
          <p:nvPr/>
        </p:nvGrpSpPr>
        <p:grpSpPr bwMode="auto">
          <a:xfrm>
            <a:off x="1477963" y="4502150"/>
            <a:ext cx="1941512" cy="1508125"/>
            <a:chOff x="931" y="2836"/>
            <a:chExt cx="1223" cy="950"/>
          </a:xfrm>
        </p:grpSpPr>
        <p:sp>
          <p:nvSpPr>
            <p:cNvPr id="19507" name="Line 51"/>
            <p:cNvSpPr>
              <a:spLocks noChangeShapeType="1"/>
            </p:cNvSpPr>
            <p:nvPr/>
          </p:nvSpPr>
          <p:spPr bwMode="auto">
            <a:xfrm>
              <a:off x="1528" y="3032"/>
              <a:ext cx="0" cy="92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9508" name="Text Box 52"/>
            <p:cNvSpPr txBox="1">
              <a:spLocks noChangeArrowheads="1"/>
            </p:cNvSpPr>
            <p:nvPr/>
          </p:nvSpPr>
          <p:spPr bwMode="auto">
            <a:xfrm>
              <a:off x="931" y="2836"/>
              <a:ext cx="1223" cy="13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400" dirty="0" smtClean="0">
                  <a:latin typeface="Calibri" pitchFamily="34" charset="0"/>
                  <a:cs typeface="Calibri" pitchFamily="34" charset="0"/>
                </a:rPr>
                <a:t>Fédération </a:t>
              </a:r>
              <a:r>
                <a:rPr lang="fr-FR" sz="1400" dirty="0">
                  <a:latin typeface="Calibri" pitchFamily="34" charset="0"/>
                  <a:cs typeface="Calibri" pitchFamily="34" charset="0"/>
                </a:rPr>
                <a:t>bureaucratique</a:t>
              </a:r>
            </a:p>
          </p:txBody>
        </p:sp>
        <p:sp>
          <p:nvSpPr>
            <p:cNvPr id="19509" name="Text Box 53"/>
            <p:cNvSpPr txBox="1">
              <a:spLocks noChangeArrowheads="1"/>
            </p:cNvSpPr>
            <p:nvPr/>
          </p:nvSpPr>
          <p:spPr bwMode="auto">
            <a:xfrm>
              <a:off x="1000" y="3183"/>
              <a:ext cx="1056" cy="603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400" b="1" dirty="0">
                  <a:latin typeface="Calibri" pitchFamily="34" charset="0"/>
                  <a:cs typeface="Calibri" pitchFamily="34" charset="0"/>
                </a:rPr>
                <a:t>Stratégie :</a:t>
              </a: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r>
                <a:rPr lang="fr-FR" sz="1400" dirty="0">
                  <a:latin typeface="Calibri" pitchFamily="34" charset="0"/>
                  <a:cs typeface="Calibri" pitchFamily="34" charset="0"/>
                </a:rPr>
                <a:t>- programmation</a:t>
              </a: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r>
                <a:rPr lang="fr-FR" sz="1400" dirty="0">
                  <a:latin typeface="Calibri" pitchFamily="34" charset="0"/>
                  <a:cs typeface="Calibri" pitchFamily="34" charset="0"/>
                </a:rPr>
                <a:t>- affaire de la </a:t>
              </a:r>
              <a:r>
                <a:rPr lang="fr-FR" sz="1400" dirty="0" smtClean="0">
                  <a:latin typeface="Calibri" pitchFamily="34" charset="0"/>
                  <a:cs typeface="Calibri" pitchFamily="34" charset="0"/>
                </a:rPr>
                <a:t>présidence</a:t>
              </a:r>
              <a:endParaRPr lang="fr-FR" sz="1400" dirty="0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r>
                <a:rPr lang="fr-FR" sz="1400" dirty="0">
                  <a:latin typeface="Calibri" pitchFamily="34" charset="0"/>
                  <a:cs typeface="Calibri" pitchFamily="34" charset="0"/>
                </a:rPr>
                <a:t>- écrite</a:t>
              </a:r>
            </a:p>
          </p:txBody>
        </p:sp>
      </p:grpSp>
      <p:grpSp>
        <p:nvGrpSpPr>
          <p:cNvPr id="19510" name="Group 54"/>
          <p:cNvGrpSpPr>
            <a:grpSpLocks/>
          </p:cNvGrpSpPr>
          <p:nvPr/>
        </p:nvGrpSpPr>
        <p:grpSpPr bwMode="auto">
          <a:xfrm>
            <a:off x="6189663" y="4498975"/>
            <a:ext cx="1941512" cy="1746250"/>
            <a:chOff x="3899" y="2834"/>
            <a:chExt cx="1223" cy="1100"/>
          </a:xfrm>
        </p:grpSpPr>
        <p:sp>
          <p:nvSpPr>
            <p:cNvPr id="19511" name="Text Box 55"/>
            <p:cNvSpPr txBox="1">
              <a:spLocks noChangeArrowheads="1"/>
            </p:cNvSpPr>
            <p:nvPr/>
          </p:nvSpPr>
          <p:spPr bwMode="auto">
            <a:xfrm>
              <a:off x="3899" y="2834"/>
              <a:ext cx="1223" cy="13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400" dirty="0" smtClean="0">
                  <a:latin typeface="Calibri" pitchFamily="34" charset="0"/>
                  <a:cs typeface="Calibri" pitchFamily="34" charset="0"/>
                </a:rPr>
                <a:t>Fédération </a:t>
              </a:r>
              <a:r>
                <a:rPr lang="fr-FR" sz="1400" dirty="0">
                  <a:latin typeface="Calibri" pitchFamily="34" charset="0"/>
                  <a:cs typeface="Calibri" pitchFamily="34" charset="0"/>
                </a:rPr>
                <a:t>professionnelle</a:t>
              </a:r>
            </a:p>
          </p:txBody>
        </p:sp>
        <p:sp>
          <p:nvSpPr>
            <p:cNvPr id="19512" name="Text Box 56"/>
            <p:cNvSpPr txBox="1">
              <a:spLocks noChangeArrowheads="1"/>
            </p:cNvSpPr>
            <p:nvPr/>
          </p:nvSpPr>
          <p:spPr bwMode="auto">
            <a:xfrm>
              <a:off x="4019" y="3174"/>
              <a:ext cx="1093" cy="75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400" b="1" dirty="0">
                  <a:latin typeface="Calibri" pitchFamily="34" charset="0"/>
                  <a:cs typeface="Calibri" pitchFamily="34" charset="0"/>
                </a:rPr>
                <a:t>Stratégie :</a:t>
              </a: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r>
                <a:rPr lang="fr-FR" sz="1400" dirty="0">
                  <a:latin typeface="Calibri" pitchFamily="34" charset="0"/>
                  <a:cs typeface="Calibri" pitchFamily="34" charset="0"/>
                </a:rPr>
                <a:t>- projets </a:t>
              </a:r>
              <a:r>
                <a:rPr lang="fr-FR" sz="1400" dirty="0" smtClean="0">
                  <a:latin typeface="Calibri" pitchFamily="34" charset="0"/>
                  <a:cs typeface="Calibri" pitchFamily="34" charset="0"/>
                </a:rPr>
                <a:t>d'experts et de référents</a:t>
              </a:r>
              <a:endParaRPr lang="fr-FR" sz="1400" dirty="0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r>
                <a:rPr lang="fr-FR" sz="1400" dirty="0">
                  <a:latin typeface="Calibri" pitchFamily="34" charset="0"/>
                  <a:cs typeface="Calibri" pitchFamily="34" charset="0"/>
                </a:rPr>
                <a:t>- pas seulement l'affaire</a:t>
              </a: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r>
                <a:rPr lang="fr-FR" sz="1400" dirty="0">
                  <a:latin typeface="Calibri" pitchFamily="34" charset="0"/>
                  <a:cs typeface="Calibri" pitchFamily="34" charset="0"/>
                </a:rPr>
                <a:t>de la </a:t>
              </a:r>
              <a:r>
                <a:rPr lang="fr-FR" sz="1400" dirty="0" smtClean="0">
                  <a:latin typeface="Calibri" pitchFamily="34" charset="0"/>
                  <a:cs typeface="Calibri" pitchFamily="34" charset="0"/>
                </a:rPr>
                <a:t>présidence</a:t>
              </a:r>
              <a:endParaRPr lang="fr-FR" sz="1400" dirty="0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r>
                <a:rPr lang="fr-FR" sz="1400" dirty="0">
                  <a:latin typeface="Calibri" pitchFamily="34" charset="0"/>
                  <a:cs typeface="Calibri" pitchFamily="34" charset="0"/>
                </a:rPr>
                <a:t>- écrite</a:t>
              </a:r>
            </a:p>
          </p:txBody>
        </p:sp>
        <p:sp>
          <p:nvSpPr>
            <p:cNvPr id="19513" name="Line 57"/>
            <p:cNvSpPr>
              <a:spLocks noChangeShapeType="1"/>
            </p:cNvSpPr>
            <p:nvPr/>
          </p:nvSpPr>
          <p:spPr bwMode="auto">
            <a:xfrm>
              <a:off x="4571" y="3027"/>
              <a:ext cx="0" cy="92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19514" name="Text Box 58"/>
          <p:cNvSpPr txBox="1">
            <a:spLocks noChangeArrowheads="1"/>
          </p:cNvSpPr>
          <p:nvPr/>
        </p:nvSpPr>
        <p:spPr bwMode="auto">
          <a:xfrm>
            <a:off x="8316913" y="4178300"/>
            <a:ext cx="123825" cy="25241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 algn="ctr">
              <a:lnSpc>
                <a:spcPct val="100000"/>
              </a:lnSpc>
            </a:pPr>
            <a:r>
              <a:rPr lang="fr-FR" sz="1700" b="1">
                <a:latin typeface="Calibri" pitchFamily="34" charset="0"/>
                <a:cs typeface="Calibri" pitchFamily="34" charset="0"/>
              </a:rPr>
              <a:t>2</a:t>
            </a:r>
          </a:p>
        </p:txBody>
      </p:sp>
      <p:grpSp>
        <p:nvGrpSpPr>
          <p:cNvPr id="19515" name="Group 59"/>
          <p:cNvGrpSpPr>
            <a:grpSpLocks/>
          </p:cNvGrpSpPr>
          <p:nvPr/>
        </p:nvGrpSpPr>
        <p:grpSpPr bwMode="auto">
          <a:xfrm>
            <a:off x="1117600" y="1620838"/>
            <a:ext cx="7566025" cy="4716462"/>
            <a:chOff x="704" y="1021"/>
            <a:chExt cx="4766" cy="2971"/>
          </a:xfrm>
        </p:grpSpPr>
        <p:sp>
          <p:nvSpPr>
            <p:cNvPr id="19516" name="Freeform 60"/>
            <p:cNvSpPr>
              <a:spLocks noChangeArrowheads="1"/>
            </p:cNvSpPr>
            <p:nvPr/>
          </p:nvSpPr>
          <p:spPr bwMode="auto">
            <a:xfrm>
              <a:off x="704" y="1025"/>
              <a:ext cx="4766" cy="2967"/>
            </a:xfrm>
            <a:custGeom>
              <a:avLst/>
              <a:gdLst/>
              <a:ahLst/>
              <a:cxnLst>
                <a:cxn ang="0">
                  <a:pos x="0" y="13088"/>
                </a:cxn>
                <a:cxn ang="0">
                  <a:pos x="21019" y="13088"/>
                </a:cxn>
                <a:cxn ang="0">
                  <a:pos x="21019" y="0"/>
                </a:cxn>
                <a:cxn ang="0">
                  <a:pos x="0" y="0"/>
                </a:cxn>
                <a:cxn ang="0">
                  <a:pos x="0" y="13088"/>
                </a:cxn>
              </a:cxnLst>
              <a:rect l="0" t="0" r="r" b="b"/>
              <a:pathLst>
                <a:path w="21020" h="13089">
                  <a:moveTo>
                    <a:pt x="0" y="13088"/>
                  </a:moveTo>
                  <a:lnTo>
                    <a:pt x="21019" y="13088"/>
                  </a:lnTo>
                  <a:lnTo>
                    <a:pt x="21019" y="0"/>
                  </a:lnTo>
                  <a:lnTo>
                    <a:pt x="0" y="0"/>
                  </a:lnTo>
                  <a:lnTo>
                    <a:pt x="0" y="13088"/>
                  </a:lnTo>
                </a:path>
              </a:pathLst>
            </a:cu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9517" name="Freeform 61"/>
            <p:cNvSpPr>
              <a:spLocks noChangeArrowheads="1"/>
            </p:cNvSpPr>
            <p:nvPr/>
          </p:nvSpPr>
          <p:spPr bwMode="auto">
            <a:xfrm>
              <a:off x="2304" y="1934"/>
              <a:ext cx="1451" cy="1400"/>
            </a:xfrm>
            <a:custGeom>
              <a:avLst/>
              <a:gdLst/>
              <a:ahLst/>
              <a:cxnLst>
                <a:cxn ang="0">
                  <a:pos x="0" y="6178"/>
                </a:cxn>
                <a:cxn ang="0">
                  <a:pos x="6403" y="6178"/>
                </a:cxn>
                <a:cxn ang="0">
                  <a:pos x="6403" y="0"/>
                </a:cxn>
                <a:cxn ang="0">
                  <a:pos x="0" y="0"/>
                </a:cxn>
                <a:cxn ang="0">
                  <a:pos x="0" y="6178"/>
                </a:cxn>
              </a:cxnLst>
              <a:rect l="0" t="0" r="r" b="b"/>
              <a:pathLst>
                <a:path w="6404" h="6179">
                  <a:moveTo>
                    <a:pt x="0" y="6178"/>
                  </a:moveTo>
                  <a:lnTo>
                    <a:pt x="6403" y="6178"/>
                  </a:lnTo>
                  <a:lnTo>
                    <a:pt x="6403" y="0"/>
                  </a:lnTo>
                  <a:lnTo>
                    <a:pt x="0" y="0"/>
                  </a:lnTo>
                  <a:lnTo>
                    <a:pt x="0" y="6178"/>
                  </a:lnTo>
                </a:path>
              </a:pathLst>
            </a:cu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9518" name="Line 62"/>
            <p:cNvSpPr>
              <a:spLocks noChangeShapeType="1"/>
            </p:cNvSpPr>
            <p:nvPr/>
          </p:nvSpPr>
          <p:spPr bwMode="auto">
            <a:xfrm flipH="1">
              <a:off x="704" y="2546"/>
              <a:ext cx="1608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9519" name="Line 63"/>
            <p:cNvSpPr>
              <a:spLocks noChangeShapeType="1"/>
            </p:cNvSpPr>
            <p:nvPr/>
          </p:nvSpPr>
          <p:spPr bwMode="auto">
            <a:xfrm>
              <a:off x="3756" y="2554"/>
              <a:ext cx="1706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9520" name="Line 64"/>
            <p:cNvSpPr>
              <a:spLocks noChangeShapeType="1"/>
            </p:cNvSpPr>
            <p:nvPr/>
          </p:nvSpPr>
          <p:spPr bwMode="auto">
            <a:xfrm flipV="1">
              <a:off x="3030" y="1020"/>
              <a:ext cx="0" cy="914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9521" name="Line 65"/>
            <p:cNvSpPr>
              <a:spLocks noChangeShapeType="1"/>
            </p:cNvSpPr>
            <p:nvPr/>
          </p:nvSpPr>
          <p:spPr bwMode="auto">
            <a:xfrm>
              <a:off x="3038" y="3328"/>
              <a:ext cx="0" cy="656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19522" name="Text Box 66"/>
          <p:cNvSpPr txBox="1">
            <a:spLocks noChangeArrowheads="1"/>
          </p:cNvSpPr>
          <p:nvPr/>
        </p:nvSpPr>
        <p:spPr bwMode="auto">
          <a:xfrm>
            <a:off x="1103313" y="1301750"/>
            <a:ext cx="1192212" cy="22066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</a:tabLst>
            </a:pPr>
            <a:r>
              <a:rPr lang="fr-FR" sz="1400" b="1">
                <a:latin typeface="Calibri" pitchFamily="34" charset="0"/>
                <a:cs typeface="Calibri" pitchFamily="34" charset="0"/>
              </a:rPr>
              <a:t>Formalisation</a:t>
            </a:r>
          </a:p>
        </p:txBody>
      </p:sp>
      <p:sp>
        <p:nvSpPr>
          <p:cNvPr id="19523" name="Text Box 67"/>
          <p:cNvSpPr txBox="1">
            <a:spLocks noChangeArrowheads="1"/>
          </p:cNvSpPr>
          <p:nvPr/>
        </p:nvSpPr>
        <p:spPr bwMode="auto">
          <a:xfrm>
            <a:off x="1090613" y="6473825"/>
            <a:ext cx="1117600" cy="22066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</a:tabLst>
            </a:pPr>
            <a:r>
              <a:rPr lang="fr-FR" sz="1400" b="1">
                <a:latin typeface="Calibri" pitchFamily="34" charset="0"/>
                <a:cs typeface="Calibri" pitchFamily="34" charset="0"/>
              </a:rPr>
              <a:t>Organisation</a:t>
            </a:r>
          </a:p>
        </p:txBody>
      </p:sp>
      <p:sp>
        <p:nvSpPr>
          <p:cNvPr id="19524" name="Text Box 68"/>
          <p:cNvSpPr txBox="1">
            <a:spLocks noChangeArrowheads="1"/>
          </p:cNvSpPr>
          <p:nvPr/>
        </p:nvSpPr>
        <p:spPr bwMode="auto">
          <a:xfrm>
            <a:off x="7564438" y="6510338"/>
            <a:ext cx="1220787" cy="220662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</a:tabLst>
            </a:pPr>
            <a:r>
              <a:rPr lang="fr-FR" sz="1400" b="1">
                <a:latin typeface="Calibri" pitchFamily="34" charset="0"/>
                <a:cs typeface="Calibri" pitchFamily="34" charset="0"/>
              </a:rPr>
              <a:t>Centralisation</a:t>
            </a:r>
          </a:p>
        </p:txBody>
      </p:sp>
      <p:sp>
        <p:nvSpPr>
          <p:cNvPr id="19525" name="Text Box 69"/>
          <p:cNvSpPr txBox="1">
            <a:spLocks noChangeArrowheads="1"/>
          </p:cNvSpPr>
          <p:nvPr/>
        </p:nvSpPr>
        <p:spPr bwMode="auto">
          <a:xfrm>
            <a:off x="2928938" y="6321425"/>
            <a:ext cx="265112" cy="4635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fr-FR" sz="3000">
                <a:latin typeface="Calibri" pitchFamily="34" charset="0"/>
                <a:cs typeface="Calibri" pitchFamily="34" charset="0"/>
              </a:rPr>
              <a:t>+</a:t>
            </a:r>
          </a:p>
        </p:txBody>
      </p:sp>
      <p:sp>
        <p:nvSpPr>
          <p:cNvPr id="19526" name="Text Box 70"/>
          <p:cNvSpPr txBox="1">
            <a:spLocks noChangeArrowheads="1"/>
          </p:cNvSpPr>
          <p:nvPr/>
        </p:nvSpPr>
        <p:spPr bwMode="auto">
          <a:xfrm>
            <a:off x="819150" y="4859338"/>
            <a:ext cx="265113" cy="4635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fr-FR" sz="3000">
                <a:latin typeface="Calibri" pitchFamily="34" charset="0"/>
                <a:cs typeface="Calibri" pitchFamily="34" charset="0"/>
              </a:rPr>
              <a:t>+</a:t>
            </a:r>
          </a:p>
        </p:txBody>
      </p:sp>
      <p:sp>
        <p:nvSpPr>
          <p:cNvPr id="19527" name="Text Box 71"/>
          <p:cNvSpPr txBox="1">
            <a:spLocks noChangeArrowheads="1"/>
          </p:cNvSpPr>
          <p:nvPr/>
        </p:nvSpPr>
        <p:spPr bwMode="auto">
          <a:xfrm>
            <a:off x="6632575" y="6308725"/>
            <a:ext cx="134938" cy="4635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fr-FR" sz="3000">
                <a:latin typeface="Calibri" pitchFamily="34" charset="0"/>
                <a:cs typeface="Calibri" pitchFamily="34" charset="0"/>
              </a:rPr>
              <a:t>-</a:t>
            </a:r>
          </a:p>
        </p:txBody>
      </p:sp>
      <p:sp>
        <p:nvSpPr>
          <p:cNvPr id="19528" name="Text Box 72"/>
          <p:cNvSpPr txBox="1">
            <a:spLocks noChangeArrowheads="1"/>
          </p:cNvSpPr>
          <p:nvPr/>
        </p:nvSpPr>
        <p:spPr bwMode="auto">
          <a:xfrm>
            <a:off x="893763" y="2317750"/>
            <a:ext cx="134937" cy="4635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fr-FR" sz="3000">
                <a:latin typeface="Calibri" pitchFamily="34" charset="0"/>
                <a:cs typeface="Calibri" pitchFamily="34" charset="0"/>
              </a:rPr>
              <a:t>-</a:t>
            </a:r>
          </a:p>
        </p:txBody>
      </p:sp>
      <p:grpSp>
        <p:nvGrpSpPr>
          <p:cNvPr id="19529" name="Group 73"/>
          <p:cNvGrpSpPr>
            <a:grpSpLocks/>
          </p:cNvGrpSpPr>
          <p:nvPr/>
        </p:nvGrpSpPr>
        <p:grpSpPr bwMode="auto">
          <a:xfrm>
            <a:off x="3670300" y="3182938"/>
            <a:ext cx="2252663" cy="1992312"/>
            <a:chOff x="2312" y="2005"/>
            <a:chExt cx="1419" cy="1255"/>
          </a:xfrm>
        </p:grpSpPr>
        <p:sp>
          <p:nvSpPr>
            <p:cNvPr id="19530" name="Text Box 74"/>
            <p:cNvSpPr txBox="1">
              <a:spLocks noChangeArrowheads="1"/>
            </p:cNvSpPr>
            <p:nvPr/>
          </p:nvSpPr>
          <p:spPr bwMode="auto">
            <a:xfrm>
              <a:off x="2376" y="2005"/>
              <a:ext cx="1323" cy="293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400" dirty="0" smtClean="0">
                  <a:latin typeface="Calibri" pitchFamily="34" charset="0"/>
                  <a:cs typeface="Calibri" pitchFamily="34" charset="0"/>
                </a:rPr>
                <a:t>Fédération multisports</a:t>
              </a:r>
              <a:endParaRPr lang="fr-FR" sz="1400" dirty="0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</a:tabLst>
              </a:pPr>
              <a:r>
                <a:rPr lang="fr-FR" sz="1400" dirty="0">
                  <a:latin typeface="Calibri" pitchFamily="34" charset="0"/>
                  <a:cs typeface="Calibri" pitchFamily="34" charset="0"/>
                </a:rPr>
                <a:t>ou </a:t>
              </a:r>
              <a:r>
                <a:rPr lang="fr-FR" sz="1400" dirty="0" smtClean="0">
                  <a:latin typeface="Calibri" pitchFamily="34" charset="0"/>
                  <a:cs typeface="Calibri" pitchFamily="34" charset="0"/>
                </a:rPr>
                <a:t>fédération </a:t>
              </a:r>
              <a:r>
                <a:rPr lang="fr-FR" sz="1400" dirty="0">
                  <a:latin typeface="Calibri" pitchFamily="34" charset="0"/>
                  <a:cs typeface="Calibri" pitchFamily="34" charset="0"/>
                </a:rPr>
                <a:t>diversifiée)</a:t>
              </a:r>
            </a:p>
          </p:txBody>
        </p:sp>
        <p:sp>
          <p:nvSpPr>
            <p:cNvPr id="19531" name="Line 75"/>
            <p:cNvSpPr>
              <a:spLocks noChangeShapeType="1"/>
            </p:cNvSpPr>
            <p:nvPr/>
          </p:nvSpPr>
          <p:spPr bwMode="auto">
            <a:xfrm>
              <a:off x="3022" y="2339"/>
              <a:ext cx="0" cy="92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9532" name="Text Box 76"/>
            <p:cNvSpPr txBox="1">
              <a:spLocks noChangeArrowheads="1"/>
            </p:cNvSpPr>
            <p:nvPr/>
          </p:nvSpPr>
          <p:spPr bwMode="auto">
            <a:xfrm>
              <a:off x="3546" y="2468"/>
              <a:ext cx="77" cy="15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>
                <a:lnSpc>
                  <a:spcPct val="100000"/>
                </a:lnSpc>
              </a:pPr>
              <a:r>
                <a:rPr lang="fr-FR" sz="1700" b="1">
                  <a:latin typeface="Calibri" pitchFamily="34" charset="0"/>
                  <a:cs typeface="Calibri" pitchFamily="34" charset="0"/>
                </a:rPr>
                <a:t>5</a:t>
              </a:r>
            </a:p>
          </p:txBody>
        </p:sp>
        <p:sp>
          <p:nvSpPr>
            <p:cNvPr id="19533" name="Text Box 77"/>
            <p:cNvSpPr txBox="1">
              <a:spLocks noChangeArrowheads="1"/>
            </p:cNvSpPr>
            <p:nvPr/>
          </p:nvSpPr>
          <p:spPr bwMode="auto">
            <a:xfrm>
              <a:off x="2312" y="2501"/>
              <a:ext cx="1419" cy="759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400" b="1" dirty="0">
                  <a:latin typeface="Calibri" pitchFamily="34" charset="0"/>
                  <a:cs typeface="Calibri" pitchFamily="34" charset="0"/>
                </a:rPr>
                <a:t>Stratégie :</a:t>
              </a: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400" dirty="0">
                  <a:latin typeface="Calibri" pitchFamily="34" charset="0"/>
                  <a:cs typeface="Calibri" pitchFamily="34" charset="0"/>
                </a:rPr>
                <a:t>- outils de gestion </a:t>
              </a:r>
              <a:r>
                <a:rPr lang="fr-FR" sz="1400" dirty="0" smtClean="0">
                  <a:latin typeface="Calibri" pitchFamily="34" charset="0"/>
                  <a:cs typeface="Calibri" pitchFamily="34" charset="0"/>
                </a:rPr>
                <a:t>des</a:t>
              </a:r>
              <a:endParaRPr lang="fr-FR" sz="1400" dirty="0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400" dirty="0" smtClean="0">
                  <a:latin typeface="Calibri" pitchFamily="34" charset="0"/>
                  <a:cs typeface="Calibri" pitchFamily="34" charset="0"/>
                </a:rPr>
                <a:t>styles martiaux</a:t>
              </a:r>
              <a:endParaRPr lang="fr-FR" sz="1400" dirty="0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400" dirty="0">
                  <a:latin typeface="Calibri" pitchFamily="34" charset="0"/>
                  <a:cs typeface="Calibri" pitchFamily="34" charset="0"/>
                </a:rPr>
                <a:t>- affaire des </a:t>
              </a:r>
              <a:r>
                <a:rPr lang="fr-FR" sz="1400" dirty="0" smtClean="0">
                  <a:latin typeface="Calibri" pitchFamily="34" charset="0"/>
                  <a:cs typeface="Calibri" pitchFamily="34" charset="0"/>
                </a:rPr>
                <a:t>experts et référents</a:t>
              </a:r>
              <a:endParaRPr lang="fr-FR" sz="1400" dirty="0"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100000"/>
                </a:lnSpc>
                <a:spcBef>
                  <a:spcPts val="225"/>
                </a:spcBef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400" dirty="0">
                  <a:latin typeface="Calibri" pitchFamily="34" charset="0"/>
                  <a:cs typeface="Calibri" pitchFamily="34" charset="0"/>
                </a:rPr>
                <a:t>- écrite (en termes d'objectifs)</a:t>
              </a:r>
            </a:p>
          </p:txBody>
        </p:sp>
      </p:grpSp>
      <p:sp>
        <p:nvSpPr>
          <p:cNvPr id="19534" name="Text Box 78"/>
          <p:cNvSpPr txBox="1">
            <a:spLocks noChangeArrowheads="1"/>
          </p:cNvSpPr>
          <p:nvPr/>
        </p:nvSpPr>
        <p:spPr bwMode="auto">
          <a:xfrm>
            <a:off x="3998913" y="6813550"/>
            <a:ext cx="1881187" cy="284163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fr-FR" sz="1900" b="1" u="sng">
                <a:latin typeface="Calibri" pitchFamily="34" charset="0"/>
                <a:cs typeface="Calibri" pitchFamily="34" charset="0"/>
              </a:rPr>
              <a:t>Modèle d'analyse</a:t>
            </a:r>
          </a:p>
        </p:txBody>
      </p:sp>
      <p:pic>
        <p:nvPicPr>
          <p:cNvPr id="82" name="Image 81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00405" y="6048027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ext Box 1"/>
          <p:cNvSpPr txBox="1">
            <a:spLocks noChangeArrowheads="1"/>
          </p:cNvSpPr>
          <p:nvPr/>
        </p:nvSpPr>
        <p:spPr bwMode="auto">
          <a:xfrm>
            <a:off x="0" y="550863"/>
            <a:ext cx="10367964" cy="477837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Problèmes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d'application d'une nouvelle stratégie</a:t>
            </a:r>
          </a:p>
        </p:txBody>
      </p:sp>
      <p:sp>
        <p:nvSpPr>
          <p:cNvPr id="74791" name="Text Box 39"/>
          <p:cNvSpPr txBox="1">
            <a:spLocks noChangeArrowheads="1"/>
          </p:cNvSpPr>
          <p:nvPr/>
        </p:nvSpPr>
        <p:spPr bwMode="auto">
          <a:xfrm>
            <a:off x="1328738" y="1882775"/>
            <a:ext cx="7131050" cy="412115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 marL="254000" indent="-254000">
              <a:lnSpc>
                <a:spcPct val="115000"/>
              </a:lnSpc>
              <a:buSzPct val="9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2000" dirty="0">
                <a:latin typeface="Calibri" pitchFamily="34" charset="0"/>
                <a:cs typeface="Calibri" pitchFamily="34" charset="0"/>
              </a:rPr>
              <a:t>Sous-évaluation du temps nécessaire à la mise en œuvre.</a:t>
            </a:r>
          </a:p>
          <a:p>
            <a:pPr marL="254000" indent="-254000">
              <a:lnSpc>
                <a:spcPct val="115000"/>
              </a:lnSpc>
              <a:spcBef>
                <a:spcPts val="288"/>
              </a:spcBef>
              <a:buSzPct val="9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2000" dirty="0">
                <a:latin typeface="Calibri" pitchFamily="34" charset="0"/>
                <a:cs typeface="Calibri" pitchFamily="34" charset="0"/>
              </a:rPr>
              <a:t>Difficultés majeures de mise en place non prévues.</a:t>
            </a:r>
          </a:p>
          <a:p>
            <a:pPr marL="254000" indent="-254000">
              <a:lnSpc>
                <a:spcPct val="115000"/>
              </a:lnSpc>
              <a:spcBef>
                <a:spcPts val="288"/>
              </a:spcBef>
              <a:buSzPct val="9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2000" dirty="0">
                <a:latin typeface="Calibri" pitchFamily="34" charset="0"/>
                <a:cs typeface="Calibri" pitchFamily="34" charset="0"/>
              </a:rPr>
              <a:t>Coordination déficiente des actions menées.</a:t>
            </a:r>
          </a:p>
          <a:p>
            <a:pPr marL="254000" indent="-254000">
              <a:lnSpc>
                <a:spcPct val="115000"/>
              </a:lnSpc>
              <a:spcBef>
                <a:spcPts val="288"/>
              </a:spcBef>
              <a:buSzPct val="9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2000" dirty="0">
                <a:latin typeface="Calibri" pitchFamily="34" charset="0"/>
                <a:cs typeface="Calibri" pitchFamily="34" charset="0"/>
              </a:rPr>
              <a:t>Problèmes ou crises qui détournent l'attention de la mise en œuvre.</a:t>
            </a:r>
          </a:p>
          <a:p>
            <a:pPr marL="254000" indent="-254000">
              <a:lnSpc>
                <a:spcPct val="115000"/>
              </a:lnSpc>
              <a:spcBef>
                <a:spcPts val="288"/>
              </a:spcBef>
              <a:buSzPct val="9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2000" dirty="0">
                <a:latin typeface="Calibri" pitchFamily="34" charset="0"/>
                <a:cs typeface="Calibri" pitchFamily="34" charset="0"/>
              </a:rPr>
              <a:t>Aptitudes insuffisantes des acteurs impliqués.</a:t>
            </a:r>
          </a:p>
          <a:p>
            <a:pPr marL="254000" indent="-254000">
              <a:lnSpc>
                <a:spcPct val="115000"/>
              </a:lnSpc>
              <a:spcBef>
                <a:spcPts val="288"/>
              </a:spcBef>
              <a:buSzPct val="9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2000" dirty="0">
                <a:latin typeface="Calibri" pitchFamily="34" charset="0"/>
                <a:cs typeface="Calibri" pitchFamily="34" charset="0"/>
              </a:rPr>
              <a:t>Facteurs incontrôlables de l'environnement externe.</a:t>
            </a:r>
          </a:p>
          <a:p>
            <a:pPr marL="254000" indent="-254000">
              <a:lnSpc>
                <a:spcPct val="115000"/>
              </a:lnSpc>
              <a:spcBef>
                <a:spcPts val="288"/>
              </a:spcBef>
              <a:buSzPct val="9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2000" dirty="0" smtClean="0">
                <a:latin typeface="Calibri" pitchFamily="34" charset="0"/>
                <a:cs typeface="Calibri" pitchFamily="34" charset="0"/>
              </a:rPr>
              <a:t>Experts, référents, professeurs relais </a:t>
            </a:r>
            <a:r>
              <a:rPr lang="fr-FR" sz="2000" dirty="0">
                <a:latin typeface="Calibri" pitchFamily="34" charset="0"/>
                <a:cs typeface="Calibri" pitchFamily="34" charset="0"/>
              </a:rPr>
              <a:t>incompétents.</a:t>
            </a:r>
          </a:p>
          <a:p>
            <a:pPr marL="254000" indent="-254000">
              <a:lnSpc>
                <a:spcPct val="115000"/>
              </a:lnSpc>
              <a:spcBef>
                <a:spcPts val="288"/>
              </a:spcBef>
              <a:buSzPct val="9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2000" dirty="0">
                <a:latin typeface="Calibri" pitchFamily="34" charset="0"/>
                <a:cs typeface="Calibri" pitchFamily="34" charset="0"/>
              </a:rPr>
              <a:t>Formation 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des bénévoles </a:t>
            </a:r>
            <a:r>
              <a:rPr lang="fr-FR" sz="2000" dirty="0">
                <a:latin typeface="Calibri" pitchFamily="34" charset="0"/>
                <a:cs typeface="Calibri" pitchFamily="34" charset="0"/>
              </a:rPr>
              <a:t>insuffisante ou inadaptée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254000" indent="-254000">
              <a:lnSpc>
                <a:spcPct val="115000"/>
              </a:lnSpc>
              <a:spcBef>
                <a:spcPts val="288"/>
              </a:spcBef>
              <a:buSzPct val="9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2000" dirty="0" smtClean="0">
                <a:latin typeface="Calibri" pitchFamily="34" charset="0"/>
                <a:cs typeface="Calibri" pitchFamily="34" charset="0"/>
              </a:rPr>
              <a:t>Implication des bénévoles insuffisante ou inexistante.</a:t>
            </a:r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pPr marL="254000" indent="-254000">
              <a:lnSpc>
                <a:spcPct val="115000"/>
              </a:lnSpc>
              <a:spcBef>
                <a:spcPts val="288"/>
              </a:spcBef>
              <a:buSzPct val="9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2000" dirty="0">
                <a:latin typeface="Calibri" pitchFamily="34" charset="0"/>
                <a:cs typeface="Calibri" pitchFamily="34" charset="0"/>
              </a:rPr>
              <a:t>Définition incomplète des tâches-clés de mise en 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œuvre</a:t>
            </a:r>
            <a:r>
              <a:rPr lang="fr-FR" sz="20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254000" indent="-254000">
              <a:lnSpc>
                <a:spcPct val="115000"/>
              </a:lnSpc>
              <a:spcBef>
                <a:spcPts val="288"/>
              </a:spcBef>
              <a:buSzPct val="9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2000" dirty="0">
                <a:latin typeface="Calibri" pitchFamily="34" charset="0"/>
                <a:cs typeface="Calibri" pitchFamily="34" charset="0"/>
              </a:rPr>
              <a:t>Mauvais choix des critères d'évaluation.</a:t>
            </a:r>
          </a:p>
          <a:p>
            <a:pPr marL="254000" indent="-254000">
              <a:lnSpc>
                <a:spcPct val="115000"/>
              </a:lnSpc>
              <a:spcBef>
                <a:spcPts val="288"/>
              </a:spcBef>
              <a:buSzPct val="94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fr-FR" sz="2000" dirty="0">
                <a:latin typeface="Calibri" pitchFamily="34" charset="0"/>
                <a:cs typeface="Calibri" pitchFamily="34" charset="0"/>
              </a:rPr>
              <a:t>Supervision inadaptée de la mise en œuvre.</a:t>
            </a:r>
          </a:p>
        </p:txBody>
      </p:sp>
      <p:pic>
        <p:nvPicPr>
          <p:cNvPr id="43" name="Image 42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ext Box 1"/>
          <p:cNvSpPr txBox="1">
            <a:spLocks noChangeArrowheads="1"/>
          </p:cNvSpPr>
          <p:nvPr/>
        </p:nvSpPr>
        <p:spPr bwMode="auto">
          <a:xfrm>
            <a:off x="0" y="590550"/>
            <a:ext cx="10367963" cy="45402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Positionnements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de marché</a:t>
            </a:r>
          </a:p>
        </p:txBody>
      </p:sp>
      <p:sp>
        <p:nvSpPr>
          <p:cNvPr id="75816" name="Text Box 40"/>
          <p:cNvSpPr txBox="1">
            <a:spLocks noChangeArrowheads="1"/>
          </p:cNvSpPr>
          <p:nvPr/>
        </p:nvSpPr>
        <p:spPr bwMode="auto">
          <a:xfrm>
            <a:off x="1319213" y="2824163"/>
            <a:ext cx="8258175" cy="2852738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wrap="none" lIns="0" tIns="0" rIns="0" bIns="0"/>
          <a:lstStyle/>
          <a:p>
            <a:pPr marL="241300" indent="-241300">
              <a:lnSpc>
                <a:spcPct val="115000"/>
              </a:lnSpc>
              <a:buSzPct val="95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900" b="1" dirty="0">
                <a:latin typeface="Calibri" pitchFamily="34" charset="0"/>
                <a:cs typeface="Calibri" pitchFamily="34" charset="0"/>
              </a:rPr>
              <a:t>par l'attribut spécifique </a:t>
            </a:r>
            <a:r>
              <a:rPr lang="fr-FR" sz="1900" b="1" dirty="0" smtClean="0">
                <a:latin typeface="Calibri" pitchFamily="34" charset="0"/>
                <a:cs typeface="Calibri" pitchFamily="34" charset="0"/>
              </a:rPr>
              <a:t>(Club de self-défense).</a:t>
            </a:r>
            <a:endParaRPr lang="fr-FR" sz="1900" b="1" dirty="0">
              <a:latin typeface="Calibri" pitchFamily="34" charset="0"/>
              <a:cs typeface="Calibri" pitchFamily="34" charset="0"/>
            </a:endParaRPr>
          </a:p>
          <a:p>
            <a:pPr marL="241300" indent="-241300">
              <a:lnSpc>
                <a:spcPct val="115000"/>
              </a:lnSpc>
              <a:spcBef>
                <a:spcPts val="275"/>
              </a:spcBef>
              <a:buSzPct val="95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900" b="1" dirty="0">
                <a:latin typeface="Calibri" pitchFamily="34" charset="0"/>
                <a:cs typeface="Calibri" pitchFamily="34" charset="0"/>
              </a:rPr>
              <a:t>par l'avantage (un seul </a:t>
            </a:r>
            <a:r>
              <a:rPr lang="fr-FR" sz="1900" b="1" dirty="0" smtClean="0">
                <a:latin typeface="Calibri" pitchFamily="34" charset="0"/>
                <a:cs typeface="Calibri" pitchFamily="34" charset="0"/>
              </a:rPr>
              <a:t>bulletin d’affiliation).</a:t>
            </a:r>
            <a:endParaRPr lang="fr-FR" sz="1900" b="1" dirty="0">
              <a:latin typeface="Calibri" pitchFamily="34" charset="0"/>
              <a:cs typeface="Calibri" pitchFamily="34" charset="0"/>
            </a:endParaRPr>
          </a:p>
          <a:p>
            <a:pPr marL="241300" indent="-241300">
              <a:lnSpc>
                <a:spcPct val="115000"/>
              </a:lnSpc>
              <a:spcBef>
                <a:spcPts val="275"/>
              </a:spcBef>
              <a:buSzPct val="95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900" b="1" dirty="0">
                <a:latin typeface="Calibri" pitchFamily="34" charset="0"/>
                <a:cs typeface="Calibri" pitchFamily="34" charset="0"/>
              </a:rPr>
              <a:t>selon l'utilisation (</a:t>
            </a:r>
            <a:r>
              <a:rPr lang="fr-FR" sz="1900" b="1" dirty="0" smtClean="0">
                <a:latin typeface="Calibri" pitchFamily="34" charset="0"/>
                <a:cs typeface="Calibri" pitchFamily="34" charset="0"/>
              </a:rPr>
              <a:t>la meilleure discipline locale).</a:t>
            </a:r>
            <a:endParaRPr lang="fr-FR" sz="1900" b="1" dirty="0">
              <a:latin typeface="Calibri" pitchFamily="34" charset="0"/>
              <a:cs typeface="Calibri" pitchFamily="34" charset="0"/>
            </a:endParaRPr>
          </a:p>
          <a:p>
            <a:pPr marL="241300" indent="-241300">
              <a:lnSpc>
                <a:spcPct val="115000"/>
              </a:lnSpc>
              <a:spcBef>
                <a:spcPts val="275"/>
              </a:spcBef>
              <a:buSzPct val="95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900" b="1" dirty="0">
                <a:latin typeface="Calibri" pitchFamily="34" charset="0"/>
                <a:cs typeface="Calibri" pitchFamily="34" charset="0"/>
              </a:rPr>
              <a:t>selon l'utilisateur (la garantie </a:t>
            </a:r>
            <a:r>
              <a:rPr lang="fr-FR" sz="1900" b="1" dirty="0" smtClean="0">
                <a:latin typeface="Calibri" pitchFamily="34" charset="0"/>
                <a:cs typeface="Calibri" pitchFamily="34" charset="0"/>
              </a:rPr>
              <a:t>d’un professeur reconnu).</a:t>
            </a:r>
            <a:endParaRPr lang="fr-FR" sz="1900" b="1" dirty="0">
              <a:latin typeface="Calibri" pitchFamily="34" charset="0"/>
              <a:cs typeface="Calibri" pitchFamily="34" charset="0"/>
            </a:endParaRPr>
          </a:p>
          <a:p>
            <a:pPr marL="241300" indent="-241300">
              <a:lnSpc>
                <a:spcPct val="115000"/>
              </a:lnSpc>
              <a:spcBef>
                <a:spcPts val="275"/>
              </a:spcBef>
              <a:buSzPct val="95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900" b="1" dirty="0">
                <a:latin typeface="Calibri" pitchFamily="34" charset="0"/>
                <a:cs typeface="Calibri" pitchFamily="34" charset="0"/>
              </a:rPr>
              <a:t>par rapport à la concurrence (</a:t>
            </a:r>
            <a:r>
              <a:rPr lang="fr-FR" sz="1900" b="1" dirty="0" smtClean="0">
                <a:latin typeface="Calibri" pitchFamily="34" charset="0"/>
                <a:cs typeface="Calibri" pitchFamily="34" charset="0"/>
              </a:rPr>
              <a:t>le club Fiamt en </a:t>
            </a:r>
            <a:r>
              <a:rPr lang="fr-FR" sz="1900" b="1" dirty="0">
                <a:latin typeface="Calibri" pitchFamily="34" charset="0"/>
                <a:cs typeface="Calibri" pitchFamily="34" charset="0"/>
              </a:rPr>
              <a:t>fait </a:t>
            </a:r>
            <a:r>
              <a:rPr lang="fr-FR" sz="1900" b="1" dirty="0" smtClean="0">
                <a:latin typeface="Calibri" pitchFamily="34" charset="0"/>
                <a:cs typeface="Calibri" pitchFamily="34" charset="0"/>
              </a:rPr>
              <a:t>plus que X).</a:t>
            </a:r>
            <a:endParaRPr lang="fr-FR" sz="1900" b="1" dirty="0">
              <a:latin typeface="Calibri" pitchFamily="34" charset="0"/>
              <a:cs typeface="Calibri" pitchFamily="34" charset="0"/>
            </a:endParaRPr>
          </a:p>
          <a:p>
            <a:pPr marL="241300" indent="-241300">
              <a:lnSpc>
                <a:spcPct val="115000"/>
              </a:lnSpc>
              <a:spcBef>
                <a:spcPts val="275"/>
              </a:spcBef>
              <a:buSzPct val="95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900" b="1" dirty="0">
                <a:latin typeface="Calibri" pitchFamily="34" charset="0"/>
                <a:cs typeface="Calibri" pitchFamily="34" charset="0"/>
              </a:rPr>
              <a:t>par rapport à la catégorie </a:t>
            </a:r>
            <a:r>
              <a:rPr lang="fr-FR" sz="1900" b="1" dirty="0" smtClean="0">
                <a:latin typeface="Calibri" pitchFamily="34" charset="0"/>
                <a:cs typeface="Calibri" pitchFamily="34" charset="0"/>
              </a:rPr>
              <a:t>de discipline (club le plus important localement).</a:t>
            </a:r>
            <a:endParaRPr lang="fr-FR" sz="1900" b="1" dirty="0">
              <a:latin typeface="Calibri" pitchFamily="34" charset="0"/>
              <a:cs typeface="Calibri" pitchFamily="34" charset="0"/>
            </a:endParaRPr>
          </a:p>
          <a:p>
            <a:pPr marL="241300" indent="-241300">
              <a:lnSpc>
                <a:spcPct val="115000"/>
              </a:lnSpc>
              <a:spcBef>
                <a:spcPts val="275"/>
              </a:spcBef>
              <a:buSzPct val="95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900" b="1" dirty="0">
                <a:latin typeface="Calibri" pitchFamily="34" charset="0"/>
                <a:cs typeface="Calibri" pitchFamily="34" charset="0"/>
              </a:rPr>
              <a:t>par la qualité </a:t>
            </a:r>
            <a:r>
              <a:rPr lang="fr-FR" sz="1900" b="1" dirty="0" smtClean="0">
                <a:latin typeface="Calibri" pitchFamily="34" charset="0"/>
                <a:cs typeface="Calibri" pitchFamily="34" charset="0"/>
              </a:rPr>
              <a:t>(cotisation très avantageuse en rapport de l’expertise).</a:t>
            </a:r>
            <a:endParaRPr lang="fr-FR" sz="1900" b="1" dirty="0">
              <a:latin typeface="Calibri" pitchFamily="34" charset="0"/>
              <a:cs typeface="Calibri" pitchFamily="34" charset="0"/>
            </a:endParaRPr>
          </a:p>
          <a:p>
            <a:pPr marL="241300" indent="-241300">
              <a:lnSpc>
                <a:spcPct val="115000"/>
              </a:lnSpc>
              <a:spcBef>
                <a:spcPts val="275"/>
              </a:spcBef>
              <a:buSzPct val="95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1900" b="1" dirty="0">
                <a:latin typeface="Calibri" pitchFamily="34" charset="0"/>
                <a:cs typeface="Calibri" pitchFamily="34" charset="0"/>
              </a:rPr>
              <a:t>par rapport </a:t>
            </a:r>
            <a:r>
              <a:rPr lang="fr-FR" sz="1900" b="1" dirty="0" smtClean="0">
                <a:latin typeface="Calibri" pitchFamily="34" charset="0"/>
                <a:cs typeface="Calibri" pitchFamily="34" charset="0"/>
              </a:rPr>
              <a:t>à la cotisation (la </a:t>
            </a:r>
            <a:r>
              <a:rPr lang="fr-FR" sz="1900" b="1" dirty="0">
                <a:latin typeface="Calibri" pitchFamily="34" charset="0"/>
                <a:cs typeface="Calibri" pitchFamily="34" charset="0"/>
              </a:rPr>
              <a:t>plus </a:t>
            </a:r>
            <a:r>
              <a:rPr lang="fr-FR" sz="1900" b="1" dirty="0" smtClean="0">
                <a:latin typeface="Calibri" pitchFamily="34" charset="0"/>
                <a:cs typeface="Calibri" pitchFamily="34" charset="0"/>
              </a:rPr>
              <a:t>basse </a:t>
            </a:r>
            <a:r>
              <a:rPr lang="fr-FR" sz="1900" b="1" dirty="0">
                <a:latin typeface="Calibri" pitchFamily="34" charset="0"/>
                <a:cs typeface="Calibri" pitchFamily="34" charset="0"/>
              </a:rPr>
              <a:t>du marché).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1439565" y="2159595"/>
            <a:ext cx="4602286" cy="443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latin typeface="Calibri" pitchFamily="34" charset="0"/>
                <a:cs typeface="Calibri" pitchFamily="34" charset="0"/>
              </a:rPr>
              <a:t>Positionnement d’un club martial :</a:t>
            </a:r>
            <a:endParaRPr lang="fr-FR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7" name="Image 46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2413" y="5615979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2154238" y="668338"/>
            <a:ext cx="5783262" cy="53657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FR" sz="2500" b="1">
                <a:latin typeface="Calibri" pitchFamily="34" charset="0"/>
                <a:cs typeface="Calibri" pitchFamily="34" charset="0"/>
              </a:rPr>
              <a:t>Pilotage stratégique</a:t>
            </a:r>
          </a:p>
        </p:txBody>
      </p:sp>
      <p:sp>
        <p:nvSpPr>
          <p:cNvPr id="20519" name="Text Box 39"/>
          <p:cNvSpPr txBox="1">
            <a:spLocks noChangeArrowheads="1"/>
          </p:cNvSpPr>
          <p:nvPr/>
        </p:nvSpPr>
        <p:spPr bwMode="auto">
          <a:xfrm>
            <a:off x="863501" y="1727547"/>
            <a:ext cx="8891588" cy="4536504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just">
              <a:lnSpc>
                <a:spcPct val="11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sz="3100" b="1" i="1" dirty="0" smtClean="0">
                <a:latin typeface="Calibri" pitchFamily="34" charset="0"/>
                <a:cs typeface="Calibri" pitchFamily="34" charset="0"/>
              </a:rPr>
              <a:t>«</a:t>
            </a:r>
            <a:r>
              <a:rPr lang="fr-FR" sz="3100" b="1" i="1" dirty="0" err="1" smtClean="0">
                <a:latin typeface="Calibri" pitchFamily="34" charset="0"/>
                <a:cs typeface="Calibri" pitchFamily="34" charset="0"/>
              </a:rPr>
              <a:t>What</a:t>
            </a:r>
            <a:r>
              <a:rPr lang="fr-FR" sz="31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sz="3100" b="1" i="1" dirty="0" err="1">
                <a:latin typeface="Calibri" pitchFamily="34" charset="0"/>
                <a:cs typeface="Calibri" pitchFamily="34" charset="0"/>
              </a:rPr>
              <a:t>is</a:t>
            </a:r>
            <a:r>
              <a:rPr lang="fr-FR" sz="3100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sz="3100" b="1" i="1" dirty="0" err="1">
                <a:latin typeface="Calibri" pitchFamily="34" charset="0"/>
                <a:cs typeface="Calibri" pitchFamily="34" charset="0"/>
              </a:rPr>
              <a:t>my</a:t>
            </a:r>
            <a:r>
              <a:rPr lang="fr-FR" sz="3100" b="1" i="1" dirty="0">
                <a:latin typeface="Calibri" pitchFamily="34" charset="0"/>
                <a:cs typeface="Calibri" pitchFamily="34" charset="0"/>
              </a:rPr>
              <a:t> business </a:t>
            </a:r>
            <a:r>
              <a:rPr lang="fr-FR" sz="3100" b="1" i="1" dirty="0" smtClean="0">
                <a:latin typeface="Calibri" pitchFamily="34" charset="0"/>
                <a:cs typeface="Calibri" pitchFamily="34" charset="0"/>
              </a:rPr>
              <a:t>?»</a:t>
            </a:r>
          </a:p>
          <a:p>
            <a:pPr algn="just">
              <a:lnSpc>
                <a:spcPct val="11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sz="3100" i="1" dirty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  <a:spcBef>
                <a:spcPts val="46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b="1" i="1" dirty="0">
                <a:latin typeface="Calibri" pitchFamily="34" charset="0"/>
                <a:cs typeface="Calibri" pitchFamily="34" charset="0"/>
              </a:rPr>
              <a:t>Quel est l'espace dans </a:t>
            </a:r>
            <a:r>
              <a:rPr lang="fr-FR" b="1" i="1" dirty="0" smtClean="0">
                <a:latin typeface="Calibri" pitchFamily="34" charset="0"/>
                <a:cs typeface="Calibri" pitchFamily="34" charset="0"/>
              </a:rPr>
              <a:t>lequel la FIAMT </a:t>
            </a:r>
            <a:r>
              <a:rPr lang="fr-FR" b="1" i="1" dirty="0">
                <a:latin typeface="Calibri" pitchFamily="34" charset="0"/>
                <a:cs typeface="Calibri" pitchFamily="34" charset="0"/>
              </a:rPr>
              <a:t>situe ses activités </a:t>
            </a:r>
            <a:r>
              <a:rPr lang="fr-FR" b="1" i="1" dirty="0" smtClean="0">
                <a:latin typeface="Calibri" pitchFamily="34" charset="0"/>
                <a:cs typeface="Calibri" pitchFamily="34" charset="0"/>
              </a:rPr>
              <a:t>?</a:t>
            </a:r>
          </a:p>
          <a:p>
            <a:pPr algn="just">
              <a:lnSpc>
                <a:spcPct val="115000"/>
              </a:lnSpc>
              <a:spcBef>
                <a:spcPts val="46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b="1" i="1" dirty="0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  <a:spcBef>
                <a:spcPts val="46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b="1" i="1" dirty="0" smtClean="0">
                <a:latin typeface="Calibri" pitchFamily="34" charset="0"/>
                <a:cs typeface="Calibri" pitchFamily="34" charset="0"/>
              </a:rPr>
              <a:t>Cet </a:t>
            </a:r>
            <a:r>
              <a:rPr lang="fr-FR" b="1" i="1" dirty="0">
                <a:latin typeface="Calibri" pitchFamily="34" charset="0"/>
                <a:cs typeface="Calibri" pitchFamily="34" charset="0"/>
              </a:rPr>
              <a:t>espace est </a:t>
            </a:r>
            <a:r>
              <a:rPr lang="fr-FR" b="1" i="1" dirty="0" smtClean="0">
                <a:latin typeface="Calibri" pitchFamily="34" charset="0"/>
                <a:cs typeface="Calibri" pitchFamily="34" charset="0"/>
              </a:rPr>
              <a:t>constitué par :</a:t>
            </a:r>
          </a:p>
          <a:p>
            <a:pPr algn="just">
              <a:lnSpc>
                <a:spcPct val="115000"/>
              </a:lnSpc>
              <a:spcBef>
                <a:spcPts val="46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b="1" i="1" dirty="0" smtClean="0">
                <a:latin typeface="Calibri" pitchFamily="34" charset="0"/>
                <a:cs typeface="Calibri" pitchFamily="34" charset="0"/>
              </a:rPr>
              <a:t>ses Disciplines d‘Activités Martiales (</a:t>
            </a:r>
            <a:r>
              <a:rPr lang="fr-FR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DAM</a:t>
            </a:r>
            <a:r>
              <a:rPr lang="fr-FR" b="1" i="1" dirty="0" smtClean="0">
                <a:latin typeface="Calibri" pitchFamily="34" charset="0"/>
                <a:cs typeface="Calibri" pitchFamily="34" charset="0"/>
              </a:rPr>
              <a:t> pour une fédération). </a:t>
            </a:r>
          </a:p>
          <a:p>
            <a:pPr algn="just">
              <a:lnSpc>
                <a:spcPct val="115000"/>
              </a:lnSpc>
              <a:spcBef>
                <a:spcPts val="46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b="1" i="1" dirty="0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  <a:spcBef>
                <a:spcPts val="46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b="1" i="1" dirty="0" smtClean="0">
                <a:latin typeface="Calibri" pitchFamily="34" charset="0"/>
                <a:cs typeface="Calibri" pitchFamily="34" charset="0"/>
              </a:rPr>
              <a:t>Équivalentes aux Domaines d‘Activités Stratégiques (</a:t>
            </a:r>
            <a:r>
              <a:rPr lang="fr-FR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DAS</a:t>
            </a:r>
            <a:r>
              <a:rPr lang="fr-FR" b="1" i="1" dirty="0" smtClean="0">
                <a:latin typeface="Calibri" pitchFamily="34" charset="0"/>
                <a:cs typeface="Calibri" pitchFamily="34" charset="0"/>
              </a:rPr>
              <a:t> pour une entreprise)</a:t>
            </a:r>
          </a:p>
        </p:txBody>
      </p:sp>
      <p:pic>
        <p:nvPicPr>
          <p:cNvPr id="43" name="Image 42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00405" y="6048027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-314325" y="323850"/>
            <a:ext cx="10985500" cy="53657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Définition </a:t>
            </a:r>
            <a:r>
              <a:rPr lang="fr-FR" sz="2500" b="1" dirty="0">
                <a:latin typeface="Calibri" pitchFamily="34" charset="0"/>
                <a:cs typeface="Calibri" pitchFamily="34" charset="0"/>
              </a:rPr>
              <a:t>d'un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DAM</a:t>
            </a:r>
            <a:endParaRPr lang="fr-FR" sz="25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543" name="Text Box 39"/>
          <p:cNvSpPr txBox="1">
            <a:spLocks noChangeArrowheads="1"/>
          </p:cNvSpPr>
          <p:nvPr/>
        </p:nvSpPr>
        <p:spPr bwMode="auto">
          <a:xfrm>
            <a:off x="4247878" y="5132388"/>
            <a:ext cx="1656036" cy="325437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just">
              <a:lnSpc>
                <a:spcPct val="115000"/>
              </a:lnSpc>
              <a:tabLst>
                <a:tab pos="723900" algn="l"/>
              </a:tabLst>
            </a:pPr>
            <a:r>
              <a:rPr lang="fr-FR" sz="1900" b="1" i="1" dirty="0" err="1">
                <a:latin typeface="Calibri" pitchFamily="34" charset="0"/>
                <a:cs typeface="Calibri" pitchFamily="34" charset="0"/>
              </a:rPr>
              <a:t>Triaxe</a:t>
            </a:r>
            <a:r>
              <a:rPr lang="fr-FR" sz="1900" b="1" i="1" dirty="0">
                <a:latin typeface="Calibri" pitchFamily="34" charset="0"/>
                <a:cs typeface="Calibri" pitchFamily="34" charset="0"/>
              </a:rPr>
              <a:t> d'Abell</a:t>
            </a:r>
          </a:p>
        </p:txBody>
      </p:sp>
      <p:grpSp>
        <p:nvGrpSpPr>
          <p:cNvPr id="21544" name="Group 40"/>
          <p:cNvGrpSpPr>
            <a:grpSpLocks/>
          </p:cNvGrpSpPr>
          <p:nvPr/>
        </p:nvGrpSpPr>
        <p:grpSpPr bwMode="auto">
          <a:xfrm>
            <a:off x="1583581" y="1295499"/>
            <a:ext cx="6027737" cy="3624263"/>
            <a:chOff x="1273" y="840"/>
            <a:chExt cx="3797" cy="2283"/>
          </a:xfrm>
        </p:grpSpPr>
        <p:grpSp>
          <p:nvGrpSpPr>
            <p:cNvPr id="21545" name="Group 41"/>
            <p:cNvGrpSpPr>
              <a:grpSpLocks/>
            </p:cNvGrpSpPr>
            <p:nvPr/>
          </p:nvGrpSpPr>
          <p:grpSpPr bwMode="auto">
            <a:xfrm>
              <a:off x="2834" y="1388"/>
              <a:ext cx="1110" cy="1399"/>
              <a:chOff x="2834" y="1388"/>
              <a:chExt cx="1110" cy="1399"/>
            </a:xfrm>
          </p:grpSpPr>
          <p:sp>
            <p:nvSpPr>
              <p:cNvPr id="21546" name="Line 42"/>
              <p:cNvSpPr>
                <a:spLocks noChangeShapeType="1"/>
              </p:cNvSpPr>
              <p:nvPr/>
            </p:nvSpPr>
            <p:spPr bwMode="auto">
              <a:xfrm flipV="1">
                <a:off x="3377" y="1387"/>
                <a:ext cx="0" cy="800"/>
              </a:xfrm>
              <a:prstGeom prst="line">
                <a:avLst/>
              </a:prstGeom>
              <a:noFill/>
              <a:ln w="3024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1547" name="Line 43"/>
              <p:cNvSpPr>
                <a:spLocks noChangeShapeType="1"/>
              </p:cNvSpPr>
              <p:nvPr/>
            </p:nvSpPr>
            <p:spPr bwMode="auto">
              <a:xfrm flipH="1">
                <a:off x="2833" y="2195"/>
                <a:ext cx="541" cy="577"/>
              </a:xfrm>
              <a:prstGeom prst="line">
                <a:avLst/>
              </a:prstGeom>
              <a:noFill/>
              <a:ln w="3024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1548" name="Line 44"/>
              <p:cNvSpPr>
                <a:spLocks noChangeShapeType="1"/>
              </p:cNvSpPr>
              <p:nvPr/>
            </p:nvSpPr>
            <p:spPr bwMode="auto">
              <a:xfrm>
                <a:off x="3382" y="2194"/>
                <a:ext cx="562" cy="592"/>
              </a:xfrm>
              <a:prstGeom prst="line">
                <a:avLst/>
              </a:prstGeom>
              <a:noFill/>
              <a:ln w="3024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21549" name="Text Box 45"/>
            <p:cNvSpPr txBox="1">
              <a:spLocks noChangeArrowheads="1"/>
            </p:cNvSpPr>
            <p:nvPr/>
          </p:nvSpPr>
          <p:spPr bwMode="auto">
            <a:xfrm>
              <a:off x="3135" y="840"/>
              <a:ext cx="475" cy="236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2500" b="1" dirty="0">
                  <a:latin typeface="Calibri" pitchFamily="34" charset="0"/>
                  <a:cs typeface="Calibri" pitchFamily="34" charset="0"/>
                </a:rPr>
                <a:t>QUI ?</a:t>
              </a:r>
            </a:p>
          </p:txBody>
        </p:sp>
        <p:sp>
          <p:nvSpPr>
            <p:cNvPr id="21550" name="Text Box 46"/>
            <p:cNvSpPr txBox="1">
              <a:spLocks noChangeArrowheads="1"/>
            </p:cNvSpPr>
            <p:nvPr/>
          </p:nvSpPr>
          <p:spPr bwMode="auto">
            <a:xfrm>
              <a:off x="1492" y="2675"/>
              <a:ext cx="1105" cy="236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2500" b="1" dirty="0">
                  <a:latin typeface="Calibri" pitchFamily="34" charset="0"/>
                  <a:cs typeface="Calibri" pitchFamily="34" charset="0"/>
                </a:rPr>
                <a:t>COMMENT ?</a:t>
              </a:r>
            </a:p>
          </p:txBody>
        </p:sp>
        <p:sp>
          <p:nvSpPr>
            <p:cNvPr id="21551" name="Text Box 47"/>
            <p:cNvSpPr txBox="1">
              <a:spLocks noChangeArrowheads="1"/>
            </p:cNvSpPr>
            <p:nvPr/>
          </p:nvSpPr>
          <p:spPr bwMode="auto">
            <a:xfrm>
              <a:off x="4139" y="2674"/>
              <a:ext cx="638" cy="236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</a:tabLst>
              </a:pPr>
              <a:r>
                <a:rPr lang="fr-FR" sz="2500" b="1" dirty="0">
                  <a:latin typeface="Calibri" pitchFamily="34" charset="0"/>
                  <a:cs typeface="Calibri" pitchFamily="34" charset="0"/>
                </a:rPr>
                <a:t>QUOI ?</a:t>
              </a:r>
            </a:p>
          </p:txBody>
        </p:sp>
        <p:sp>
          <p:nvSpPr>
            <p:cNvPr id="21552" name="Text Box 48"/>
            <p:cNvSpPr txBox="1">
              <a:spLocks noChangeArrowheads="1"/>
            </p:cNvSpPr>
            <p:nvPr/>
          </p:nvSpPr>
          <p:spPr bwMode="auto">
            <a:xfrm>
              <a:off x="2883" y="1087"/>
              <a:ext cx="1115" cy="17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900" b="1" dirty="0" smtClean="0">
                  <a:latin typeface="Calibri" pitchFamily="34" charset="0"/>
                  <a:cs typeface="Calibri" pitchFamily="34" charset="0"/>
                </a:rPr>
                <a:t>Affiliés </a:t>
              </a:r>
              <a:r>
                <a:rPr lang="fr-FR" sz="1900" b="1" dirty="0">
                  <a:latin typeface="Calibri" pitchFamily="34" charset="0"/>
                  <a:cs typeface="Calibri" pitchFamily="34" charset="0"/>
                </a:rPr>
                <a:t>et attentes</a:t>
              </a:r>
            </a:p>
          </p:txBody>
        </p:sp>
        <p:sp>
          <p:nvSpPr>
            <p:cNvPr id="21553" name="Text Box 49"/>
            <p:cNvSpPr txBox="1">
              <a:spLocks noChangeArrowheads="1"/>
            </p:cNvSpPr>
            <p:nvPr/>
          </p:nvSpPr>
          <p:spPr bwMode="auto">
            <a:xfrm>
              <a:off x="1273" y="2930"/>
              <a:ext cx="1524" cy="17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fr-FR" sz="1900" b="1" dirty="0" smtClean="0">
                  <a:latin typeface="Calibri" pitchFamily="34" charset="0"/>
                  <a:cs typeface="Calibri" pitchFamily="34" charset="0"/>
                </a:rPr>
                <a:t>Styles </a:t>
              </a:r>
              <a:r>
                <a:rPr lang="fr-FR" sz="1900" b="1" dirty="0">
                  <a:latin typeface="Calibri" pitchFamily="34" charset="0"/>
                  <a:cs typeface="Calibri" pitchFamily="34" charset="0"/>
                </a:rPr>
                <a:t>/ Processus</a:t>
              </a:r>
            </a:p>
          </p:txBody>
        </p:sp>
        <p:sp>
          <p:nvSpPr>
            <p:cNvPr id="21554" name="Text Box 50"/>
            <p:cNvSpPr txBox="1">
              <a:spLocks noChangeArrowheads="1"/>
            </p:cNvSpPr>
            <p:nvPr/>
          </p:nvSpPr>
          <p:spPr bwMode="auto">
            <a:xfrm>
              <a:off x="3848" y="2946"/>
              <a:ext cx="1222" cy="178"/>
            </a:xfrm>
            <a:prstGeom prst="rect">
              <a:avLst/>
            </a:prstGeom>
            <a:noFill/>
            <a:ln w="15120">
              <a:noFill/>
              <a:round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fr-FR" sz="1900" b="1" dirty="0" smtClean="0">
                  <a:latin typeface="Calibri" pitchFamily="34" charset="0"/>
                  <a:cs typeface="Calibri" pitchFamily="34" charset="0"/>
                </a:rPr>
                <a:t>Techniques </a:t>
              </a:r>
              <a:r>
                <a:rPr lang="fr-FR" sz="1900" b="1" dirty="0">
                  <a:latin typeface="Calibri" pitchFamily="34" charset="0"/>
                  <a:cs typeface="Calibri" pitchFamily="34" charset="0"/>
                </a:rPr>
                <a:t>/ Fonctions</a:t>
              </a:r>
            </a:p>
          </p:txBody>
        </p:sp>
      </p:grpSp>
      <p:sp>
        <p:nvSpPr>
          <p:cNvPr id="21555" name="Text Box 51"/>
          <p:cNvSpPr txBox="1">
            <a:spLocks noChangeArrowheads="1"/>
          </p:cNvSpPr>
          <p:nvPr/>
        </p:nvSpPr>
        <p:spPr bwMode="auto">
          <a:xfrm>
            <a:off x="-290513" y="5962650"/>
            <a:ext cx="10985501" cy="536575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DAM : Domaines d‘Activités Martiales</a:t>
            </a:r>
            <a:endParaRPr lang="fr-FR" sz="25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5" name="Image 54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00405" y="6048027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-327025" y="471488"/>
            <a:ext cx="11034713" cy="584200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fr-FR" sz="2500" b="1" dirty="0">
                <a:latin typeface="Calibri" pitchFamily="34" charset="0"/>
                <a:cs typeface="Calibri" pitchFamily="34" charset="0"/>
              </a:rPr>
              <a:t>Pilotage stratégique : </a:t>
            </a:r>
            <a:r>
              <a:rPr lang="fr-FR" sz="2500" b="1" dirty="0" smtClean="0">
                <a:latin typeface="Calibri" pitchFamily="34" charset="0"/>
                <a:cs typeface="Calibri" pitchFamily="34" charset="0"/>
              </a:rPr>
              <a:t>Définition</a:t>
            </a:r>
            <a:endParaRPr lang="fr-FR" sz="25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567" name="Text Box 39"/>
          <p:cNvSpPr txBox="1">
            <a:spLocks noChangeArrowheads="1"/>
          </p:cNvSpPr>
          <p:nvPr/>
        </p:nvSpPr>
        <p:spPr bwMode="auto">
          <a:xfrm>
            <a:off x="1079525" y="1295499"/>
            <a:ext cx="8066088" cy="4275137"/>
          </a:xfrm>
          <a:prstGeom prst="rect">
            <a:avLst/>
          </a:prstGeom>
          <a:noFill/>
          <a:ln w="15120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just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2100" b="1" dirty="0">
                <a:latin typeface="Calibri" pitchFamily="34" charset="0"/>
                <a:cs typeface="Calibri" pitchFamily="34" charset="0"/>
              </a:rPr>
              <a:t>Le pilotage stratégique </a:t>
            </a:r>
            <a:r>
              <a:rPr lang="fr-FR" sz="2100" b="1" dirty="0" smtClean="0">
                <a:latin typeface="Calibri" pitchFamily="34" charset="0"/>
                <a:cs typeface="Calibri" pitchFamily="34" charset="0"/>
              </a:rPr>
              <a:t>d’une fédération</a:t>
            </a:r>
            <a:r>
              <a:rPr lang="fr-FR" sz="21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sz="2100" dirty="0">
                <a:latin typeface="Calibri" pitchFamily="34" charset="0"/>
                <a:cs typeface="Calibri" pitchFamily="34" charset="0"/>
              </a:rPr>
              <a:t>consiste à traduire la politique et la stratégie en actions quotidiennes et locales, avec pour ambition de satisfaire </a:t>
            </a:r>
            <a:r>
              <a:rPr lang="fr-FR" sz="2100" dirty="0" smtClean="0">
                <a:latin typeface="Calibri" pitchFamily="34" charset="0"/>
                <a:cs typeface="Calibri" pitchFamily="34" charset="0"/>
              </a:rPr>
              <a:t>l’affilié, les bénévoles, les professionnels, </a:t>
            </a:r>
            <a:r>
              <a:rPr lang="fr-FR" sz="2100" dirty="0">
                <a:latin typeface="Calibri" pitchFamily="34" charset="0"/>
                <a:cs typeface="Calibri" pitchFamily="34" charset="0"/>
              </a:rPr>
              <a:t>et d'assurer </a:t>
            </a:r>
            <a:r>
              <a:rPr lang="fr-FR" sz="2100" dirty="0" smtClean="0">
                <a:latin typeface="Calibri" pitchFamily="34" charset="0"/>
                <a:cs typeface="Calibri" pitchFamily="34" charset="0"/>
              </a:rPr>
              <a:t>sa </a:t>
            </a:r>
            <a:r>
              <a:rPr lang="fr-FR" sz="2100" dirty="0">
                <a:latin typeface="Calibri" pitchFamily="34" charset="0"/>
                <a:cs typeface="Calibri" pitchFamily="34" charset="0"/>
              </a:rPr>
              <a:t>pérennité </a:t>
            </a:r>
            <a:r>
              <a:rPr lang="fr-FR" sz="2100" dirty="0" smtClean="0">
                <a:latin typeface="Calibri" pitchFamily="34" charset="0"/>
                <a:cs typeface="Calibri" pitchFamily="34" charset="0"/>
              </a:rPr>
              <a:t>économique, </a:t>
            </a:r>
            <a:r>
              <a:rPr lang="fr-FR" sz="2100" dirty="0">
                <a:latin typeface="Calibri" pitchFamily="34" charset="0"/>
                <a:cs typeface="Calibri" pitchFamily="34" charset="0"/>
              </a:rPr>
              <a:t>par l'amélioration continue des processus clés et par la mesure des actions engagées. </a:t>
            </a:r>
          </a:p>
          <a:p>
            <a:pPr marL="268288" indent="-268288" algn="just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fr-FR" sz="2100" b="1" dirty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2100" dirty="0">
                <a:latin typeface="Calibri" pitchFamily="34" charset="0"/>
                <a:cs typeface="Calibri" pitchFamily="34" charset="0"/>
              </a:rPr>
              <a:t>Cela requiert un subtil mélange d'aptitudes et de comportements </a:t>
            </a:r>
            <a:r>
              <a:rPr lang="fr-FR" sz="21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fr-FR" sz="2100" dirty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SzPct val="114000"/>
              <a:buFont typeface="Wingdings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2100" dirty="0" smtClean="0">
                <a:latin typeface="Calibri" pitchFamily="34" charset="0"/>
                <a:cs typeface="Calibri" pitchFamily="34" charset="0"/>
              </a:rPr>
              <a:t>  Savoir </a:t>
            </a:r>
            <a:r>
              <a:rPr lang="fr-FR" sz="2100" dirty="0">
                <a:latin typeface="Calibri" pitchFamily="34" charset="0"/>
                <a:cs typeface="Calibri" pitchFamily="34" charset="0"/>
              </a:rPr>
              <a:t>mobiliser et fédérer les hommes </a:t>
            </a:r>
            <a:r>
              <a:rPr lang="fr-FR" sz="2100" dirty="0" smtClean="0">
                <a:latin typeface="Calibri" pitchFamily="34" charset="0"/>
                <a:cs typeface="Calibri" pitchFamily="34" charset="0"/>
              </a:rPr>
              <a:t>à partir d’une vision fédérative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SzPct val="114000"/>
              <a:buFont typeface="Wingdings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2100" dirty="0" smtClean="0">
                <a:latin typeface="Calibri" pitchFamily="34" charset="0"/>
                <a:cs typeface="Calibri" pitchFamily="34" charset="0"/>
              </a:rPr>
              <a:t>  Concentrer l’énergie sur </a:t>
            </a:r>
            <a:r>
              <a:rPr lang="fr-FR" sz="2100" dirty="0">
                <a:latin typeface="Calibri" pitchFamily="34" charset="0"/>
                <a:cs typeface="Calibri" pitchFamily="34" charset="0"/>
              </a:rPr>
              <a:t>des projets attractifs.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SzPct val="114000"/>
              <a:buFont typeface="Wingdings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2100" dirty="0" smtClean="0">
                <a:latin typeface="Calibri" pitchFamily="34" charset="0"/>
                <a:cs typeface="Calibri" pitchFamily="34" charset="0"/>
              </a:rPr>
              <a:t>  Savoir </a:t>
            </a:r>
            <a:r>
              <a:rPr lang="fr-FR" sz="2100" dirty="0">
                <a:latin typeface="Calibri" pitchFamily="34" charset="0"/>
                <a:cs typeface="Calibri" pitchFamily="34" charset="0"/>
              </a:rPr>
              <a:t>contrôler la mise en œuvre des plans d'actions pour s'adapter aux évolutions sans remettre en cause les finalités fondamentales de </a:t>
            </a:r>
            <a:r>
              <a:rPr lang="fr-FR" sz="2100" dirty="0" smtClean="0">
                <a:latin typeface="Calibri" pitchFamily="34" charset="0"/>
                <a:cs typeface="Calibri" pitchFamily="34" charset="0"/>
              </a:rPr>
              <a:t>la fédération.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SzPct val="114000"/>
              <a:buFont typeface="Wingdings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fr-FR" sz="2100" dirty="0">
              <a:latin typeface="Calibri" pitchFamily="34" charset="0"/>
              <a:cs typeface="Calibri" pitchFamily="34" charset="0"/>
            </a:endParaRPr>
          </a:p>
          <a:p>
            <a:pPr marL="268288" indent="-268288" algn="just">
              <a:lnSpc>
                <a:spcPct val="100000"/>
              </a:lnSpc>
              <a:spcBef>
                <a:spcPts val="313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r-FR" sz="2100" b="1" dirty="0">
                <a:latin typeface="Calibri" pitchFamily="34" charset="0"/>
                <a:cs typeface="Calibri" pitchFamily="34" charset="0"/>
              </a:rPr>
              <a:t>Le pilotage est l'affaire </a:t>
            </a:r>
            <a:r>
              <a:rPr lang="fr-FR" sz="2100" b="1" dirty="0" smtClean="0">
                <a:latin typeface="Calibri" pitchFamily="34" charset="0"/>
                <a:cs typeface="Calibri" pitchFamily="34" charset="0"/>
              </a:rPr>
              <a:t>du président ou des membres fondateurs.</a:t>
            </a:r>
            <a:endParaRPr lang="fr-FR" sz="21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3" name="Image 42" descr="Jujut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00405" y="6048027"/>
            <a:ext cx="1080120" cy="1478414"/>
          </a:xfrm>
          <a:prstGeom prst="rect">
            <a:avLst/>
          </a:prstGeom>
        </p:spPr>
      </p:pic>
    </p:spTree>
  </p:cSld>
  <p:clrMapOvr>
    <a:masterClrMapping/>
  </p:clrMapOvr>
  <p:transition spd="med" advTm="30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3139</TotalTime>
  <Words>4626</Words>
  <Application>Microsoft Office PowerPoint</Application>
  <PresentationFormat>Personnalisé</PresentationFormat>
  <Paragraphs>1083</Paragraphs>
  <Slides>61</Slides>
  <Notes>60</Notes>
  <HiddenSlides>0</HiddenSlides>
  <MMClips>0</MMClips>
  <ScaleCrop>false</ScaleCrop>
  <HeadingPairs>
    <vt:vector size="4" baseType="variant">
      <vt:variant>
        <vt:lpstr>Thème</vt:lpstr>
      </vt:variant>
      <vt:variant>
        <vt:i4>13</vt:i4>
      </vt:variant>
      <vt:variant>
        <vt:lpstr>Titres des diapositives</vt:lpstr>
      </vt:variant>
      <vt:variant>
        <vt:i4>61</vt:i4>
      </vt:variant>
    </vt:vector>
  </HeadingPairs>
  <TitlesOfParts>
    <vt:vector size="74" baseType="lpstr"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>Classeur des fondamentaux de la stratégie</dc:subject>
  <dc:creator>Salem</dc:creator>
  <cp:lastModifiedBy>Salem</cp:lastModifiedBy>
  <cp:revision>105</cp:revision>
  <cp:lastPrinted>1601-01-01T00:00:00Z</cp:lastPrinted>
  <dcterms:created xsi:type="dcterms:W3CDTF">2000-01-24T13:51:59Z</dcterms:created>
  <dcterms:modified xsi:type="dcterms:W3CDTF">2012-05-14T12:09:39Z</dcterms:modified>
</cp:coreProperties>
</file>